
<file path=[Content_Types].xml><?xml version="1.0" encoding="utf-8"?>
<Types xmlns="http://schemas.openxmlformats.org/package/2006/content-types">
  <Default Extension="xml" ContentType="application/xml"/>
  <Default Extension="tiff" ContentType="image/tif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6" r:id="rId3"/>
    <p:sldId id="261" r:id="rId4"/>
    <p:sldId id="258" r:id="rId5"/>
    <p:sldId id="259" r:id="rId6"/>
    <p:sldId id="264" r:id="rId7"/>
    <p:sldId id="265" r:id="rId8"/>
    <p:sldId id="262" r:id="rId9"/>
    <p:sldId id="271" r:id="rId10"/>
    <p:sldId id="273" r:id="rId11"/>
    <p:sldId id="281" r:id="rId12"/>
    <p:sldId id="274" r:id="rId13"/>
    <p:sldId id="267" r:id="rId14"/>
    <p:sldId id="269" r:id="rId15"/>
    <p:sldId id="280"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5"/>
    <p:restoredTop sz="91599"/>
  </p:normalViewPr>
  <p:slideViewPr>
    <p:cSldViewPr snapToGrid="0" snapToObjects="1">
      <p:cViewPr varScale="1">
        <p:scale>
          <a:sx n="113" d="100"/>
          <a:sy n="113" d="100"/>
        </p:scale>
        <p:origin x="20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DF04D-72B8-E244-ABB6-A716E6804265}" type="datetimeFigureOut">
              <a:rPr lang="en-US" smtClean="0"/>
              <a:t>4/10/20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DA56-526F-6A4B-896D-923766A4F14C}" type="slidenum">
              <a:rPr lang="en-US" smtClean="0"/>
              <a:t>‹#›</a:t>
            </a:fld>
            <a:endParaRPr lang="en-US"/>
          </a:p>
        </p:txBody>
      </p:sp>
    </p:spTree>
    <p:extLst>
      <p:ext uri="{BB962C8B-B14F-4D97-AF65-F5344CB8AC3E}">
        <p14:creationId xmlns:p14="http://schemas.microsoft.com/office/powerpoint/2010/main" val="142599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 up</a:t>
            </a:r>
            <a:endParaRPr lang="en-US" dirty="0"/>
          </a:p>
        </p:txBody>
      </p:sp>
      <p:sp>
        <p:nvSpPr>
          <p:cNvPr id="4" name="Slide Number Placeholder 3"/>
          <p:cNvSpPr>
            <a:spLocks noGrp="1"/>
          </p:cNvSpPr>
          <p:nvPr>
            <p:ph type="sldNum" sz="quarter" idx="10"/>
          </p:nvPr>
        </p:nvSpPr>
        <p:spPr/>
        <p:txBody>
          <a:bodyPr/>
          <a:lstStyle/>
          <a:p>
            <a:fld id="{10C7DA56-526F-6A4B-896D-923766A4F14C}" type="slidenum">
              <a:rPr lang="en-US" smtClean="0"/>
              <a:t>3</a:t>
            </a:fld>
            <a:endParaRPr lang="en-US"/>
          </a:p>
        </p:txBody>
      </p:sp>
    </p:spTree>
    <p:extLst>
      <p:ext uri="{BB962C8B-B14F-4D97-AF65-F5344CB8AC3E}">
        <p14:creationId xmlns:p14="http://schemas.microsoft.com/office/powerpoint/2010/main" val="781187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7DA56-526F-6A4B-896D-923766A4F14C}" type="slidenum">
              <a:rPr lang="en-US" smtClean="0"/>
              <a:t>6</a:t>
            </a:fld>
            <a:endParaRPr lang="en-US"/>
          </a:p>
        </p:txBody>
      </p:sp>
    </p:spTree>
    <p:extLst>
      <p:ext uri="{BB962C8B-B14F-4D97-AF65-F5344CB8AC3E}">
        <p14:creationId xmlns:p14="http://schemas.microsoft.com/office/powerpoint/2010/main" val="128930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7DA56-526F-6A4B-896D-923766A4F14C}" type="slidenum">
              <a:rPr lang="en-US" smtClean="0"/>
              <a:t>8</a:t>
            </a:fld>
            <a:endParaRPr lang="en-US"/>
          </a:p>
        </p:txBody>
      </p:sp>
    </p:spTree>
    <p:extLst>
      <p:ext uri="{BB962C8B-B14F-4D97-AF65-F5344CB8AC3E}">
        <p14:creationId xmlns:p14="http://schemas.microsoft.com/office/powerpoint/2010/main" val="122215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7DA56-526F-6A4B-896D-923766A4F14C}" type="slidenum">
              <a:rPr lang="en-US" smtClean="0"/>
              <a:t>13</a:t>
            </a:fld>
            <a:endParaRPr lang="en-US"/>
          </a:p>
        </p:txBody>
      </p:sp>
    </p:spTree>
    <p:extLst>
      <p:ext uri="{BB962C8B-B14F-4D97-AF65-F5344CB8AC3E}">
        <p14:creationId xmlns:p14="http://schemas.microsoft.com/office/powerpoint/2010/main" val="25509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7DA56-526F-6A4B-896D-923766A4F14C}" type="slidenum">
              <a:rPr lang="en-US" smtClean="0"/>
              <a:t>14</a:t>
            </a:fld>
            <a:endParaRPr lang="en-US"/>
          </a:p>
        </p:txBody>
      </p:sp>
    </p:spTree>
    <p:extLst>
      <p:ext uri="{BB962C8B-B14F-4D97-AF65-F5344CB8AC3E}">
        <p14:creationId xmlns:p14="http://schemas.microsoft.com/office/powerpoint/2010/main" val="111521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18B4665-2E74-CE4A-B85B-5B6B8D3EAECE}" type="datetime1">
              <a:rPr lang="en-GB" smtClean="0"/>
              <a:t>10/04/2020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A22FD2-C6B5-4C4E-ADDB-14C997E6FFF5}" type="datetime1">
              <a:rPr lang="en-GB" smtClean="0"/>
              <a:t>10/04/2020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4B0A27-9BC5-BD4D-9946-FE8E210F6030}" type="datetime1">
              <a:rPr lang="en-GB" smtClean="0"/>
              <a:t>10/04/2020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3C1E88-7E4E-0040-8DE4-BF6B5C3326D2}" type="datetime1">
              <a:rPr lang="en-GB" smtClean="0"/>
              <a:t>10/04/2020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A4A2EB5-12BD-4046-8FE7-44AD6EBF85C3}" type="datetime1">
              <a:rPr lang="en-GB" smtClean="0"/>
              <a:t>10/04/2020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B7C781-49D4-0648-9262-F550114D5E61}" type="datetime1">
              <a:rPr lang="en-GB" smtClean="0"/>
              <a:t>10/04/2020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AF7807-16C8-6845-A4D0-41AC8CC2AFE6}" type="datetime1">
              <a:rPr lang="en-GB" smtClean="0"/>
              <a:t>10/04/2020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63AAE4-8324-1748-A717-54F468D2845E}" type="datetime1">
              <a:rPr lang="en-GB" smtClean="0"/>
              <a:t>10/04/2020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ECE65-3D70-3544-9A51-09A6D60A913C}" type="datetime1">
              <a:rPr lang="en-GB" smtClean="0"/>
              <a:t>10/04/2020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7DAA702-3F8E-7F4B-8173-E373928C30E5}" type="datetime1">
              <a:rPr lang="en-GB" smtClean="0"/>
              <a:t>10/04/2020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4C2DE9-C7FE-C74D-9ACE-95DB36792635}" type="datetime1">
              <a:rPr lang="en-GB" smtClean="0"/>
              <a:t>10/04/2020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355E39D-8218-CF4E-A62B-7B6BA2B2CC2E}" type="datetime1">
              <a:rPr lang="en-GB" smtClean="0"/>
              <a:t>10/04/2020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8200"/>
            <a:ext cx="9601200" cy="1485900"/>
          </a:xfrm>
        </p:spPr>
        <p:txBody>
          <a:bodyPr>
            <a:normAutofit/>
          </a:bodyPr>
          <a:lstStyle/>
          <a:p>
            <a:r>
              <a:rPr lang="en-US" sz="6000" dirty="0" smtClean="0">
                <a:solidFill>
                  <a:srgbClr val="FF0000"/>
                </a:solidFill>
                <a:latin typeface="Comic Sans MS" charset="0"/>
                <a:ea typeface="Comic Sans MS" charset="0"/>
                <a:cs typeface="Comic Sans MS" charset="0"/>
              </a:rPr>
              <a:t>Class rules</a:t>
            </a:r>
            <a:endParaRPr lang="en-US" sz="6000" dirty="0">
              <a:solidFill>
                <a:srgbClr val="FF0000"/>
              </a:solidFill>
              <a:latin typeface="Comic Sans MS" charset="0"/>
              <a:ea typeface="Comic Sans MS" charset="0"/>
              <a:cs typeface="Comic Sans MS" charset="0"/>
            </a:endParaRPr>
          </a:p>
        </p:txBody>
      </p:sp>
      <p:sp>
        <p:nvSpPr>
          <p:cNvPr id="3" name="Content Placeholder 2"/>
          <p:cNvSpPr>
            <a:spLocks noGrp="1"/>
          </p:cNvSpPr>
          <p:nvPr>
            <p:ph idx="1"/>
          </p:nvPr>
        </p:nvSpPr>
        <p:spPr>
          <a:xfrm>
            <a:off x="1371600" y="1534391"/>
            <a:ext cx="9265920" cy="4076700"/>
          </a:xfrm>
        </p:spPr>
        <p:txBody>
          <a:bodyPr>
            <a:normAutofit fontScale="47500" lnSpcReduction="20000"/>
          </a:bodyPr>
          <a:lstStyle/>
          <a:p>
            <a:r>
              <a:rPr lang="en-US" sz="5100" dirty="0" smtClean="0">
                <a:latin typeface="Comic Sans MS" charset="0"/>
                <a:ea typeface="Comic Sans MS" charset="0"/>
                <a:cs typeface="Comic Sans MS" charset="0"/>
              </a:rPr>
              <a:t>Keep your mic muted </a:t>
            </a:r>
            <a:r>
              <a:rPr lang="en-US" sz="5100" u="sng" dirty="0" smtClean="0">
                <a:solidFill>
                  <a:srgbClr val="FF0000"/>
                </a:solidFill>
                <a:latin typeface="Comic Sans MS" charset="0"/>
                <a:ea typeface="Comic Sans MS" charset="0"/>
                <a:cs typeface="Comic Sans MS" charset="0"/>
              </a:rPr>
              <a:t>all the time.</a:t>
            </a:r>
          </a:p>
          <a:p>
            <a:endParaRPr lang="en-US" sz="5100" dirty="0" smtClean="0">
              <a:latin typeface="Comic Sans MS" charset="0"/>
              <a:ea typeface="Comic Sans MS" charset="0"/>
              <a:cs typeface="Comic Sans MS" charset="0"/>
            </a:endParaRPr>
          </a:p>
          <a:p>
            <a:r>
              <a:rPr lang="en-US" sz="5100" dirty="0" smtClean="0">
                <a:latin typeface="Comic Sans MS" charset="0"/>
                <a:ea typeface="Comic Sans MS" charset="0"/>
                <a:cs typeface="Comic Sans MS" charset="0"/>
              </a:rPr>
              <a:t>If you need to ask a question, </a:t>
            </a:r>
            <a:r>
              <a:rPr lang="en-US" sz="5100" u="sng" dirty="0" smtClean="0">
                <a:solidFill>
                  <a:srgbClr val="FF0000"/>
                </a:solidFill>
                <a:latin typeface="Comic Sans MS" charset="0"/>
                <a:ea typeface="Comic Sans MS" charset="0"/>
                <a:cs typeface="Comic Sans MS" charset="0"/>
              </a:rPr>
              <a:t>write it in the chat.</a:t>
            </a:r>
          </a:p>
          <a:p>
            <a:endParaRPr lang="en-US" sz="5100" dirty="0">
              <a:latin typeface="Comic Sans MS" charset="0"/>
              <a:ea typeface="Comic Sans MS" charset="0"/>
              <a:cs typeface="Comic Sans MS" charset="0"/>
            </a:endParaRPr>
          </a:p>
          <a:p>
            <a:r>
              <a:rPr lang="en-US" sz="5100" dirty="0" smtClean="0">
                <a:latin typeface="Comic Sans MS" charset="0"/>
                <a:ea typeface="Comic Sans MS" charset="0"/>
                <a:cs typeface="Comic Sans MS" charset="0"/>
              </a:rPr>
              <a:t>If you want to answer a question </a:t>
            </a:r>
            <a:r>
              <a:rPr lang="en-US" sz="5100" u="sng" dirty="0" smtClean="0">
                <a:solidFill>
                  <a:srgbClr val="FF0000"/>
                </a:solidFill>
                <a:latin typeface="Comic Sans MS" charset="0"/>
                <a:ea typeface="Comic Sans MS" charset="0"/>
                <a:cs typeface="Comic Sans MS" charset="0"/>
              </a:rPr>
              <a:t>write your name in the chat</a:t>
            </a:r>
            <a:r>
              <a:rPr lang="en-US" sz="5100" u="sng" dirty="0" smtClean="0">
                <a:latin typeface="Comic Sans MS" charset="0"/>
                <a:ea typeface="Comic Sans MS" charset="0"/>
                <a:cs typeface="Comic Sans MS" charset="0"/>
              </a:rPr>
              <a:t> </a:t>
            </a:r>
            <a:r>
              <a:rPr lang="en-US" sz="5100" dirty="0" smtClean="0">
                <a:latin typeface="Comic Sans MS" charset="0"/>
                <a:ea typeface="Comic Sans MS" charset="0"/>
                <a:cs typeface="Comic Sans MS" charset="0"/>
              </a:rPr>
              <a:t>so that I can choose you to answer. </a:t>
            </a:r>
            <a:r>
              <a:rPr lang="en-US" sz="5100" dirty="0">
                <a:latin typeface="Comic Sans MS" charset="0"/>
                <a:ea typeface="Comic Sans MS" charset="0"/>
                <a:cs typeface="Comic Sans MS" charset="0"/>
              </a:rPr>
              <a:t> </a:t>
            </a:r>
            <a:r>
              <a:rPr lang="en-US" sz="5100" dirty="0" smtClean="0">
                <a:latin typeface="Comic Sans MS" charset="0"/>
                <a:ea typeface="Comic Sans MS" charset="0"/>
                <a:cs typeface="Comic Sans MS" charset="0"/>
              </a:rPr>
              <a:t>                               PLEASE DO NOT SWITCH YOUR MIC ON unless your teacher asks you to</a:t>
            </a:r>
          </a:p>
          <a:p>
            <a:endParaRPr lang="en-US" sz="5100" dirty="0">
              <a:latin typeface="Comic Sans MS" charset="0"/>
              <a:ea typeface="Comic Sans MS" charset="0"/>
              <a:cs typeface="Comic Sans MS" charset="0"/>
            </a:endParaRPr>
          </a:p>
          <a:p>
            <a:r>
              <a:rPr lang="en-US" sz="5100" dirty="0" smtClean="0">
                <a:latin typeface="Comic Sans MS" charset="0"/>
                <a:ea typeface="Comic Sans MS" charset="0"/>
                <a:cs typeface="Comic Sans MS" charset="0"/>
              </a:rPr>
              <a:t>If you have a problem like you can’t hear or see the screen write it in the chat.</a:t>
            </a:r>
            <a:endParaRPr lang="en-US" sz="5100" dirty="0" smtClean="0"/>
          </a:p>
          <a:p>
            <a:endParaRPr lang="en-US" dirty="0"/>
          </a:p>
        </p:txBody>
      </p:sp>
      <p:pic>
        <p:nvPicPr>
          <p:cNvPr id="4" name="Picture 3"/>
          <p:cNvPicPr>
            <a:picLocks noChangeAspect="1"/>
          </p:cNvPicPr>
          <p:nvPr/>
        </p:nvPicPr>
        <p:blipFill rotWithShape="1">
          <a:blip r:embed="rId2"/>
          <a:srcRect l="64355" t="7143" r="22965" b="8110"/>
          <a:stretch/>
        </p:blipFill>
        <p:spPr>
          <a:xfrm>
            <a:off x="10244580" y="3572741"/>
            <a:ext cx="1456440" cy="1495803"/>
          </a:xfrm>
          <a:prstGeom prst="rect">
            <a:avLst/>
          </a:prstGeom>
        </p:spPr>
      </p:pic>
      <p:pic>
        <p:nvPicPr>
          <p:cNvPr id="5" name="Picture 4"/>
          <p:cNvPicPr>
            <a:picLocks noChangeAspect="1"/>
          </p:cNvPicPr>
          <p:nvPr/>
        </p:nvPicPr>
        <p:blipFill rotWithShape="1">
          <a:blip r:embed="rId2"/>
          <a:srcRect l="31537" t="2659" r="54411" b="5903"/>
          <a:stretch/>
        </p:blipFill>
        <p:spPr>
          <a:xfrm>
            <a:off x="9269182" y="1150551"/>
            <a:ext cx="1476000" cy="1476000"/>
          </a:xfrm>
          <a:prstGeom prst="rect">
            <a:avLst/>
          </a:prstGeom>
        </p:spPr>
      </p:pic>
      <p:pic>
        <p:nvPicPr>
          <p:cNvPr id="6" name="Picture 5"/>
          <p:cNvPicPr>
            <a:picLocks noChangeAspect="1"/>
          </p:cNvPicPr>
          <p:nvPr/>
        </p:nvPicPr>
        <p:blipFill>
          <a:blip r:embed="rId3"/>
          <a:stretch>
            <a:fillRect/>
          </a:stretch>
        </p:blipFill>
        <p:spPr>
          <a:xfrm>
            <a:off x="5338848" y="191788"/>
            <a:ext cx="6654715" cy="565023"/>
          </a:xfrm>
          <a:prstGeom prst="rect">
            <a:avLst/>
          </a:prstGeom>
        </p:spPr>
      </p:pic>
    </p:spTree>
    <p:extLst>
      <p:ext uri="{BB962C8B-B14F-4D97-AF65-F5344CB8AC3E}">
        <p14:creationId xmlns:p14="http://schemas.microsoft.com/office/powerpoint/2010/main" val="1112595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860" y="229970"/>
            <a:ext cx="10226040" cy="1082040"/>
          </a:xfrm>
        </p:spPr>
        <p:txBody>
          <a:bodyPr/>
          <a:lstStyle/>
          <a:p>
            <a:r>
              <a:rPr lang="en-US" dirty="0" smtClean="0"/>
              <a:t>Punctuation – Apostrophes for possession</a:t>
            </a:r>
            <a:endParaRPr lang="en-US" dirty="0"/>
          </a:p>
        </p:txBody>
      </p:sp>
      <p:sp>
        <p:nvSpPr>
          <p:cNvPr id="5" name="TextBox 4"/>
          <p:cNvSpPr txBox="1"/>
          <p:nvPr/>
        </p:nvSpPr>
        <p:spPr>
          <a:xfrm>
            <a:off x="663577" y="876245"/>
            <a:ext cx="10058400" cy="1107996"/>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This is when apostrophe is used to show that </a:t>
            </a:r>
            <a:r>
              <a:rPr lang="en-US" sz="2400" u="sng" dirty="0" smtClean="0">
                <a:latin typeface="Comic Sans MS" charset="0"/>
                <a:ea typeface="Comic Sans MS" charset="0"/>
                <a:cs typeface="Comic Sans MS" charset="0"/>
              </a:rPr>
              <a:t>something belongs to someone. </a:t>
            </a:r>
          </a:p>
          <a:p>
            <a:endParaRPr lang="en-US" dirty="0"/>
          </a:p>
        </p:txBody>
      </p:sp>
      <p:sp>
        <p:nvSpPr>
          <p:cNvPr id="12" name="TextBox 11"/>
          <p:cNvSpPr txBox="1"/>
          <p:nvPr/>
        </p:nvSpPr>
        <p:spPr>
          <a:xfrm>
            <a:off x="1455420" y="1924483"/>
            <a:ext cx="10058400" cy="934038"/>
          </a:xfrm>
          <a:prstGeom prst="rect">
            <a:avLst/>
          </a:prstGeom>
          <a:noFill/>
        </p:spPr>
        <p:txBody>
          <a:bodyPr wrap="square" rtlCol="0">
            <a:spAutoFit/>
          </a:bodyPr>
          <a:lstStyle/>
          <a:p>
            <a:pPr>
              <a:lnSpc>
                <a:spcPct val="200000"/>
              </a:lnSpc>
            </a:pPr>
            <a:endParaRPr lang="en-US" sz="3200" dirty="0">
              <a:latin typeface="Comic Sans MS" charset="0"/>
              <a:ea typeface="Comic Sans MS" charset="0"/>
              <a:cs typeface="Comic Sans MS" charset="0"/>
            </a:endParaRPr>
          </a:p>
        </p:txBody>
      </p:sp>
      <p:sp>
        <p:nvSpPr>
          <p:cNvPr id="9" name="TextBox 8"/>
          <p:cNvSpPr txBox="1"/>
          <p:nvPr/>
        </p:nvSpPr>
        <p:spPr>
          <a:xfrm>
            <a:off x="635860" y="3703441"/>
            <a:ext cx="3610399" cy="738664"/>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This is the </a:t>
            </a:r>
            <a:r>
              <a:rPr lang="en-US" sz="2400" dirty="0" smtClean="0">
                <a:solidFill>
                  <a:srgbClr val="FF0000"/>
                </a:solidFill>
                <a:latin typeface="Comic Sans MS" charset="0"/>
                <a:ea typeface="Comic Sans MS" charset="0"/>
                <a:cs typeface="Comic Sans MS" charset="0"/>
              </a:rPr>
              <a:t>boy’s train</a:t>
            </a:r>
            <a:r>
              <a:rPr lang="en-US" sz="2400" dirty="0" smtClean="0">
                <a:latin typeface="Comic Sans MS" charset="0"/>
                <a:ea typeface="Comic Sans MS" charset="0"/>
                <a:cs typeface="Comic Sans MS" charset="0"/>
              </a:rPr>
              <a:t>.</a:t>
            </a:r>
            <a:endParaRPr lang="en-US" sz="2400" u="sng" dirty="0" smtClean="0">
              <a:latin typeface="Comic Sans MS" charset="0"/>
              <a:ea typeface="Comic Sans MS" charset="0"/>
              <a:cs typeface="Comic Sans MS" charset="0"/>
            </a:endParaRPr>
          </a:p>
          <a:p>
            <a:endParaRPr lang="en-US" dirty="0"/>
          </a:p>
        </p:txBody>
      </p:sp>
      <p:sp>
        <p:nvSpPr>
          <p:cNvPr id="10" name="TextBox 9"/>
          <p:cNvSpPr txBox="1"/>
          <p:nvPr/>
        </p:nvSpPr>
        <p:spPr>
          <a:xfrm>
            <a:off x="3521610" y="5063400"/>
            <a:ext cx="4413711" cy="461665"/>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This is the </a:t>
            </a:r>
            <a:r>
              <a:rPr lang="en-US" sz="2400" dirty="0" smtClean="0">
                <a:solidFill>
                  <a:srgbClr val="FF0000"/>
                </a:solidFill>
                <a:latin typeface="Comic Sans MS" charset="0"/>
                <a:ea typeface="Comic Sans MS" charset="0"/>
                <a:cs typeface="Comic Sans MS" charset="0"/>
              </a:rPr>
              <a:t>_____  ______</a:t>
            </a:r>
          </a:p>
        </p:txBody>
      </p:sp>
      <p:sp>
        <p:nvSpPr>
          <p:cNvPr id="11" name="TextBox 10"/>
          <p:cNvSpPr txBox="1"/>
          <p:nvPr/>
        </p:nvSpPr>
        <p:spPr>
          <a:xfrm>
            <a:off x="7972213" y="4273931"/>
            <a:ext cx="4219787" cy="738664"/>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These are the </a:t>
            </a:r>
            <a:r>
              <a:rPr lang="en-US" sz="2400" dirty="0" smtClean="0">
                <a:solidFill>
                  <a:srgbClr val="FF0000"/>
                </a:solidFill>
                <a:latin typeface="Comic Sans MS" charset="0"/>
                <a:ea typeface="Comic Sans MS" charset="0"/>
                <a:cs typeface="Comic Sans MS" charset="0"/>
              </a:rPr>
              <a:t>____  ____</a:t>
            </a:r>
            <a:endParaRPr lang="en-US" sz="2400" u="sng" dirty="0" smtClean="0">
              <a:latin typeface="Comic Sans MS" charset="0"/>
              <a:ea typeface="Comic Sans MS" charset="0"/>
              <a:cs typeface="Comic Sans MS" charset="0"/>
            </a:endParaRPr>
          </a:p>
          <a:p>
            <a:endParaRPr lang="en-US" dirty="0"/>
          </a:p>
        </p:txBody>
      </p:sp>
      <p:sp>
        <p:nvSpPr>
          <p:cNvPr id="16" name="TextBox 15"/>
          <p:cNvSpPr txBox="1"/>
          <p:nvPr/>
        </p:nvSpPr>
        <p:spPr>
          <a:xfrm>
            <a:off x="4142475" y="3707045"/>
            <a:ext cx="4219787" cy="738664"/>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These are the </a:t>
            </a:r>
            <a:r>
              <a:rPr lang="en-US" sz="2400" dirty="0" smtClean="0">
                <a:solidFill>
                  <a:srgbClr val="FF0000"/>
                </a:solidFill>
                <a:latin typeface="Comic Sans MS" charset="0"/>
                <a:ea typeface="Comic Sans MS" charset="0"/>
                <a:cs typeface="Comic Sans MS" charset="0"/>
              </a:rPr>
              <a:t>____  ____</a:t>
            </a:r>
            <a:endParaRPr lang="en-US" sz="2400" u="sng" dirty="0" smtClean="0">
              <a:latin typeface="Comic Sans MS" charset="0"/>
              <a:ea typeface="Comic Sans MS" charset="0"/>
              <a:cs typeface="Comic Sans MS" charset="0"/>
            </a:endParaRPr>
          </a:p>
          <a:p>
            <a:endParaRPr lang="en-US" dirty="0"/>
          </a:p>
        </p:txBody>
      </p:sp>
      <p:sp>
        <p:nvSpPr>
          <p:cNvPr id="17" name="TextBox 16"/>
          <p:cNvSpPr txBox="1"/>
          <p:nvPr/>
        </p:nvSpPr>
        <p:spPr>
          <a:xfrm>
            <a:off x="10179499" y="4177080"/>
            <a:ext cx="1689378" cy="738664"/>
          </a:xfrm>
          <a:prstGeom prst="rect">
            <a:avLst/>
          </a:prstGeom>
          <a:noFill/>
        </p:spPr>
        <p:txBody>
          <a:bodyPr wrap="square" rtlCol="0">
            <a:spAutoFit/>
          </a:bodyPr>
          <a:lstStyle/>
          <a:p>
            <a:r>
              <a:rPr lang="en-US" sz="2400" dirty="0" smtClean="0">
                <a:solidFill>
                  <a:srgbClr val="FF0000"/>
                </a:solidFill>
                <a:latin typeface="Comic Sans MS" charset="0"/>
                <a:ea typeface="Comic Sans MS" charset="0"/>
                <a:cs typeface="Comic Sans MS" charset="0"/>
              </a:rPr>
              <a:t>girl’s toys</a:t>
            </a:r>
            <a:r>
              <a:rPr lang="en-US" sz="2400" dirty="0" smtClean="0">
                <a:latin typeface="Comic Sans MS" charset="0"/>
                <a:ea typeface="Comic Sans MS" charset="0"/>
                <a:cs typeface="Comic Sans MS" charset="0"/>
              </a:rPr>
              <a:t>.</a:t>
            </a:r>
            <a:endParaRPr lang="en-US" sz="2400" u="sng" dirty="0" smtClean="0">
              <a:latin typeface="Comic Sans MS" charset="0"/>
              <a:ea typeface="Comic Sans MS" charset="0"/>
              <a:cs typeface="Comic Sans MS" charset="0"/>
            </a:endParaRPr>
          </a:p>
          <a:p>
            <a:endParaRPr lang="en-US" dirty="0"/>
          </a:p>
        </p:txBody>
      </p:sp>
      <p:sp>
        <p:nvSpPr>
          <p:cNvPr id="18" name="TextBox 17"/>
          <p:cNvSpPr txBox="1"/>
          <p:nvPr/>
        </p:nvSpPr>
        <p:spPr>
          <a:xfrm>
            <a:off x="5176942" y="5012595"/>
            <a:ext cx="2615355" cy="738664"/>
          </a:xfrm>
          <a:prstGeom prst="rect">
            <a:avLst/>
          </a:prstGeom>
          <a:noFill/>
        </p:spPr>
        <p:txBody>
          <a:bodyPr wrap="square" rtlCol="0">
            <a:spAutoFit/>
          </a:bodyPr>
          <a:lstStyle/>
          <a:p>
            <a:r>
              <a:rPr lang="en-US" sz="2400" dirty="0" smtClean="0">
                <a:solidFill>
                  <a:srgbClr val="FF0000"/>
                </a:solidFill>
                <a:latin typeface="Comic Sans MS" charset="0"/>
                <a:ea typeface="Comic Sans MS" charset="0"/>
                <a:cs typeface="Comic Sans MS" charset="0"/>
              </a:rPr>
              <a:t>monkey’s </a:t>
            </a:r>
            <a:r>
              <a:rPr lang="en-US" sz="2400" dirty="0">
                <a:solidFill>
                  <a:srgbClr val="FF0000"/>
                </a:solidFill>
                <a:latin typeface="Comic Sans MS" charset="0"/>
                <a:ea typeface="Comic Sans MS" charset="0"/>
                <a:cs typeface="Comic Sans MS" charset="0"/>
              </a:rPr>
              <a:t>banana</a:t>
            </a:r>
            <a:r>
              <a:rPr lang="en-US" sz="2400" dirty="0" smtClean="0">
                <a:solidFill>
                  <a:srgbClr val="FF0000"/>
                </a:solidFill>
                <a:latin typeface="Comic Sans MS" charset="0"/>
                <a:ea typeface="Comic Sans MS" charset="0"/>
                <a:cs typeface="Comic Sans MS" charset="0"/>
              </a:rPr>
              <a:t>.</a:t>
            </a:r>
            <a:endParaRPr lang="en-US" sz="2400" u="sng" dirty="0" smtClean="0">
              <a:latin typeface="Comic Sans MS" charset="0"/>
              <a:ea typeface="Comic Sans MS" charset="0"/>
              <a:cs typeface="Comic Sans MS" charset="0"/>
            </a:endParaRPr>
          </a:p>
          <a:p>
            <a:endParaRPr lang="en-US" dirty="0"/>
          </a:p>
        </p:txBody>
      </p:sp>
      <p:sp>
        <p:nvSpPr>
          <p:cNvPr id="20" name="TextBox 19"/>
          <p:cNvSpPr txBox="1"/>
          <p:nvPr/>
        </p:nvSpPr>
        <p:spPr>
          <a:xfrm>
            <a:off x="6195567" y="3638418"/>
            <a:ext cx="2615355" cy="738664"/>
          </a:xfrm>
          <a:prstGeom prst="rect">
            <a:avLst/>
          </a:prstGeom>
          <a:noFill/>
        </p:spPr>
        <p:txBody>
          <a:bodyPr wrap="square" rtlCol="0">
            <a:spAutoFit/>
          </a:bodyPr>
          <a:lstStyle/>
          <a:p>
            <a:r>
              <a:rPr lang="en-US" sz="2400" dirty="0">
                <a:solidFill>
                  <a:srgbClr val="FF0000"/>
                </a:solidFill>
                <a:latin typeface="Comic Sans MS" charset="0"/>
                <a:ea typeface="Comic Sans MS" charset="0"/>
                <a:cs typeface="Comic Sans MS" charset="0"/>
              </a:rPr>
              <a:t>b</a:t>
            </a:r>
            <a:r>
              <a:rPr lang="en-US" sz="2400" dirty="0" smtClean="0">
                <a:solidFill>
                  <a:srgbClr val="FF0000"/>
                </a:solidFill>
                <a:latin typeface="Comic Sans MS" charset="0"/>
                <a:ea typeface="Comic Sans MS" charset="0"/>
                <a:cs typeface="Comic Sans MS" charset="0"/>
              </a:rPr>
              <a:t>oy’s teeth.</a:t>
            </a:r>
            <a:endParaRPr lang="en-US" sz="2400" u="sng" dirty="0" smtClean="0">
              <a:latin typeface="Comic Sans MS" charset="0"/>
              <a:ea typeface="Comic Sans MS" charset="0"/>
              <a:cs typeface="Comic Sans MS" charset="0"/>
            </a:endParaRPr>
          </a:p>
          <a:p>
            <a:endParaRPr lang="en-US" dirty="0"/>
          </a:p>
        </p:txBody>
      </p:sp>
      <p:pic>
        <p:nvPicPr>
          <p:cNvPr id="19" name="Picture 18"/>
          <p:cNvPicPr>
            <a:picLocks noChangeAspect="1"/>
          </p:cNvPicPr>
          <p:nvPr/>
        </p:nvPicPr>
        <p:blipFill rotWithShape="1">
          <a:blip r:embed="rId2"/>
          <a:srcRect l="64972" t="7143" r="22348" b="8110"/>
          <a:stretch/>
        </p:blipFill>
        <p:spPr>
          <a:xfrm>
            <a:off x="10721977" y="205283"/>
            <a:ext cx="1345900" cy="1382275"/>
          </a:xfrm>
          <a:prstGeom prst="rect">
            <a:avLst/>
          </a:prstGeom>
        </p:spPr>
      </p:pic>
    </p:spTree>
    <p:extLst>
      <p:ext uri="{BB962C8B-B14F-4D97-AF65-F5344CB8AC3E}">
        <p14:creationId xmlns:p14="http://schemas.microsoft.com/office/powerpoint/2010/main" val="6963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769" y="99681"/>
            <a:ext cx="10226040" cy="1082040"/>
          </a:xfrm>
        </p:spPr>
        <p:txBody>
          <a:bodyPr/>
          <a:lstStyle/>
          <a:p>
            <a:r>
              <a:rPr lang="en-US" dirty="0" smtClean="0"/>
              <a:t>Punctuation – Apostrophes for possession</a:t>
            </a:r>
            <a:endParaRPr lang="en-US" dirty="0"/>
          </a:p>
        </p:txBody>
      </p:sp>
      <p:sp>
        <p:nvSpPr>
          <p:cNvPr id="12" name="TextBox 11"/>
          <p:cNvSpPr txBox="1"/>
          <p:nvPr/>
        </p:nvSpPr>
        <p:spPr>
          <a:xfrm>
            <a:off x="1455420" y="1924483"/>
            <a:ext cx="10058400" cy="934038"/>
          </a:xfrm>
          <a:prstGeom prst="rect">
            <a:avLst/>
          </a:prstGeom>
          <a:noFill/>
        </p:spPr>
        <p:txBody>
          <a:bodyPr wrap="square" rtlCol="0">
            <a:spAutoFit/>
          </a:bodyPr>
          <a:lstStyle/>
          <a:p>
            <a:pPr>
              <a:lnSpc>
                <a:spcPct val="200000"/>
              </a:lnSpc>
            </a:pPr>
            <a:endParaRPr lang="en-US" sz="3200" dirty="0">
              <a:latin typeface="Comic Sans MS" charset="0"/>
              <a:ea typeface="Comic Sans MS" charset="0"/>
              <a:cs typeface="Comic Sans MS" charset="0"/>
            </a:endParaRPr>
          </a:p>
        </p:txBody>
      </p:sp>
      <p:sp>
        <p:nvSpPr>
          <p:cNvPr id="9" name="TextBox 8"/>
          <p:cNvSpPr txBox="1"/>
          <p:nvPr/>
        </p:nvSpPr>
        <p:spPr>
          <a:xfrm>
            <a:off x="670561" y="3781042"/>
            <a:ext cx="3610399" cy="738664"/>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The </a:t>
            </a:r>
            <a:r>
              <a:rPr lang="en-US" sz="2400" dirty="0" smtClean="0">
                <a:solidFill>
                  <a:srgbClr val="FF0000"/>
                </a:solidFill>
                <a:latin typeface="Comic Sans MS" charset="0"/>
                <a:ea typeface="Comic Sans MS" charset="0"/>
                <a:cs typeface="Comic Sans MS" charset="0"/>
              </a:rPr>
              <a:t>boy’s train</a:t>
            </a:r>
            <a:r>
              <a:rPr lang="en-US" sz="2400" dirty="0">
                <a:latin typeface="Comic Sans MS" charset="0"/>
                <a:ea typeface="Comic Sans MS" charset="0"/>
                <a:cs typeface="Comic Sans MS" charset="0"/>
              </a:rPr>
              <a:t> </a:t>
            </a:r>
            <a:r>
              <a:rPr lang="en-US" sz="2400" dirty="0" smtClean="0">
                <a:latin typeface="Comic Sans MS" charset="0"/>
                <a:ea typeface="Comic Sans MS" charset="0"/>
                <a:cs typeface="Comic Sans MS" charset="0"/>
              </a:rPr>
              <a:t>is blue.</a:t>
            </a:r>
            <a:endParaRPr lang="en-US" sz="2400" u="sng" dirty="0" smtClean="0">
              <a:latin typeface="Comic Sans MS" charset="0"/>
              <a:ea typeface="Comic Sans MS" charset="0"/>
              <a:cs typeface="Comic Sans MS" charset="0"/>
            </a:endParaRPr>
          </a:p>
          <a:p>
            <a:endParaRPr lang="en-US" dirty="0"/>
          </a:p>
        </p:txBody>
      </p:sp>
      <p:sp>
        <p:nvSpPr>
          <p:cNvPr id="10" name="TextBox 9"/>
          <p:cNvSpPr txBox="1"/>
          <p:nvPr/>
        </p:nvSpPr>
        <p:spPr>
          <a:xfrm>
            <a:off x="5349564" y="3655556"/>
            <a:ext cx="4413711" cy="738664"/>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The </a:t>
            </a:r>
            <a:r>
              <a:rPr lang="en-US" sz="2400" dirty="0" smtClean="0">
                <a:solidFill>
                  <a:srgbClr val="FF0000"/>
                </a:solidFill>
                <a:latin typeface="Comic Sans MS" charset="0"/>
                <a:ea typeface="Comic Sans MS" charset="0"/>
                <a:cs typeface="Comic Sans MS" charset="0"/>
              </a:rPr>
              <a:t>tiger’s claws </a:t>
            </a:r>
            <a:r>
              <a:rPr lang="en-US" sz="2400" dirty="0" smtClean="0">
                <a:latin typeface="Comic Sans MS" charset="0"/>
                <a:ea typeface="Comic Sans MS" charset="0"/>
                <a:cs typeface="Comic Sans MS" charset="0"/>
              </a:rPr>
              <a:t>are sharp</a:t>
            </a:r>
            <a:r>
              <a:rPr lang="en-US" sz="2000" dirty="0" smtClean="0">
                <a:latin typeface="Comic Sans MS" charset="0"/>
                <a:ea typeface="Comic Sans MS" charset="0"/>
                <a:cs typeface="Comic Sans MS" charset="0"/>
              </a:rPr>
              <a:t>.</a:t>
            </a:r>
            <a:endParaRPr lang="en-US" sz="2000" u="sng" dirty="0" smtClean="0">
              <a:latin typeface="Comic Sans MS" charset="0"/>
              <a:ea typeface="Comic Sans MS" charset="0"/>
              <a:cs typeface="Comic Sans MS" charset="0"/>
            </a:endParaRPr>
          </a:p>
          <a:p>
            <a:endParaRPr lang="en-US" dirty="0"/>
          </a:p>
        </p:txBody>
      </p:sp>
      <p:sp>
        <p:nvSpPr>
          <p:cNvPr id="11" name="TextBox 10"/>
          <p:cNvSpPr txBox="1"/>
          <p:nvPr/>
        </p:nvSpPr>
        <p:spPr>
          <a:xfrm>
            <a:off x="7972213" y="4994003"/>
            <a:ext cx="4219787" cy="738664"/>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The </a:t>
            </a:r>
            <a:r>
              <a:rPr lang="en-US" sz="2400" dirty="0" smtClean="0">
                <a:solidFill>
                  <a:srgbClr val="FF0000"/>
                </a:solidFill>
                <a:latin typeface="Comic Sans MS" charset="0"/>
                <a:ea typeface="Comic Sans MS" charset="0"/>
                <a:cs typeface="Comic Sans MS" charset="0"/>
              </a:rPr>
              <a:t>baby’s laugh </a:t>
            </a:r>
            <a:r>
              <a:rPr lang="en-US" sz="2400" dirty="0" smtClean="0">
                <a:latin typeface="Comic Sans MS" charset="0"/>
                <a:ea typeface="Comic Sans MS" charset="0"/>
                <a:cs typeface="Comic Sans MS" charset="0"/>
              </a:rPr>
              <a:t>was funny.</a:t>
            </a:r>
            <a:endParaRPr lang="en-US" sz="2400" u="sng" dirty="0" smtClean="0">
              <a:latin typeface="Comic Sans MS" charset="0"/>
              <a:ea typeface="Comic Sans MS" charset="0"/>
              <a:cs typeface="Comic Sans MS" charset="0"/>
            </a:endParaRPr>
          </a:p>
          <a:p>
            <a:endParaRPr lang="en-US" dirty="0"/>
          </a:p>
        </p:txBody>
      </p:sp>
      <p:sp>
        <p:nvSpPr>
          <p:cNvPr id="13" name="TextBox 12"/>
          <p:cNvSpPr txBox="1"/>
          <p:nvPr/>
        </p:nvSpPr>
        <p:spPr>
          <a:xfrm>
            <a:off x="3047029" y="5511064"/>
            <a:ext cx="3552887" cy="738664"/>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The </a:t>
            </a:r>
            <a:r>
              <a:rPr lang="en-US" sz="2400" dirty="0" smtClean="0">
                <a:solidFill>
                  <a:srgbClr val="FF0000"/>
                </a:solidFill>
                <a:latin typeface="Comic Sans MS" charset="0"/>
                <a:ea typeface="Comic Sans MS" charset="0"/>
                <a:cs typeface="Comic Sans MS" charset="0"/>
              </a:rPr>
              <a:t>girl’s hair </a:t>
            </a:r>
            <a:r>
              <a:rPr lang="en-US" sz="2400" dirty="0" smtClean="0">
                <a:latin typeface="Comic Sans MS" charset="0"/>
                <a:ea typeface="Comic Sans MS" charset="0"/>
                <a:cs typeface="Comic Sans MS" charset="0"/>
              </a:rPr>
              <a:t>is brown.</a:t>
            </a:r>
            <a:endParaRPr lang="en-US" sz="2400" u="sng" dirty="0" smtClean="0">
              <a:latin typeface="Comic Sans MS" charset="0"/>
              <a:ea typeface="Comic Sans MS" charset="0"/>
              <a:cs typeface="Comic Sans MS" charset="0"/>
            </a:endParaRPr>
          </a:p>
          <a:p>
            <a:endParaRPr lang="en-US" dirty="0"/>
          </a:p>
        </p:txBody>
      </p:sp>
      <p:pic>
        <p:nvPicPr>
          <p:cNvPr id="14" name="Picture 13"/>
          <p:cNvPicPr>
            <a:picLocks noChangeAspect="1"/>
          </p:cNvPicPr>
          <p:nvPr/>
        </p:nvPicPr>
        <p:blipFill rotWithShape="1">
          <a:blip r:embed="rId2"/>
          <a:srcRect l="64972" t="7143" r="22348" b="8110"/>
          <a:stretch/>
        </p:blipFill>
        <p:spPr>
          <a:xfrm>
            <a:off x="10477938" y="773097"/>
            <a:ext cx="1456440" cy="1495803"/>
          </a:xfrm>
          <a:prstGeom prst="rect">
            <a:avLst/>
          </a:prstGeom>
        </p:spPr>
      </p:pic>
    </p:spTree>
    <p:extLst>
      <p:ext uri="{BB962C8B-B14F-4D97-AF65-F5344CB8AC3E}">
        <p14:creationId xmlns:p14="http://schemas.microsoft.com/office/powerpoint/2010/main" val="17604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420" y="2491583"/>
            <a:ext cx="10226040" cy="1082040"/>
          </a:xfrm>
        </p:spPr>
        <p:txBody>
          <a:bodyPr>
            <a:noAutofit/>
          </a:bodyPr>
          <a:lstStyle/>
          <a:p>
            <a:r>
              <a:rPr lang="en-US" sz="11500" dirty="0" smtClean="0">
                <a:latin typeface="Comic Sans MS" charset="0"/>
                <a:ea typeface="Comic Sans MS" charset="0"/>
                <a:cs typeface="Comic Sans MS" charset="0"/>
              </a:rPr>
              <a:t>Challenge!</a:t>
            </a:r>
            <a:endParaRPr lang="en-US" sz="11500" dirty="0">
              <a:latin typeface="Comic Sans MS" charset="0"/>
              <a:ea typeface="Comic Sans MS" charset="0"/>
              <a:cs typeface="Comic Sans MS" charset="0"/>
            </a:endParaRPr>
          </a:p>
        </p:txBody>
      </p:sp>
      <p:sp>
        <p:nvSpPr>
          <p:cNvPr id="12" name="TextBox 11"/>
          <p:cNvSpPr txBox="1"/>
          <p:nvPr/>
        </p:nvSpPr>
        <p:spPr>
          <a:xfrm>
            <a:off x="1455420" y="1924483"/>
            <a:ext cx="10058400" cy="934038"/>
          </a:xfrm>
          <a:prstGeom prst="rect">
            <a:avLst/>
          </a:prstGeom>
          <a:noFill/>
        </p:spPr>
        <p:txBody>
          <a:bodyPr wrap="square" rtlCol="0">
            <a:spAutoFit/>
          </a:bodyPr>
          <a:lstStyle/>
          <a:p>
            <a:pPr>
              <a:lnSpc>
                <a:spcPct val="200000"/>
              </a:lnSpc>
            </a:pPr>
            <a:endParaRPr lang="en-US" sz="3200" dirty="0">
              <a:latin typeface="Comic Sans MS" charset="0"/>
              <a:ea typeface="Comic Sans MS" charset="0"/>
              <a:cs typeface="Comic Sans MS" charset="0"/>
            </a:endParaRPr>
          </a:p>
        </p:txBody>
      </p:sp>
      <p:sp>
        <p:nvSpPr>
          <p:cNvPr id="3" name="TextBox 2"/>
          <p:cNvSpPr txBox="1"/>
          <p:nvPr/>
        </p:nvSpPr>
        <p:spPr>
          <a:xfrm>
            <a:off x="1630680" y="4846320"/>
            <a:ext cx="9281160" cy="523220"/>
          </a:xfrm>
          <a:prstGeom prst="rect">
            <a:avLst/>
          </a:prstGeom>
          <a:noFill/>
        </p:spPr>
        <p:txBody>
          <a:bodyPr wrap="square" rtlCol="0">
            <a:spAutoFit/>
          </a:bodyPr>
          <a:lstStyle/>
          <a:p>
            <a:r>
              <a:rPr lang="en-US" sz="2800" dirty="0" smtClean="0">
                <a:latin typeface="Comic Sans MS" charset="0"/>
                <a:ea typeface="Comic Sans MS" charset="0"/>
                <a:cs typeface="Comic Sans MS" charset="0"/>
              </a:rPr>
              <a:t>Find the 5 missing apostrophes in the following text</a:t>
            </a:r>
            <a:r>
              <a:rPr lang="is-IS" sz="2800" dirty="0" smtClean="0">
                <a:latin typeface="Comic Sans MS" charset="0"/>
                <a:ea typeface="Comic Sans MS" charset="0"/>
                <a:cs typeface="Comic Sans MS" charset="0"/>
              </a:rPr>
              <a:t>…</a:t>
            </a:r>
            <a:endParaRPr lang="en-US" sz="2800" dirty="0">
              <a:latin typeface="Comic Sans MS" charset="0"/>
              <a:ea typeface="Comic Sans MS" charset="0"/>
              <a:cs typeface="Comic Sans MS" charset="0"/>
            </a:endParaRPr>
          </a:p>
        </p:txBody>
      </p:sp>
    </p:spTree>
    <p:extLst>
      <p:ext uri="{BB962C8B-B14F-4D97-AF65-F5344CB8AC3E}">
        <p14:creationId xmlns:p14="http://schemas.microsoft.com/office/powerpoint/2010/main" val="102825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5429" y="0"/>
            <a:ext cx="10192789" cy="5078313"/>
          </a:xfrm>
          <a:prstGeom prst="rect">
            <a:avLst/>
          </a:prstGeom>
          <a:noFill/>
        </p:spPr>
        <p:txBody>
          <a:bodyPr wrap="square" rtlCol="0">
            <a:spAutoFit/>
          </a:bodyPr>
          <a:lstStyle/>
          <a:p>
            <a:r>
              <a:rPr lang="en-US" sz="3600" dirty="0" smtClean="0">
                <a:latin typeface="Comic Sans MS" charset="0"/>
                <a:ea typeface="Comic Sans MS" charset="0"/>
                <a:cs typeface="Comic Sans MS" charset="0"/>
              </a:rPr>
              <a:t>The tigers roar was so loud it could be heard all through the jungle. “Do you think its coming this way?” Timmy whispered to his sister.</a:t>
            </a:r>
          </a:p>
          <a:p>
            <a:r>
              <a:rPr lang="en-US" sz="3600" dirty="0" smtClean="0">
                <a:latin typeface="Comic Sans MS" charset="0"/>
                <a:ea typeface="Comic Sans MS" charset="0"/>
                <a:cs typeface="Comic Sans MS" charset="0"/>
              </a:rPr>
              <a:t>“I dont think so,” she said uncertainly. Timmys heart was pounding in his chest as they crept carefully through the bushes. Then, out of nowhere, the tiger appeared! The tigers teeth looked sharp, his claws deadly. “Run!” shouted Timmy.</a:t>
            </a:r>
            <a:endParaRPr lang="en-US" sz="2400" dirty="0">
              <a:latin typeface="Comic Sans MS" charset="0"/>
              <a:ea typeface="Comic Sans MS" charset="0"/>
              <a:cs typeface="Comic Sans MS" charset="0"/>
            </a:endParaRPr>
          </a:p>
        </p:txBody>
      </p:sp>
      <p:pic>
        <p:nvPicPr>
          <p:cNvPr id="4" name="Picture 3"/>
          <p:cNvPicPr>
            <a:picLocks noChangeAspect="1"/>
          </p:cNvPicPr>
          <p:nvPr/>
        </p:nvPicPr>
        <p:blipFill rotWithShape="1">
          <a:blip r:embed="rId3"/>
          <a:srcRect l="64972" t="7143" r="22348" b="8110"/>
          <a:stretch/>
        </p:blipFill>
        <p:spPr>
          <a:xfrm>
            <a:off x="835429" y="5239786"/>
            <a:ext cx="1456440" cy="1495803"/>
          </a:xfrm>
          <a:prstGeom prst="rect">
            <a:avLst/>
          </a:prstGeom>
        </p:spPr>
      </p:pic>
    </p:spTree>
    <p:extLst>
      <p:ext uri="{BB962C8B-B14F-4D97-AF65-F5344CB8AC3E}">
        <p14:creationId xmlns:p14="http://schemas.microsoft.com/office/powerpoint/2010/main" val="980674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105" y="169026"/>
            <a:ext cx="10398369" cy="5078313"/>
          </a:xfrm>
          <a:prstGeom prst="rect">
            <a:avLst/>
          </a:prstGeom>
          <a:noFill/>
        </p:spPr>
        <p:txBody>
          <a:bodyPr wrap="square" rtlCol="0">
            <a:spAutoFit/>
          </a:bodyPr>
          <a:lstStyle/>
          <a:p>
            <a:r>
              <a:rPr lang="en-US" sz="3600" dirty="0" smtClean="0">
                <a:latin typeface="Comic Sans MS" charset="0"/>
                <a:ea typeface="Comic Sans MS" charset="0"/>
                <a:cs typeface="Comic Sans MS" charset="0"/>
              </a:rPr>
              <a:t>The </a:t>
            </a:r>
            <a:r>
              <a:rPr lang="en-US" sz="3600" dirty="0" smtClean="0">
                <a:solidFill>
                  <a:srgbClr val="4E8F00"/>
                </a:solidFill>
                <a:latin typeface="Comic Sans MS" charset="0"/>
                <a:ea typeface="Comic Sans MS" charset="0"/>
                <a:cs typeface="Comic Sans MS" charset="0"/>
              </a:rPr>
              <a:t>tiger</a:t>
            </a:r>
            <a:r>
              <a:rPr lang="en-US" sz="3600" dirty="0" smtClean="0">
                <a:solidFill>
                  <a:srgbClr val="FF0000"/>
                </a:solidFill>
                <a:latin typeface="Comic Sans MS" charset="0"/>
                <a:ea typeface="Comic Sans MS" charset="0"/>
                <a:cs typeface="Comic Sans MS" charset="0"/>
              </a:rPr>
              <a:t>’</a:t>
            </a:r>
            <a:r>
              <a:rPr lang="en-US" sz="3600" dirty="0" smtClean="0">
                <a:solidFill>
                  <a:srgbClr val="4E8F00"/>
                </a:solidFill>
                <a:latin typeface="Comic Sans MS" charset="0"/>
                <a:ea typeface="Comic Sans MS" charset="0"/>
                <a:cs typeface="Comic Sans MS" charset="0"/>
              </a:rPr>
              <a:t>s</a:t>
            </a:r>
            <a:r>
              <a:rPr lang="en-US" sz="3600" dirty="0" smtClean="0">
                <a:latin typeface="Comic Sans MS" charset="0"/>
                <a:ea typeface="Comic Sans MS" charset="0"/>
                <a:cs typeface="Comic Sans MS" charset="0"/>
              </a:rPr>
              <a:t> roar was so loud it could be heard all through the jungle. “Do you think </a:t>
            </a:r>
            <a:r>
              <a:rPr lang="en-US" sz="3600" dirty="0" smtClean="0">
                <a:solidFill>
                  <a:srgbClr val="4E8F00"/>
                </a:solidFill>
                <a:latin typeface="Comic Sans MS" charset="0"/>
                <a:ea typeface="Comic Sans MS" charset="0"/>
                <a:cs typeface="Comic Sans MS" charset="0"/>
              </a:rPr>
              <a:t>it</a:t>
            </a:r>
            <a:r>
              <a:rPr lang="en-US" sz="3600" dirty="0" smtClean="0">
                <a:solidFill>
                  <a:srgbClr val="FF0000"/>
                </a:solidFill>
                <a:latin typeface="Comic Sans MS" charset="0"/>
                <a:ea typeface="Comic Sans MS" charset="0"/>
                <a:cs typeface="Comic Sans MS" charset="0"/>
              </a:rPr>
              <a:t>’</a:t>
            </a:r>
            <a:r>
              <a:rPr lang="en-US" sz="3600" dirty="0" smtClean="0">
                <a:solidFill>
                  <a:srgbClr val="4E8F00"/>
                </a:solidFill>
                <a:latin typeface="Comic Sans MS" charset="0"/>
                <a:ea typeface="Comic Sans MS" charset="0"/>
                <a:cs typeface="Comic Sans MS" charset="0"/>
              </a:rPr>
              <a:t>s</a:t>
            </a:r>
            <a:r>
              <a:rPr lang="en-US" sz="3600" dirty="0" smtClean="0">
                <a:latin typeface="Comic Sans MS" charset="0"/>
                <a:ea typeface="Comic Sans MS" charset="0"/>
                <a:cs typeface="Comic Sans MS" charset="0"/>
              </a:rPr>
              <a:t> coming this way?” Timmy whispered to his sister.</a:t>
            </a:r>
          </a:p>
          <a:p>
            <a:r>
              <a:rPr lang="en-US" sz="3600" dirty="0" smtClean="0">
                <a:latin typeface="Comic Sans MS" charset="0"/>
                <a:ea typeface="Comic Sans MS" charset="0"/>
                <a:cs typeface="Comic Sans MS" charset="0"/>
              </a:rPr>
              <a:t>“I </a:t>
            </a:r>
            <a:r>
              <a:rPr lang="en-US" sz="3600" dirty="0" smtClean="0">
                <a:solidFill>
                  <a:srgbClr val="4E8F00"/>
                </a:solidFill>
                <a:latin typeface="Comic Sans MS" charset="0"/>
                <a:ea typeface="Comic Sans MS" charset="0"/>
                <a:cs typeface="Comic Sans MS" charset="0"/>
              </a:rPr>
              <a:t>don</a:t>
            </a:r>
            <a:r>
              <a:rPr lang="en-US" sz="3600" dirty="0" smtClean="0">
                <a:solidFill>
                  <a:srgbClr val="FF0000"/>
                </a:solidFill>
                <a:latin typeface="Comic Sans MS" charset="0"/>
                <a:ea typeface="Comic Sans MS" charset="0"/>
                <a:cs typeface="Comic Sans MS" charset="0"/>
              </a:rPr>
              <a:t>’</a:t>
            </a:r>
            <a:r>
              <a:rPr lang="en-US" sz="3600" dirty="0" smtClean="0">
                <a:solidFill>
                  <a:srgbClr val="4E8F00"/>
                </a:solidFill>
                <a:latin typeface="Comic Sans MS" charset="0"/>
                <a:ea typeface="Comic Sans MS" charset="0"/>
                <a:cs typeface="Comic Sans MS" charset="0"/>
              </a:rPr>
              <a:t>t</a:t>
            </a:r>
            <a:r>
              <a:rPr lang="en-US" sz="3600" dirty="0" smtClean="0">
                <a:latin typeface="Comic Sans MS" charset="0"/>
                <a:ea typeface="Comic Sans MS" charset="0"/>
                <a:cs typeface="Comic Sans MS" charset="0"/>
              </a:rPr>
              <a:t> think so,” she said uncertainly. </a:t>
            </a:r>
            <a:r>
              <a:rPr lang="en-US" sz="3600" dirty="0" smtClean="0">
                <a:solidFill>
                  <a:srgbClr val="4E8F00"/>
                </a:solidFill>
                <a:latin typeface="Comic Sans MS" charset="0"/>
                <a:ea typeface="Comic Sans MS" charset="0"/>
                <a:cs typeface="Comic Sans MS" charset="0"/>
              </a:rPr>
              <a:t>Timmy</a:t>
            </a:r>
            <a:r>
              <a:rPr lang="en-US" sz="3600" dirty="0" smtClean="0">
                <a:solidFill>
                  <a:srgbClr val="FF0000"/>
                </a:solidFill>
                <a:latin typeface="Comic Sans MS" charset="0"/>
                <a:ea typeface="Comic Sans MS" charset="0"/>
                <a:cs typeface="Comic Sans MS" charset="0"/>
              </a:rPr>
              <a:t>’</a:t>
            </a:r>
            <a:r>
              <a:rPr lang="en-US" sz="3600" dirty="0" smtClean="0">
                <a:solidFill>
                  <a:srgbClr val="4E8F00"/>
                </a:solidFill>
                <a:latin typeface="Comic Sans MS" charset="0"/>
                <a:ea typeface="Comic Sans MS" charset="0"/>
                <a:cs typeface="Comic Sans MS" charset="0"/>
              </a:rPr>
              <a:t>s</a:t>
            </a:r>
            <a:r>
              <a:rPr lang="en-US" sz="3600" dirty="0" smtClean="0">
                <a:latin typeface="Comic Sans MS" charset="0"/>
                <a:ea typeface="Comic Sans MS" charset="0"/>
                <a:cs typeface="Comic Sans MS" charset="0"/>
              </a:rPr>
              <a:t> heart was pounding in his chest as they crept carefully through the bushes. Then, out of nowhere, the tiger appeared! The </a:t>
            </a:r>
            <a:r>
              <a:rPr lang="en-US" sz="3600" dirty="0" smtClean="0">
                <a:solidFill>
                  <a:srgbClr val="4E8F00"/>
                </a:solidFill>
                <a:latin typeface="Comic Sans MS" charset="0"/>
                <a:ea typeface="Comic Sans MS" charset="0"/>
                <a:cs typeface="Comic Sans MS" charset="0"/>
              </a:rPr>
              <a:t>tiger</a:t>
            </a:r>
            <a:r>
              <a:rPr lang="en-US" sz="3600" dirty="0" smtClean="0">
                <a:solidFill>
                  <a:srgbClr val="FF0000"/>
                </a:solidFill>
                <a:latin typeface="Comic Sans MS" charset="0"/>
                <a:ea typeface="Comic Sans MS" charset="0"/>
                <a:cs typeface="Comic Sans MS" charset="0"/>
              </a:rPr>
              <a:t>’</a:t>
            </a:r>
            <a:r>
              <a:rPr lang="en-US" sz="3600" dirty="0" smtClean="0">
                <a:solidFill>
                  <a:srgbClr val="4E8F00"/>
                </a:solidFill>
                <a:latin typeface="Comic Sans MS" charset="0"/>
                <a:ea typeface="Comic Sans MS" charset="0"/>
                <a:cs typeface="Comic Sans MS" charset="0"/>
              </a:rPr>
              <a:t>s </a:t>
            </a:r>
            <a:r>
              <a:rPr lang="en-US" sz="3600" dirty="0" smtClean="0">
                <a:latin typeface="Comic Sans MS" charset="0"/>
                <a:ea typeface="Comic Sans MS" charset="0"/>
                <a:cs typeface="Comic Sans MS" charset="0"/>
              </a:rPr>
              <a:t>teeth looked sharp, his claws deadly. “Run!” shouted Timmy.</a:t>
            </a:r>
            <a:endParaRPr lang="en-US" sz="2400" dirty="0">
              <a:latin typeface="Comic Sans MS" charset="0"/>
              <a:ea typeface="Comic Sans MS" charset="0"/>
              <a:cs typeface="Comic Sans MS" charset="0"/>
            </a:endParaRPr>
          </a:p>
        </p:txBody>
      </p:sp>
    </p:spTree>
    <p:extLst>
      <p:ext uri="{BB962C8B-B14F-4D97-AF65-F5344CB8AC3E}">
        <p14:creationId xmlns:p14="http://schemas.microsoft.com/office/powerpoint/2010/main" val="104103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41521" y="4907280"/>
            <a:ext cx="4387124" cy="1107996"/>
          </a:xfrm>
          <a:prstGeom prst="rect">
            <a:avLst/>
          </a:prstGeom>
          <a:noFill/>
        </p:spPr>
        <p:txBody>
          <a:bodyPr wrap="square" rtlCol="0">
            <a:spAutoFit/>
          </a:bodyPr>
          <a:lstStyle/>
          <a:p>
            <a:r>
              <a:rPr lang="en-US" sz="6600" b="1" dirty="0" smtClean="0">
                <a:latin typeface="Comic Sans MS" charset="0"/>
                <a:ea typeface="Comic Sans MS" charset="0"/>
                <a:cs typeface="Comic Sans MS" charset="0"/>
              </a:rPr>
              <a:t>Well done!</a:t>
            </a:r>
            <a:endParaRPr lang="en-US" sz="6600" b="1" dirty="0">
              <a:latin typeface="Comic Sans MS" charset="0"/>
              <a:ea typeface="Comic Sans MS" charset="0"/>
              <a:cs typeface="Comic Sans MS" charset="0"/>
            </a:endParaRPr>
          </a:p>
        </p:txBody>
      </p:sp>
    </p:spTree>
    <p:extLst>
      <p:ext uri="{BB962C8B-B14F-4D97-AF65-F5344CB8AC3E}">
        <p14:creationId xmlns:p14="http://schemas.microsoft.com/office/powerpoint/2010/main" val="350572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3028"/>
            <a:ext cx="9601200" cy="1485900"/>
          </a:xfrm>
        </p:spPr>
        <p:txBody>
          <a:bodyPr>
            <a:normAutofit/>
          </a:bodyPr>
          <a:lstStyle/>
          <a:p>
            <a:pPr algn="ctr"/>
            <a:r>
              <a:rPr lang="en-US" sz="6000" dirty="0" smtClean="0">
                <a:latin typeface="Comic Sans MS" charset="0"/>
                <a:ea typeface="Comic Sans MS" charset="0"/>
                <a:cs typeface="Comic Sans MS" charset="0"/>
              </a:rPr>
              <a:t>Homework</a:t>
            </a:r>
            <a:endParaRPr lang="en-US" sz="6000" dirty="0">
              <a:latin typeface="Comic Sans MS" charset="0"/>
              <a:ea typeface="Comic Sans MS" charset="0"/>
              <a:cs typeface="Comic Sans MS" charset="0"/>
            </a:endParaRPr>
          </a:p>
        </p:txBody>
      </p:sp>
      <p:sp>
        <p:nvSpPr>
          <p:cNvPr id="3" name="Content Placeholder 2"/>
          <p:cNvSpPr>
            <a:spLocks noGrp="1"/>
          </p:cNvSpPr>
          <p:nvPr>
            <p:ph idx="1"/>
          </p:nvPr>
        </p:nvSpPr>
        <p:spPr>
          <a:xfrm>
            <a:off x="1020725" y="1254641"/>
            <a:ext cx="10880329" cy="4827504"/>
          </a:xfrm>
        </p:spPr>
        <p:txBody>
          <a:bodyPr>
            <a:normAutofit fontScale="92500" lnSpcReduction="10000"/>
          </a:bodyPr>
          <a:lstStyle/>
          <a:p>
            <a:r>
              <a:rPr lang="en-US" sz="3100" dirty="0" smtClean="0">
                <a:latin typeface="Comic Sans MS" charset="0"/>
                <a:ea typeface="Comic Sans MS" charset="0"/>
                <a:cs typeface="Comic Sans MS" charset="0"/>
              </a:rPr>
              <a:t>Choose 5 words from  your wordlist and find out what they mean. </a:t>
            </a:r>
            <a:endParaRPr lang="en-US" sz="3100" dirty="0">
              <a:latin typeface="Comic Sans MS" charset="0"/>
              <a:ea typeface="Comic Sans MS" charset="0"/>
              <a:cs typeface="Comic Sans MS" charset="0"/>
            </a:endParaRPr>
          </a:p>
          <a:p>
            <a:endParaRPr lang="en-US" sz="2600" dirty="0" smtClean="0">
              <a:latin typeface="Comic Sans MS" charset="0"/>
              <a:ea typeface="Comic Sans MS" charset="0"/>
              <a:cs typeface="Comic Sans MS" charset="0"/>
            </a:endParaRPr>
          </a:p>
          <a:p>
            <a:r>
              <a:rPr lang="en-US" sz="3100" dirty="0" smtClean="0">
                <a:latin typeface="Comic Sans MS" charset="0"/>
                <a:ea typeface="Comic Sans MS" charset="0"/>
                <a:cs typeface="Comic Sans MS" charset="0"/>
              </a:rPr>
              <a:t>Learn how to spell the 5 words by using the method you have learnt today.</a:t>
            </a:r>
          </a:p>
          <a:p>
            <a:endParaRPr lang="en-US" sz="2600" dirty="0" smtClean="0">
              <a:latin typeface="Comic Sans MS" charset="0"/>
              <a:ea typeface="Comic Sans MS" charset="0"/>
              <a:cs typeface="Comic Sans MS" charset="0"/>
            </a:endParaRPr>
          </a:p>
          <a:p>
            <a:r>
              <a:rPr lang="en-US" sz="3100" dirty="0" smtClean="0">
                <a:latin typeface="Comic Sans MS" charset="0"/>
                <a:ea typeface="Comic Sans MS" charset="0"/>
                <a:cs typeface="Comic Sans MS" charset="0"/>
              </a:rPr>
              <a:t>Write sentences using the words you have learnt to spell.</a:t>
            </a:r>
          </a:p>
          <a:p>
            <a:endParaRPr lang="en-US" sz="2600" dirty="0" smtClean="0">
              <a:latin typeface="Comic Sans MS" charset="0"/>
              <a:ea typeface="Comic Sans MS" charset="0"/>
              <a:cs typeface="Comic Sans MS" charset="0"/>
            </a:endParaRPr>
          </a:p>
          <a:p>
            <a:r>
              <a:rPr lang="en-US" sz="3100" dirty="0" smtClean="0">
                <a:latin typeface="Comic Sans MS" charset="0"/>
                <a:ea typeface="Comic Sans MS" charset="0"/>
                <a:cs typeface="Comic Sans MS" charset="0"/>
              </a:rPr>
              <a:t>Get a grown up to check all your new spellings every week so that you don’t forget them. </a:t>
            </a:r>
          </a:p>
          <a:p>
            <a:endParaRPr lang="en-US" dirty="0" smtClean="0">
              <a:latin typeface="Comic Sans MS" charset="0"/>
              <a:ea typeface="Comic Sans MS" charset="0"/>
              <a:cs typeface="Comic Sans MS" charset="0"/>
            </a:endParaRPr>
          </a:p>
        </p:txBody>
      </p:sp>
    </p:spTree>
    <p:extLst>
      <p:ext uri="{BB962C8B-B14F-4D97-AF65-F5344CB8AC3E}">
        <p14:creationId xmlns:p14="http://schemas.microsoft.com/office/powerpoint/2010/main" val="688885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charset="0"/>
                <a:ea typeface="Comic Sans MS" charset="0"/>
                <a:cs typeface="Comic Sans MS" charset="0"/>
              </a:rPr>
              <a:t>English</a:t>
            </a:r>
            <a:br>
              <a:rPr lang="en-US" dirty="0" smtClean="0">
                <a:latin typeface="Comic Sans MS" charset="0"/>
                <a:ea typeface="Comic Sans MS" charset="0"/>
                <a:cs typeface="Comic Sans MS" charset="0"/>
              </a:rPr>
            </a:br>
            <a:r>
              <a:rPr lang="en-US" sz="5400" dirty="0" smtClean="0">
                <a:latin typeface="Comic Sans MS" charset="0"/>
                <a:ea typeface="Comic Sans MS" charset="0"/>
                <a:cs typeface="Comic Sans MS" charset="0"/>
              </a:rPr>
              <a:t>Year 3 &amp; 4</a:t>
            </a:r>
            <a:endParaRPr lang="en-US" dirty="0">
              <a:latin typeface="Comic Sans MS" charset="0"/>
              <a:ea typeface="Comic Sans MS" charset="0"/>
              <a:cs typeface="Comic Sans MS" charset="0"/>
            </a:endParaRPr>
          </a:p>
        </p:txBody>
      </p:sp>
      <p:sp>
        <p:nvSpPr>
          <p:cNvPr id="3" name="Subtitle 2"/>
          <p:cNvSpPr>
            <a:spLocks noGrp="1"/>
          </p:cNvSpPr>
          <p:nvPr>
            <p:ph type="subTitle" idx="1"/>
          </p:nvPr>
        </p:nvSpPr>
        <p:spPr/>
        <p:txBody>
          <a:bodyPr>
            <a:normAutofit/>
          </a:bodyPr>
          <a:lstStyle/>
          <a:p>
            <a:r>
              <a:rPr lang="en-US" sz="2400" b="1" dirty="0" smtClean="0">
                <a:latin typeface="Comic Sans MS" charset="0"/>
                <a:ea typeface="Comic Sans MS" charset="0"/>
                <a:cs typeface="Comic Sans MS" charset="0"/>
              </a:rPr>
              <a:t>Spelling, Punctuation and Grammar </a:t>
            </a:r>
            <a:endParaRPr lang="en-US" sz="2400" b="1" dirty="0">
              <a:latin typeface="Comic Sans MS" charset="0"/>
              <a:ea typeface="Comic Sans MS" charset="0"/>
              <a:cs typeface="Comic Sans MS" charset="0"/>
            </a:endParaRPr>
          </a:p>
        </p:txBody>
      </p:sp>
    </p:spTree>
    <p:extLst>
      <p:ext uri="{BB962C8B-B14F-4D97-AF65-F5344CB8AC3E}">
        <p14:creationId xmlns:p14="http://schemas.microsoft.com/office/powerpoint/2010/main" val="66024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645" y="176514"/>
            <a:ext cx="8432157" cy="923081"/>
          </a:xfrm>
        </p:spPr>
        <p:txBody>
          <a:bodyPr>
            <a:normAutofit/>
          </a:bodyPr>
          <a:lstStyle/>
          <a:p>
            <a:r>
              <a:rPr lang="en-US" sz="6000" dirty="0" smtClean="0"/>
              <a:t>Correct my spelling</a:t>
            </a:r>
            <a:r>
              <a:rPr lang="is-IS" sz="6000" dirty="0" smtClean="0"/>
              <a:t>…</a:t>
            </a:r>
            <a:endParaRPr lang="en-US" sz="6000" dirty="0"/>
          </a:p>
        </p:txBody>
      </p:sp>
      <p:sp>
        <p:nvSpPr>
          <p:cNvPr id="4" name="TextBox 3"/>
          <p:cNvSpPr txBox="1"/>
          <p:nvPr/>
        </p:nvSpPr>
        <p:spPr>
          <a:xfrm>
            <a:off x="1655176" y="2621494"/>
            <a:ext cx="3460831" cy="769441"/>
          </a:xfrm>
          <a:prstGeom prst="rect">
            <a:avLst/>
          </a:prstGeom>
          <a:noFill/>
        </p:spPr>
        <p:txBody>
          <a:bodyPr wrap="square" rtlCol="0">
            <a:spAutoFit/>
          </a:bodyPr>
          <a:lstStyle/>
          <a:p>
            <a:r>
              <a:rPr lang="en-US" sz="4400" dirty="0" err="1" smtClean="0">
                <a:latin typeface="Comic Sans MS" charset="0"/>
                <a:ea typeface="Comic Sans MS" charset="0"/>
                <a:cs typeface="Comic Sans MS" charset="0"/>
              </a:rPr>
              <a:t>somthing</a:t>
            </a:r>
            <a:endParaRPr lang="en-US" sz="4400" dirty="0">
              <a:latin typeface="Comic Sans MS" charset="0"/>
              <a:ea typeface="Comic Sans MS" charset="0"/>
              <a:cs typeface="Comic Sans MS" charset="0"/>
            </a:endParaRPr>
          </a:p>
        </p:txBody>
      </p:sp>
      <p:sp>
        <p:nvSpPr>
          <p:cNvPr id="5" name="TextBox 4"/>
          <p:cNvSpPr txBox="1"/>
          <p:nvPr/>
        </p:nvSpPr>
        <p:spPr>
          <a:xfrm>
            <a:off x="1655178" y="1335566"/>
            <a:ext cx="3460831" cy="769441"/>
          </a:xfrm>
          <a:prstGeom prst="rect">
            <a:avLst/>
          </a:prstGeom>
          <a:noFill/>
        </p:spPr>
        <p:txBody>
          <a:bodyPr wrap="square" rtlCol="0">
            <a:spAutoFit/>
          </a:bodyPr>
          <a:lstStyle/>
          <a:p>
            <a:r>
              <a:rPr lang="en-US" sz="4400" dirty="0" err="1" smtClean="0">
                <a:latin typeface="Comic Sans MS" charset="0"/>
                <a:ea typeface="Comic Sans MS" charset="0"/>
                <a:cs typeface="Comic Sans MS" charset="0"/>
              </a:rPr>
              <a:t>allso</a:t>
            </a:r>
            <a:endParaRPr lang="en-US" sz="4400" dirty="0">
              <a:latin typeface="Comic Sans MS" charset="0"/>
              <a:ea typeface="Comic Sans MS" charset="0"/>
              <a:cs typeface="Comic Sans MS" charset="0"/>
            </a:endParaRPr>
          </a:p>
        </p:txBody>
      </p:sp>
      <p:sp>
        <p:nvSpPr>
          <p:cNvPr id="6" name="TextBox 5"/>
          <p:cNvSpPr txBox="1"/>
          <p:nvPr/>
        </p:nvSpPr>
        <p:spPr>
          <a:xfrm>
            <a:off x="1655177" y="1977961"/>
            <a:ext cx="3460831" cy="769441"/>
          </a:xfrm>
          <a:prstGeom prst="rect">
            <a:avLst/>
          </a:prstGeom>
          <a:noFill/>
        </p:spPr>
        <p:txBody>
          <a:bodyPr wrap="square" rtlCol="0">
            <a:spAutoFit/>
          </a:bodyPr>
          <a:lstStyle/>
          <a:p>
            <a:r>
              <a:rPr lang="en-US" sz="4400" dirty="0" err="1" smtClean="0">
                <a:latin typeface="Comic Sans MS" charset="0"/>
                <a:ea typeface="Comic Sans MS" charset="0"/>
                <a:cs typeface="Comic Sans MS" charset="0"/>
              </a:rPr>
              <a:t>frend</a:t>
            </a:r>
            <a:endParaRPr lang="en-US" sz="4400" dirty="0">
              <a:latin typeface="Comic Sans MS" charset="0"/>
              <a:ea typeface="Comic Sans MS" charset="0"/>
              <a:cs typeface="Comic Sans MS" charset="0"/>
            </a:endParaRPr>
          </a:p>
        </p:txBody>
      </p:sp>
      <p:sp>
        <p:nvSpPr>
          <p:cNvPr id="7" name="TextBox 6"/>
          <p:cNvSpPr txBox="1"/>
          <p:nvPr/>
        </p:nvSpPr>
        <p:spPr>
          <a:xfrm>
            <a:off x="1655175" y="3222165"/>
            <a:ext cx="3460831" cy="769441"/>
          </a:xfrm>
          <a:prstGeom prst="rect">
            <a:avLst/>
          </a:prstGeom>
          <a:noFill/>
        </p:spPr>
        <p:txBody>
          <a:bodyPr wrap="square" rtlCol="0">
            <a:spAutoFit/>
          </a:bodyPr>
          <a:lstStyle/>
          <a:p>
            <a:r>
              <a:rPr lang="en-US" sz="4400" dirty="0" err="1" smtClean="0">
                <a:latin typeface="Comic Sans MS" charset="0"/>
                <a:ea typeface="Comic Sans MS" charset="0"/>
                <a:cs typeface="Comic Sans MS" charset="0"/>
              </a:rPr>
              <a:t>evrybody</a:t>
            </a:r>
            <a:endParaRPr lang="en-US" sz="4400" dirty="0">
              <a:latin typeface="Comic Sans MS" charset="0"/>
              <a:ea typeface="Comic Sans MS" charset="0"/>
              <a:cs typeface="Comic Sans MS" charset="0"/>
            </a:endParaRPr>
          </a:p>
        </p:txBody>
      </p:sp>
      <p:sp>
        <p:nvSpPr>
          <p:cNvPr id="8" name="TextBox 7"/>
          <p:cNvSpPr txBox="1"/>
          <p:nvPr/>
        </p:nvSpPr>
        <p:spPr>
          <a:xfrm>
            <a:off x="1655175" y="3822836"/>
            <a:ext cx="3460831" cy="769441"/>
          </a:xfrm>
          <a:prstGeom prst="rect">
            <a:avLst/>
          </a:prstGeom>
          <a:noFill/>
        </p:spPr>
        <p:txBody>
          <a:bodyPr wrap="square" rtlCol="0">
            <a:spAutoFit/>
          </a:bodyPr>
          <a:lstStyle/>
          <a:p>
            <a:r>
              <a:rPr lang="en-US" sz="4400" dirty="0" err="1" smtClean="0">
                <a:latin typeface="Comic Sans MS" charset="0"/>
                <a:ea typeface="Comic Sans MS" charset="0"/>
                <a:cs typeface="Comic Sans MS" charset="0"/>
              </a:rPr>
              <a:t>peopel</a:t>
            </a:r>
            <a:endParaRPr lang="en-US" sz="4400" dirty="0">
              <a:latin typeface="Comic Sans MS" charset="0"/>
              <a:ea typeface="Comic Sans MS" charset="0"/>
              <a:cs typeface="Comic Sans MS" charset="0"/>
            </a:endParaRPr>
          </a:p>
        </p:txBody>
      </p:sp>
      <p:sp>
        <p:nvSpPr>
          <p:cNvPr id="9" name="TextBox 8"/>
          <p:cNvSpPr txBox="1"/>
          <p:nvPr/>
        </p:nvSpPr>
        <p:spPr>
          <a:xfrm>
            <a:off x="5916590" y="1335566"/>
            <a:ext cx="3460831" cy="769441"/>
          </a:xfrm>
          <a:prstGeom prst="rect">
            <a:avLst/>
          </a:prstGeom>
          <a:noFill/>
        </p:spPr>
        <p:txBody>
          <a:bodyPr wrap="square" rtlCol="0">
            <a:spAutoFit/>
          </a:bodyPr>
          <a:lstStyle/>
          <a:p>
            <a:r>
              <a:rPr lang="en-US" sz="4400" dirty="0" smtClean="0">
                <a:solidFill>
                  <a:srgbClr val="00B050"/>
                </a:solidFill>
                <a:latin typeface="Comic Sans MS" charset="0"/>
                <a:ea typeface="Comic Sans MS" charset="0"/>
                <a:cs typeface="Comic Sans MS" charset="0"/>
              </a:rPr>
              <a:t>also</a:t>
            </a:r>
            <a:endParaRPr lang="en-US" sz="4400" dirty="0">
              <a:solidFill>
                <a:srgbClr val="00B050"/>
              </a:solidFill>
              <a:latin typeface="Comic Sans MS" charset="0"/>
              <a:ea typeface="Comic Sans MS" charset="0"/>
              <a:cs typeface="Comic Sans MS" charset="0"/>
            </a:endParaRPr>
          </a:p>
        </p:txBody>
      </p:sp>
      <p:sp>
        <p:nvSpPr>
          <p:cNvPr id="10" name="TextBox 9"/>
          <p:cNvSpPr txBox="1"/>
          <p:nvPr/>
        </p:nvSpPr>
        <p:spPr>
          <a:xfrm>
            <a:off x="5916586" y="1935414"/>
            <a:ext cx="3460831" cy="769441"/>
          </a:xfrm>
          <a:prstGeom prst="rect">
            <a:avLst/>
          </a:prstGeom>
          <a:noFill/>
        </p:spPr>
        <p:txBody>
          <a:bodyPr wrap="square" rtlCol="0">
            <a:spAutoFit/>
          </a:bodyPr>
          <a:lstStyle/>
          <a:p>
            <a:r>
              <a:rPr lang="en-US" sz="4400" dirty="0" smtClean="0">
                <a:solidFill>
                  <a:srgbClr val="00B050"/>
                </a:solidFill>
                <a:latin typeface="Comic Sans MS" charset="0"/>
                <a:ea typeface="Comic Sans MS" charset="0"/>
                <a:cs typeface="Comic Sans MS" charset="0"/>
              </a:rPr>
              <a:t>friend</a:t>
            </a:r>
            <a:endParaRPr lang="en-US" sz="4400" dirty="0">
              <a:solidFill>
                <a:srgbClr val="00B050"/>
              </a:solidFill>
              <a:latin typeface="Comic Sans MS" charset="0"/>
              <a:ea typeface="Comic Sans MS" charset="0"/>
              <a:cs typeface="Comic Sans MS" charset="0"/>
            </a:endParaRPr>
          </a:p>
        </p:txBody>
      </p:sp>
      <p:sp>
        <p:nvSpPr>
          <p:cNvPr id="11" name="TextBox 10"/>
          <p:cNvSpPr txBox="1"/>
          <p:nvPr/>
        </p:nvSpPr>
        <p:spPr>
          <a:xfrm>
            <a:off x="5916582" y="2542270"/>
            <a:ext cx="3460831" cy="769441"/>
          </a:xfrm>
          <a:prstGeom prst="rect">
            <a:avLst/>
          </a:prstGeom>
          <a:noFill/>
        </p:spPr>
        <p:txBody>
          <a:bodyPr wrap="square" rtlCol="0">
            <a:spAutoFit/>
          </a:bodyPr>
          <a:lstStyle/>
          <a:p>
            <a:r>
              <a:rPr lang="en-US" sz="4400" dirty="0" smtClean="0">
                <a:solidFill>
                  <a:srgbClr val="00B050"/>
                </a:solidFill>
                <a:latin typeface="Comic Sans MS" charset="0"/>
                <a:ea typeface="Comic Sans MS" charset="0"/>
                <a:cs typeface="Comic Sans MS" charset="0"/>
              </a:rPr>
              <a:t>something</a:t>
            </a:r>
            <a:endParaRPr lang="en-US" sz="4400" dirty="0">
              <a:solidFill>
                <a:srgbClr val="00B050"/>
              </a:solidFill>
              <a:latin typeface="Comic Sans MS" charset="0"/>
              <a:ea typeface="Comic Sans MS" charset="0"/>
              <a:cs typeface="Comic Sans MS" charset="0"/>
            </a:endParaRPr>
          </a:p>
        </p:txBody>
      </p:sp>
      <p:sp>
        <p:nvSpPr>
          <p:cNvPr id="12" name="TextBox 11"/>
          <p:cNvSpPr txBox="1"/>
          <p:nvPr/>
        </p:nvSpPr>
        <p:spPr>
          <a:xfrm>
            <a:off x="5916578" y="3142118"/>
            <a:ext cx="3460831" cy="769441"/>
          </a:xfrm>
          <a:prstGeom prst="rect">
            <a:avLst/>
          </a:prstGeom>
          <a:noFill/>
        </p:spPr>
        <p:txBody>
          <a:bodyPr wrap="square" rtlCol="0">
            <a:spAutoFit/>
          </a:bodyPr>
          <a:lstStyle/>
          <a:p>
            <a:r>
              <a:rPr lang="en-US" sz="4400" dirty="0" smtClean="0">
                <a:solidFill>
                  <a:srgbClr val="00B050"/>
                </a:solidFill>
                <a:latin typeface="Comic Sans MS" charset="0"/>
                <a:ea typeface="Comic Sans MS" charset="0"/>
                <a:cs typeface="Comic Sans MS" charset="0"/>
              </a:rPr>
              <a:t>everybody</a:t>
            </a:r>
            <a:endParaRPr lang="en-US" sz="4400" dirty="0">
              <a:solidFill>
                <a:srgbClr val="00B050"/>
              </a:solidFill>
              <a:latin typeface="Comic Sans MS" charset="0"/>
              <a:ea typeface="Comic Sans MS" charset="0"/>
              <a:cs typeface="Comic Sans MS" charset="0"/>
            </a:endParaRPr>
          </a:p>
        </p:txBody>
      </p:sp>
      <p:sp>
        <p:nvSpPr>
          <p:cNvPr id="13" name="TextBox 12"/>
          <p:cNvSpPr txBox="1"/>
          <p:nvPr/>
        </p:nvSpPr>
        <p:spPr>
          <a:xfrm>
            <a:off x="5916578" y="3741966"/>
            <a:ext cx="3460831" cy="769441"/>
          </a:xfrm>
          <a:prstGeom prst="rect">
            <a:avLst/>
          </a:prstGeom>
          <a:noFill/>
        </p:spPr>
        <p:txBody>
          <a:bodyPr wrap="square" rtlCol="0">
            <a:spAutoFit/>
          </a:bodyPr>
          <a:lstStyle/>
          <a:p>
            <a:r>
              <a:rPr lang="en-US" sz="4400" dirty="0" smtClean="0">
                <a:solidFill>
                  <a:srgbClr val="00B050"/>
                </a:solidFill>
                <a:latin typeface="Comic Sans MS" charset="0"/>
                <a:ea typeface="Comic Sans MS" charset="0"/>
                <a:cs typeface="Comic Sans MS" charset="0"/>
              </a:rPr>
              <a:t>people</a:t>
            </a:r>
            <a:endParaRPr lang="en-US" sz="4400" dirty="0">
              <a:solidFill>
                <a:srgbClr val="00B050"/>
              </a:solidFill>
              <a:latin typeface="Comic Sans MS" charset="0"/>
              <a:ea typeface="Comic Sans MS" charset="0"/>
              <a:cs typeface="Comic Sans MS" charset="0"/>
            </a:endParaRPr>
          </a:p>
        </p:txBody>
      </p:sp>
      <p:pic>
        <p:nvPicPr>
          <p:cNvPr id="14" name="Picture 13"/>
          <p:cNvPicPr>
            <a:picLocks noChangeAspect="1"/>
          </p:cNvPicPr>
          <p:nvPr/>
        </p:nvPicPr>
        <p:blipFill rotWithShape="1">
          <a:blip r:embed="rId3"/>
          <a:srcRect l="64355" t="7143" r="22965" b="8110"/>
          <a:stretch/>
        </p:blipFill>
        <p:spPr>
          <a:xfrm>
            <a:off x="9237582" y="566821"/>
            <a:ext cx="1456440" cy="1495803"/>
          </a:xfrm>
          <a:prstGeom prst="rect">
            <a:avLst/>
          </a:prstGeom>
        </p:spPr>
      </p:pic>
    </p:spTree>
    <p:extLst>
      <p:ext uri="{BB962C8B-B14F-4D97-AF65-F5344CB8AC3E}">
        <p14:creationId xmlns:p14="http://schemas.microsoft.com/office/powerpoint/2010/main" val="13639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62650" y="0"/>
            <a:ext cx="5866699" cy="6858000"/>
          </a:xfrm>
          <a:prstGeom prst="rect">
            <a:avLst/>
          </a:prstGeom>
        </p:spPr>
      </p:pic>
    </p:spTree>
    <p:extLst>
      <p:ext uri="{BB962C8B-B14F-4D97-AF65-F5344CB8AC3E}">
        <p14:creationId xmlns:p14="http://schemas.microsoft.com/office/powerpoint/2010/main" val="572065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705"/>
            <a:ext cx="9601200" cy="1147465"/>
          </a:xfrm>
        </p:spPr>
        <p:txBody>
          <a:bodyPr>
            <a:normAutofit/>
          </a:bodyPr>
          <a:lstStyle/>
          <a:p>
            <a:r>
              <a:rPr lang="en-US" sz="6000" dirty="0">
                <a:latin typeface="Comic Sans MS" charset="0"/>
                <a:ea typeface="Comic Sans MS" charset="0"/>
                <a:cs typeface="Comic Sans MS" charset="0"/>
              </a:rPr>
              <a:t>N</a:t>
            </a:r>
            <a:r>
              <a:rPr lang="en-US" sz="6000" dirty="0" smtClean="0">
                <a:latin typeface="Comic Sans MS" charset="0"/>
                <a:ea typeface="Comic Sans MS" charset="0"/>
                <a:cs typeface="Comic Sans MS" charset="0"/>
              </a:rPr>
              <a:t>ew vocabulary</a:t>
            </a:r>
            <a:endParaRPr lang="en-US" sz="6000" dirty="0">
              <a:latin typeface="Comic Sans MS" charset="0"/>
              <a:ea typeface="Comic Sans MS" charset="0"/>
              <a:cs typeface="Comic Sans MS" charset="0"/>
            </a:endParaRPr>
          </a:p>
        </p:txBody>
      </p:sp>
      <p:sp>
        <p:nvSpPr>
          <p:cNvPr id="3" name="Content Placeholder 2"/>
          <p:cNvSpPr>
            <a:spLocks noGrp="1"/>
          </p:cNvSpPr>
          <p:nvPr>
            <p:ph idx="1"/>
          </p:nvPr>
        </p:nvSpPr>
        <p:spPr>
          <a:xfrm>
            <a:off x="1371601" y="976245"/>
            <a:ext cx="9601200" cy="1685925"/>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dirty="0" smtClean="0">
                <a:solidFill>
                  <a:srgbClr val="FF0000"/>
                </a:solidFill>
                <a:latin typeface="Comic Sans MS" charset="0"/>
                <a:ea typeface="Comic Sans MS" charset="0"/>
                <a:cs typeface="Comic Sans MS" charset="0"/>
              </a:rPr>
              <a:t>recent</a:t>
            </a:r>
            <a:endParaRPr lang="en-US" sz="9600" dirty="0">
              <a:solidFill>
                <a:srgbClr val="FF0000"/>
              </a:solidFill>
              <a:latin typeface="Comic Sans MS" charset="0"/>
              <a:ea typeface="Comic Sans MS" charset="0"/>
              <a:cs typeface="Comic Sans MS" charset="0"/>
            </a:endParaRPr>
          </a:p>
        </p:txBody>
      </p:sp>
      <p:sp>
        <p:nvSpPr>
          <p:cNvPr id="4" name="TextBox 3"/>
          <p:cNvSpPr txBox="1"/>
          <p:nvPr/>
        </p:nvSpPr>
        <p:spPr>
          <a:xfrm>
            <a:off x="2171701" y="2327428"/>
            <a:ext cx="8115299" cy="461665"/>
          </a:xfrm>
          <a:prstGeom prst="rect">
            <a:avLst/>
          </a:prstGeom>
          <a:noFill/>
        </p:spPr>
        <p:txBody>
          <a:bodyPr wrap="square" rtlCol="0">
            <a:spAutoFit/>
          </a:bodyPr>
          <a:lstStyle/>
          <a:p>
            <a:pPr algn="ctr"/>
            <a:r>
              <a:rPr lang="en-US" sz="2400" dirty="0" smtClean="0">
                <a:latin typeface="Comic Sans MS" charset="0"/>
                <a:ea typeface="Comic Sans MS" charset="0"/>
                <a:cs typeface="Comic Sans MS" charset="0"/>
              </a:rPr>
              <a:t>Something that has been done not long ago</a:t>
            </a:r>
            <a:endParaRPr lang="en-US" sz="2400" dirty="0">
              <a:latin typeface="Comic Sans MS" charset="0"/>
              <a:ea typeface="Comic Sans MS" charset="0"/>
              <a:cs typeface="Comic Sans MS" charset="0"/>
            </a:endParaRPr>
          </a:p>
        </p:txBody>
      </p:sp>
      <p:sp>
        <p:nvSpPr>
          <p:cNvPr id="5" name="TextBox 4"/>
          <p:cNvSpPr txBox="1"/>
          <p:nvPr/>
        </p:nvSpPr>
        <p:spPr>
          <a:xfrm>
            <a:off x="1485901" y="3363786"/>
            <a:ext cx="9486900" cy="1754326"/>
          </a:xfrm>
          <a:prstGeom prst="rect">
            <a:avLst/>
          </a:prstGeom>
          <a:noFill/>
        </p:spPr>
        <p:txBody>
          <a:bodyPr wrap="square" rtlCol="0">
            <a:spAutoFit/>
          </a:bodyPr>
          <a:lstStyle/>
          <a:p>
            <a:pPr algn="ctr"/>
            <a:r>
              <a:rPr lang="en-US" sz="3600" dirty="0" smtClean="0">
                <a:latin typeface="Comic Sans MS" charset="0"/>
                <a:ea typeface="Comic Sans MS" charset="0"/>
                <a:cs typeface="Comic Sans MS" charset="0"/>
              </a:rPr>
              <a:t>Is this a </a:t>
            </a:r>
            <a:r>
              <a:rPr lang="en-US" sz="3600" dirty="0" smtClean="0">
                <a:solidFill>
                  <a:srgbClr val="FF0000"/>
                </a:solidFill>
                <a:latin typeface="Comic Sans MS" charset="0"/>
                <a:ea typeface="Comic Sans MS" charset="0"/>
                <a:cs typeface="Comic Sans MS" charset="0"/>
              </a:rPr>
              <a:t>recent</a:t>
            </a:r>
            <a:r>
              <a:rPr lang="en-US" sz="3600" dirty="0" smtClean="0">
                <a:latin typeface="Comic Sans MS" charset="0"/>
                <a:ea typeface="Comic Sans MS" charset="0"/>
                <a:cs typeface="Comic Sans MS" charset="0"/>
              </a:rPr>
              <a:t> photo?</a:t>
            </a:r>
          </a:p>
          <a:p>
            <a:pPr algn="ctr"/>
            <a:endParaRPr lang="en-US" sz="3600" dirty="0" smtClean="0">
              <a:latin typeface="Comic Sans MS" charset="0"/>
              <a:ea typeface="Comic Sans MS" charset="0"/>
              <a:cs typeface="Comic Sans MS" charset="0"/>
            </a:endParaRPr>
          </a:p>
          <a:p>
            <a:pPr algn="ctr"/>
            <a:r>
              <a:rPr lang="en-US" sz="3600" dirty="0" smtClean="0">
                <a:latin typeface="Comic Sans MS" charset="0"/>
                <a:ea typeface="Comic Sans MS" charset="0"/>
                <a:cs typeface="Comic Sans MS" charset="0"/>
              </a:rPr>
              <a:t>I saw him </a:t>
            </a:r>
            <a:r>
              <a:rPr lang="en-US" sz="3600" dirty="0" smtClean="0">
                <a:solidFill>
                  <a:srgbClr val="FF0000"/>
                </a:solidFill>
                <a:latin typeface="Comic Sans MS" charset="0"/>
                <a:ea typeface="Comic Sans MS" charset="0"/>
                <a:cs typeface="Comic Sans MS" charset="0"/>
              </a:rPr>
              <a:t>recent</a:t>
            </a:r>
            <a:r>
              <a:rPr lang="en-US" sz="3600" dirty="0" smtClean="0">
                <a:latin typeface="Comic Sans MS" charset="0"/>
                <a:ea typeface="Comic Sans MS" charset="0"/>
                <a:cs typeface="Comic Sans MS" charset="0"/>
              </a:rPr>
              <a:t>ly for the first time.</a:t>
            </a:r>
            <a:endParaRPr lang="en-US" sz="3600" dirty="0">
              <a:latin typeface="Comic Sans MS" charset="0"/>
              <a:ea typeface="Comic Sans MS" charset="0"/>
              <a:cs typeface="Comic Sans MS" charset="0"/>
            </a:endParaRPr>
          </a:p>
        </p:txBody>
      </p:sp>
      <p:pic>
        <p:nvPicPr>
          <p:cNvPr id="6" name="Picture 5"/>
          <p:cNvPicPr>
            <a:picLocks noChangeAspect="1"/>
          </p:cNvPicPr>
          <p:nvPr/>
        </p:nvPicPr>
        <p:blipFill rotWithShape="1">
          <a:blip r:embed="rId2"/>
          <a:srcRect l="64972" t="7143" r="22348" b="8110"/>
          <a:stretch/>
        </p:blipFill>
        <p:spPr>
          <a:xfrm>
            <a:off x="10080000" y="404983"/>
            <a:ext cx="1456440" cy="1495803"/>
          </a:xfrm>
          <a:prstGeom prst="rect">
            <a:avLst/>
          </a:prstGeom>
        </p:spPr>
      </p:pic>
    </p:spTree>
    <p:extLst>
      <p:ext uri="{BB962C8B-B14F-4D97-AF65-F5344CB8AC3E}">
        <p14:creationId xmlns:p14="http://schemas.microsoft.com/office/powerpoint/2010/main" val="19448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897"/>
            <a:ext cx="9601200" cy="1485900"/>
          </a:xfrm>
        </p:spPr>
        <p:txBody>
          <a:bodyPr>
            <a:normAutofit/>
          </a:bodyPr>
          <a:lstStyle/>
          <a:p>
            <a:r>
              <a:rPr lang="en-US" sz="6000" dirty="0">
                <a:latin typeface="Comic Sans MS" charset="0"/>
                <a:ea typeface="Comic Sans MS" charset="0"/>
                <a:cs typeface="Comic Sans MS" charset="0"/>
              </a:rPr>
              <a:t>N</a:t>
            </a:r>
            <a:r>
              <a:rPr lang="en-US" sz="6000" dirty="0" smtClean="0">
                <a:latin typeface="Comic Sans MS" charset="0"/>
                <a:ea typeface="Comic Sans MS" charset="0"/>
                <a:cs typeface="Comic Sans MS" charset="0"/>
              </a:rPr>
              <a:t>ew vocabulary</a:t>
            </a:r>
            <a:endParaRPr lang="en-US" sz="6000" dirty="0">
              <a:latin typeface="Comic Sans MS" charset="0"/>
              <a:ea typeface="Comic Sans MS" charset="0"/>
              <a:cs typeface="Comic Sans MS" charset="0"/>
            </a:endParaRPr>
          </a:p>
        </p:txBody>
      </p:sp>
      <p:sp>
        <p:nvSpPr>
          <p:cNvPr id="3" name="Content Placeholder 2"/>
          <p:cNvSpPr>
            <a:spLocks noGrp="1"/>
          </p:cNvSpPr>
          <p:nvPr>
            <p:ph idx="1"/>
          </p:nvPr>
        </p:nvSpPr>
        <p:spPr>
          <a:xfrm>
            <a:off x="1371599" y="901178"/>
            <a:ext cx="9601200" cy="1685925"/>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dirty="0" smtClean="0">
                <a:solidFill>
                  <a:srgbClr val="FF0000"/>
                </a:solidFill>
                <a:latin typeface="Comic Sans MS" charset="0"/>
                <a:ea typeface="Comic Sans MS" charset="0"/>
                <a:cs typeface="Comic Sans MS" charset="0"/>
              </a:rPr>
              <a:t>regular</a:t>
            </a:r>
            <a:endParaRPr lang="en-US" sz="9600" dirty="0">
              <a:solidFill>
                <a:srgbClr val="FF0000"/>
              </a:solidFill>
              <a:latin typeface="Comic Sans MS" charset="0"/>
              <a:ea typeface="Comic Sans MS" charset="0"/>
              <a:cs typeface="Comic Sans MS" charset="0"/>
            </a:endParaRPr>
          </a:p>
        </p:txBody>
      </p:sp>
      <p:sp>
        <p:nvSpPr>
          <p:cNvPr id="4" name="TextBox 3"/>
          <p:cNvSpPr txBox="1"/>
          <p:nvPr/>
        </p:nvSpPr>
        <p:spPr>
          <a:xfrm>
            <a:off x="1428750" y="2733128"/>
            <a:ext cx="9486899" cy="830997"/>
          </a:xfrm>
          <a:prstGeom prst="rect">
            <a:avLst/>
          </a:prstGeom>
          <a:noFill/>
        </p:spPr>
        <p:txBody>
          <a:bodyPr wrap="square" rtlCol="0">
            <a:spAutoFit/>
          </a:bodyPr>
          <a:lstStyle/>
          <a:p>
            <a:pPr algn="ctr"/>
            <a:r>
              <a:rPr lang="en-US" sz="2400" dirty="0" smtClean="0">
                <a:latin typeface="Comic Sans MS" charset="0"/>
                <a:ea typeface="Comic Sans MS" charset="0"/>
                <a:cs typeface="Comic Sans MS" charset="0"/>
              </a:rPr>
              <a:t>When you do something often/ when something happens often</a:t>
            </a:r>
          </a:p>
          <a:p>
            <a:pPr algn="ctr"/>
            <a:r>
              <a:rPr lang="en-US" sz="2400" dirty="0" smtClean="0">
                <a:latin typeface="Comic Sans MS" charset="0"/>
                <a:ea typeface="Comic Sans MS" charset="0"/>
                <a:cs typeface="Comic Sans MS" charset="0"/>
              </a:rPr>
              <a:t>Something that usually happens</a:t>
            </a:r>
            <a:endParaRPr lang="en-US" sz="2400" dirty="0">
              <a:latin typeface="Comic Sans MS" charset="0"/>
              <a:ea typeface="Comic Sans MS" charset="0"/>
              <a:cs typeface="Comic Sans MS" charset="0"/>
            </a:endParaRPr>
          </a:p>
        </p:txBody>
      </p:sp>
      <p:sp>
        <p:nvSpPr>
          <p:cNvPr id="5" name="TextBox 4"/>
          <p:cNvSpPr txBox="1"/>
          <p:nvPr/>
        </p:nvSpPr>
        <p:spPr>
          <a:xfrm>
            <a:off x="950118" y="3710150"/>
            <a:ext cx="10444162" cy="1754326"/>
          </a:xfrm>
          <a:prstGeom prst="rect">
            <a:avLst/>
          </a:prstGeom>
          <a:noFill/>
        </p:spPr>
        <p:txBody>
          <a:bodyPr wrap="square" rtlCol="0">
            <a:spAutoFit/>
          </a:bodyPr>
          <a:lstStyle/>
          <a:p>
            <a:pPr algn="ctr"/>
            <a:r>
              <a:rPr lang="en-US" sz="3600" dirty="0" smtClean="0">
                <a:latin typeface="Comic Sans MS" charset="0"/>
                <a:ea typeface="Comic Sans MS" charset="0"/>
                <a:cs typeface="Comic Sans MS" charset="0"/>
              </a:rPr>
              <a:t>Ten </a:t>
            </a:r>
            <a:r>
              <a:rPr lang="en-US" sz="3600" dirty="0">
                <a:latin typeface="Comic Sans MS" charset="0"/>
                <a:ea typeface="Comic Sans MS" charset="0"/>
                <a:cs typeface="Comic Sans MS" charset="0"/>
              </a:rPr>
              <a:t>o'clock is my </a:t>
            </a:r>
            <a:r>
              <a:rPr lang="en-US" sz="3600" dirty="0">
                <a:solidFill>
                  <a:srgbClr val="FF0000"/>
                </a:solidFill>
                <a:latin typeface="Comic Sans MS" charset="0"/>
                <a:ea typeface="Comic Sans MS" charset="0"/>
                <a:cs typeface="Comic Sans MS" charset="0"/>
              </a:rPr>
              <a:t>regular</a:t>
            </a:r>
            <a:r>
              <a:rPr lang="en-US" sz="3600" dirty="0">
                <a:latin typeface="Comic Sans MS" charset="0"/>
                <a:ea typeface="Comic Sans MS" charset="0"/>
                <a:cs typeface="Comic Sans MS" charset="0"/>
              </a:rPr>
              <a:t> time for going to bed.</a:t>
            </a:r>
            <a:endParaRPr lang="en-US" sz="3600" dirty="0" smtClean="0">
              <a:latin typeface="Comic Sans MS" charset="0"/>
              <a:ea typeface="Comic Sans MS" charset="0"/>
              <a:cs typeface="Comic Sans MS" charset="0"/>
            </a:endParaRPr>
          </a:p>
          <a:p>
            <a:pPr algn="ctr"/>
            <a:endParaRPr lang="en-US" sz="3600" dirty="0" smtClean="0">
              <a:latin typeface="Comic Sans MS" charset="0"/>
              <a:ea typeface="Comic Sans MS" charset="0"/>
              <a:cs typeface="Comic Sans MS" charset="0"/>
            </a:endParaRPr>
          </a:p>
          <a:p>
            <a:pPr algn="ctr"/>
            <a:r>
              <a:rPr lang="en-US" sz="3600" dirty="0" smtClean="0">
                <a:latin typeface="Comic Sans MS" charset="0"/>
                <a:ea typeface="Comic Sans MS" charset="0"/>
                <a:cs typeface="Comic Sans MS" charset="0"/>
              </a:rPr>
              <a:t>He visits the mosque </a:t>
            </a:r>
            <a:r>
              <a:rPr lang="en-US" sz="3600" dirty="0" smtClean="0">
                <a:solidFill>
                  <a:srgbClr val="FF0000"/>
                </a:solidFill>
                <a:latin typeface="Comic Sans MS" charset="0"/>
                <a:ea typeface="Comic Sans MS" charset="0"/>
                <a:cs typeface="Comic Sans MS" charset="0"/>
              </a:rPr>
              <a:t>regular</a:t>
            </a:r>
            <a:r>
              <a:rPr lang="en-US" sz="3600" dirty="0" smtClean="0">
                <a:latin typeface="Comic Sans MS" charset="0"/>
                <a:ea typeface="Comic Sans MS" charset="0"/>
                <a:cs typeface="Comic Sans MS" charset="0"/>
              </a:rPr>
              <a:t>ly.</a:t>
            </a:r>
            <a:endParaRPr lang="en-US" sz="3600" dirty="0">
              <a:latin typeface="Comic Sans MS" charset="0"/>
              <a:ea typeface="Comic Sans MS" charset="0"/>
              <a:cs typeface="Comic Sans MS" charset="0"/>
            </a:endParaRPr>
          </a:p>
        </p:txBody>
      </p:sp>
      <p:pic>
        <p:nvPicPr>
          <p:cNvPr id="6" name="Picture 5"/>
          <p:cNvPicPr>
            <a:picLocks noChangeAspect="1"/>
          </p:cNvPicPr>
          <p:nvPr/>
        </p:nvPicPr>
        <p:blipFill rotWithShape="1">
          <a:blip r:embed="rId3"/>
          <a:srcRect l="64972" t="7143" r="22348" b="8110"/>
          <a:stretch/>
        </p:blipFill>
        <p:spPr>
          <a:xfrm>
            <a:off x="10080000" y="404983"/>
            <a:ext cx="1456440" cy="1495803"/>
          </a:xfrm>
          <a:prstGeom prst="rect">
            <a:avLst/>
          </a:prstGeom>
        </p:spPr>
      </p:pic>
    </p:spTree>
    <p:extLst>
      <p:ext uri="{BB962C8B-B14F-4D97-AF65-F5344CB8AC3E}">
        <p14:creationId xmlns:p14="http://schemas.microsoft.com/office/powerpoint/2010/main" val="17760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30897"/>
            <a:ext cx="9601200" cy="1485900"/>
          </a:xfrm>
        </p:spPr>
        <p:txBody>
          <a:bodyPr>
            <a:normAutofit/>
          </a:bodyPr>
          <a:lstStyle/>
          <a:p>
            <a:r>
              <a:rPr lang="en-US" sz="6000" dirty="0">
                <a:latin typeface="Comic Sans MS" charset="0"/>
                <a:ea typeface="Comic Sans MS" charset="0"/>
                <a:cs typeface="Comic Sans MS" charset="0"/>
              </a:rPr>
              <a:t>N</a:t>
            </a:r>
            <a:r>
              <a:rPr lang="en-US" sz="6000" dirty="0" smtClean="0">
                <a:latin typeface="Comic Sans MS" charset="0"/>
                <a:ea typeface="Comic Sans MS" charset="0"/>
                <a:cs typeface="Comic Sans MS" charset="0"/>
              </a:rPr>
              <a:t>ew vocabulary</a:t>
            </a:r>
            <a:endParaRPr lang="en-US" sz="6000" dirty="0">
              <a:latin typeface="Comic Sans MS" charset="0"/>
              <a:ea typeface="Comic Sans MS" charset="0"/>
              <a:cs typeface="Comic Sans MS" charset="0"/>
            </a:endParaRPr>
          </a:p>
        </p:txBody>
      </p:sp>
      <p:sp>
        <p:nvSpPr>
          <p:cNvPr id="3" name="Content Placeholder 2"/>
          <p:cNvSpPr>
            <a:spLocks noGrp="1"/>
          </p:cNvSpPr>
          <p:nvPr>
            <p:ph idx="1"/>
          </p:nvPr>
        </p:nvSpPr>
        <p:spPr>
          <a:xfrm>
            <a:off x="1371600" y="863837"/>
            <a:ext cx="9601200" cy="1685925"/>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600" dirty="0" smtClean="0">
                <a:solidFill>
                  <a:srgbClr val="FF0000"/>
                </a:solidFill>
                <a:latin typeface="Comic Sans MS" charset="0"/>
                <a:ea typeface="Comic Sans MS" charset="0"/>
                <a:cs typeface="Comic Sans MS" charset="0"/>
              </a:rPr>
              <a:t>reign</a:t>
            </a:r>
            <a:endParaRPr lang="en-US" sz="9600" dirty="0">
              <a:solidFill>
                <a:srgbClr val="FF0000"/>
              </a:solidFill>
              <a:latin typeface="Comic Sans MS" charset="0"/>
              <a:ea typeface="Comic Sans MS" charset="0"/>
              <a:cs typeface="Comic Sans MS" charset="0"/>
            </a:endParaRPr>
          </a:p>
        </p:txBody>
      </p:sp>
      <p:sp>
        <p:nvSpPr>
          <p:cNvPr id="4" name="TextBox 3"/>
          <p:cNvSpPr txBox="1"/>
          <p:nvPr/>
        </p:nvSpPr>
        <p:spPr>
          <a:xfrm>
            <a:off x="1550194" y="2349737"/>
            <a:ext cx="9486899" cy="830997"/>
          </a:xfrm>
          <a:prstGeom prst="rect">
            <a:avLst/>
          </a:prstGeom>
          <a:noFill/>
        </p:spPr>
        <p:txBody>
          <a:bodyPr wrap="square" rtlCol="0">
            <a:spAutoFit/>
          </a:bodyPr>
          <a:lstStyle/>
          <a:p>
            <a:pPr algn="ctr"/>
            <a:r>
              <a:rPr lang="en-US" sz="2400" dirty="0" smtClean="0">
                <a:latin typeface="Comic Sans MS" charset="0"/>
                <a:ea typeface="Comic Sans MS" charset="0"/>
                <a:cs typeface="Comic Sans MS" charset="0"/>
              </a:rPr>
              <a:t>To be the king or queen of a country/ </a:t>
            </a:r>
          </a:p>
          <a:p>
            <a:pPr algn="ctr"/>
            <a:r>
              <a:rPr lang="en-US" sz="2400" dirty="0" smtClean="0">
                <a:latin typeface="Comic Sans MS" charset="0"/>
                <a:ea typeface="Comic Sans MS" charset="0"/>
                <a:cs typeface="Comic Sans MS" charset="0"/>
              </a:rPr>
              <a:t>being really successful or powerful just like a king or queen</a:t>
            </a:r>
            <a:endParaRPr lang="en-US" sz="2400" dirty="0">
              <a:latin typeface="Comic Sans MS" charset="0"/>
              <a:ea typeface="Comic Sans MS" charset="0"/>
              <a:cs typeface="Comic Sans MS" charset="0"/>
            </a:endParaRPr>
          </a:p>
        </p:txBody>
      </p:sp>
      <p:sp>
        <p:nvSpPr>
          <p:cNvPr id="5" name="TextBox 4"/>
          <p:cNvSpPr txBox="1"/>
          <p:nvPr/>
        </p:nvSpPr>
        <p:spPr>
          <a:xfrm>
            <a:off x="1071562" y="3382702"/>
            <a:ext cx="10444162" cy="2308324"/>
          </a:xfrm>
          <a:prstGeom prst="rect">
            <a:avLst/>
          </a:prstGeom>
          <a:noFill/>
        </p:spPr>
        <p:txBody>
          <a:bodyPr wrap="square" rtlCol="0">
            <a:spAutoFit/>
          </a:bodyPr>
          <a:lstStyle/>
          <a:p>
            <a:pPr algn="ctr"/>
            <a:r>
              <a:rPr lang="en-US" sz="3600" dirty="0" smtClean="0">
                <a:latin typeface="Comic Sans MS" charset="0"/>
                <a:ea typeface="Comic Sans MS" charset="0"/>
                <a:cs typeface="Comic Sans MS" charset="0"/>
              </a:rPr>
              <a:t>Queen Elizabeth’s </a:t>
            </a:r>
            <a:r>
              <a:rPr lang="en-US" sz="3600" dirty="0" smtClean="0">
                <a:solidFill>
                  <a:srgbClr val="FF0000"/>
                </a:solidFill>
                <a:latin typeface="Comic Sans MS" charset="0"/>
                <a:ea typeface="Comic Sans MS" charset="0"/>
                <a:cs typeface="Comic Sans MS" charset="0"/>
              </a:rPr>
              <a:t>reign</a:t>
            </a:r>
            <a:r>
              <a:rPr lang="en-US" sz="3600" dirty="0" smtClean="0">
                <a:latin typeface="Comic Sans MS" charset="0"/>
                <a:ea typeface="Comic Sans MS" charset="0"/>
                <a:cs typeface="Comic Sans MS" charset="0"/>
              </a:rPr>
              <a:t> began in 1952.</a:t>
            </a:r>
          </a:p>
          <a:p>
            <a:pPr algn="ctr"/>
            <a:endParaRPr lang="en-US" sz="3600" dirty="0" smtClean="0">
              <a:latin typeface="Comic Sans MS" charset="0"/>
              <a:ea typeface="Comic Sans MS" charset="0"/>
              <a:cs typeface="Comic Sans MS" charset="0"/>
            </a:endParaRPr>
          </a:p>
          <a:p>
            <a:pPr algn="ctr"/>
            <a:r>
              <a:rPr lang="en-US" sz="3600" dirty="0" smtClean="0">
                <a:latin typeface="Comic Sans MS" charset="0"/>
                <a:ea typeface="Comic Sans MS" charset="0"/>
                <a:cs typeface="Comic Sans MS" charset="0"/>
              </a:rPr>
              <a:t>Anthony Joshua is the </a:t>
            </a:r>
            <a:r>
              <a:rPr lang="en-US" sz="3600" dirty="0" smtClean="0">
                <a:solidFill>
                  <a:srgbClr val="FF0000"/>
                </a:solidFill>
                <a:latin typeface="Comic Sans MS" charset="0"/>
                <a:ea typeface="Comic Sans MS" charset="0"/>
                <a:cs typeface="Comic Sans MS" charset="0"/>
              </a:rPr>
              <a:t>reign</a:t>
            </a:r>
            <a:r>
              <a:rPr lang="en-US" sz="3600" dirty="0" smtClean="0">
                <a:latin typeface="Comic Sans MS" charset="0"/>
                <a:ea typeface="Comic Sans MS" charset="0"/>
                <a:cs typeface="Comic Sans MS" charset="0"/>
              </a:rPr>
              <a:t>ing world heavyweight boxing champion.</a:t>
            </a:r>
            <a:endParaRPr lang="en-US" sz="3600" dirty="0">
              <a:latin typeface="Comic Sans MS" charset="0"/>
              <a:ea typeface="Comic Sans MS" charset="0"/>
              <a:cs typeface="Comic Sans MS" charset="0"/>
            </a:endParaRPr>
          </a:p>
        </p:txBody>
      </p:sp>
      <p:pic>
        <p:nvPicPr>
          <p:cNvPr id="6" name="Picture 5"/>
          <p:cNvPicPr>
            <a:picLocks noChangeAspect="1"/>
          </p:cNvPicPr>
          <p:nvPr/>
        </p:nvPicPr>
        <p:blipFill rotWithShape="1">
          <a:blip r:embed="rId2"/>
          <a:srcRect l="64972" t="7143" r="22348" b="8110"/>
          <a:stretch/>
        </p:blipFill>
        <p:spPr>
          <a:xfrm>
            <a:off x="10080000" y="404983"/>
            <a:ext cx="1456440" cy="1495803"/>
          </a:xfrm>
          <a:prstGeom prst="rect">
            <a:avLst/>
          </a:prstGeom>
        </p:spPr>
      </p:pic>
    </p:spTree>
    <p:extLst>
      <p:ext uri="{BB962C8B-B14F-4D97-AF65-F5344CB8AC3E}">
        <p14:creationId xmlns:p14="http://schemas.microsoft.com/office/powerpoint/2010/main" val="19353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131425"/>
          </a:xfrm>
        </p:spPr>
        <p:txBody>
          <a:bodyPr>
            <a:normAutofit/>
          </a:bodyPr>
          <a:lstStyle/>
          <a:p>
            <a:r>
              <a:rPr lang="en-US" sz="5400" dirty="0" smtClean="0"/>
              <a:t>Spelling tips</a:t>
            </a:r>
            <a:r>
              <a:rPr lang="is-IS" sz="5400" dirty="0" smtClean="0"/>
              <a:t>…</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0064801"/>
              </p:ext>
            </p:extLst>
          </p:nvPr>
        </p:nvGraphicFramePr>
        <p:xfrm>
          <a:off x="867927" y="1817225"/>
          <a:ext cx="10949652" cy="3291840"/>
        </p:xfrm>
        <a:graphic>
          <a:graphicData uri="http://schemas.openxmlformats.org/drawingml/2006/table">
            <a:tbl>
              <a:tblPr firstRow="1" bandRow="1">
                <a:tableStyleId>{22838BEF-8BB2-4498-84A7-C5851F593DF1}</a:tableStyleId>
              </a:tblPr>
              <a:tblGrid>
                <a:gridCol w="2083442"/>
                <a:gridCol w="1566442"/>
                <a:gridCol w="1824942"/>
                <a:gridCol w="1824942"/>
                <a:gridCol w="1824942"/>
                <a:gridCol w="1824942"/>
              </a:tblGrid>
              <a:tr h="739673">
                <a:tc>
                  <a:txBody>
                    <a:bodyPr/>
                    <a:lstStyle/>
                    <a:p>
                      <a:r>
                        <a:rPr lang="en-US" sz="2400" dirty="0" smtClean="0">
                          <a:latin typeface="Comic Sans MS" charset="0"/>
                          <a:ea typeface="Comic Sans MS" charset="0"/>
                          <a:cs typeface="Comic Sans MS" charset="0"/>
                        </a:rPr>
                        <a:t>Look and say</a:t>
                      </a:r>
                      <a:endParaRPr lang="en-US" sz="2400" b="1" dirty="0">
                        <a:latin typeface="Comic Sans MS" charset="0"/>
                        <a:ea typeface="Comic Sans MS" charset="0"/>
                        <a:cs typeface="Comic Sans MS" charset="0"/>
                      </a:endParaRPr>
                    </a:p>
                  </a:txBody>
                  <a:tcPr/>
                </a:tc>
                <a:tc>
                  <a:txBody>
                    <a:bodyPr/>
                    <a:lstStyle/>
                    <a:p>
                      <a:r>
                        <a:rPr lang="en-US" sz="2400" dirty="0" smtClean="0">
                          <a:latin typeface="Comic Sans MS" charset="0"/>
                          <a:ea typeface="Comic Sans MS" charset="0"/>
                          <a:cs typeface="Comic Sans MS" charset="0"/>
                        </a:rPr>
                        <a:t>Say and copy</a:t>
                      </a:r>
                      <a:endParaRPr lang="en-US" sz="2400" b="1" dirty="0">
                        <a:latin typeface="Comic Sans MS" charset="0"/>
                        <a:ea typeface="Comic Sans MS" charset="0"/>
                        <a:cs typeface="Comic Sans MS" charset="0"/>
                      </a:endParaRPr>
                    </a:p>
                  </a:txBody>
                  <a:tcPr/>
                </a:tc>
                <a:tc>
                  <a:txBody>
                    <a:bodyPr/>
                    <a:lstStyle/>
                    <a:p>
                      <a:r>
                        <a:rPr lang="en-US" sz="2400" dirty="0" smtClean="0">
                          <a:latin typeface="Comic Sans MS" charset="0"/>
                          <a:ea typeface="Comic Sans MS" charset="0"/>
                          <a:cs typeface="Comic Sans MS" charset="0"/>
                        </a:rPr>
                        <a:t>Say and copy</a:t>
                      </a:r>
                      <a:endParaRPr lang="en-US" sz="2400" b="1" dirty="0">
                        <a:latin typeface="Comic Sans MS" charset="0"/>
                        <a:ea typeface="Comic Sans MS" charset="0"/>
                        <a:cs typeface="Comic Sans MS" charset="0"/>
                      </a:endParaRPr>
                    </a:p>
                  </a:txBody>
                  <a:tcPr/>
                </a:tc>
                <a:tc>
                  <a:txBody>
                    <a:bodyPr/>
                    <a:lstStyle/>
                    <a:p>
                      <a:r>
                        <a:rPr lang="en-US" sz="2400" dirty="0" smtClean="0">
                          <a:latin typeface="Comic Sans MS" charset="0"/>
                          <a:ea typeface="Comic Sans MS" charset="0"/>
                          <a:cs typeface="Comic Sans MS" charset="0"/>
                        </a:rPr>
                        <a:t>Say and copy</a:t>
                      </a:r>
                      <a:endParaRPr lang="en-US" sz="2400" b="1" dirty="0">
                        <a:latin typeface="Comic Sans MS" charset="0"/>
                        <a:ea typeface="Comic Sans MS" charset="0"/>
                        <a:cs typeface="Comic Sans MS" charset="0"/>
                      </a:endParaRPr>
                    </a:p>
                  </a:txBody>
                  <a:tcPr/>
                </a:tc>
                <a:tc>
                  <a:txBody>
                    <a:bodyPr/>
                    <a:lstStyle/>
                    <a:p>
                      <a:r>
                        <a:rPr lang="en-US" sz="2400" dirty="0" smtClean="0">
                          <a:latin typeface="Comic Sans MS" charset="0"/>
                          <a:ea typeface="Comic Sans MS" charset="0"/>
                          <a:cs typeface="Comic Sans MS" charset="0"/>
                        </a:rPr>
                        <a:t>Cover</a:t>
                      </a:r>
                      <a:r>
                        <a:rPr lang="en-US" sz="2400" baseline="0" dirty="0" smtClean="0">
                          <a:latin typeface="Comic Sans MS" charset="0"/>
                          <a:ea typeface="Comic Sans MS" charset="0"/>
                          <a:cs typeface="Comic Sans MS" charset="0"/>
                        </a:rPr>
                        <a:t> and write</a:t>
                      </a:r>
                      <a:endParaRPr lang="en-US" sz="2400" b="1" dirty="0">
                        <a:latin typeface="Comic Sans MS" charset="0"/>
                        <a:ea typeface="Comic Sans MS" charset="0"/>
                        <a:cs typeface="Comic Sans MS" charset="0"/>
                      </a:endParaRPr>
                    </a:p>
                  </a:txBody>
                  <a:tcPr/>
                </a:tc>
                <a:tc>
                  <a:txBody>
                    <a:bodyPr/>
                    <a:lstStyle/>
                    <a:p>
                      <a:r>
                        <a:rPr lang="en-US" sz="2400" dirty="0" smtClean="0">
                          <a:latin typeface="Comic Sans MS" charset="0"/>
                          <a:ea typeface="Comic Sans MS" charset="0"/>
                          <a:cs typeface="Comic Sans MS" charset="0"/>
                        </a:rPr>
                        <a:t>Check and write again</a:t>
                      </a:r>
                      <a:endParaRPr lang="en-US" sz="2400" b="1" dirty="0">
                        <a:latin typeface="Comic Sans MS" charset="0"/>
                        <a:ea typeface="Comic Sans MS" charset="0"/>
                        <a:cs typeface="Comic Sans MS" charset="0"/>
                      </a:endParaRPr>
                    </a:p>
                  </a:txBody>
                  <a:tcPr/>
                </a:tc>
              </a:tr>
              <a:tr h="428540">
                <a:tc>
                  <a:txBody>
                    <a:bodyPr/>
                    <a:lstStyle/>
                    <a:p>
                      <a:pPr>
                        <a:lnSpc>
                          <a:spcPct val="150000"/>
                        </a:lnSpc>
                      </a:pPr>
                      <a:r>
                        <a:rPr lang="en-US" sz="3200" b="0" dirty="0" smtClean="0">
                          <a:latin typeface="Comic Sans MS" charset="0"/>
                          <a:ea typeface="Comic Sans MS" charset="0"/>
                          <a:cs typeface="Comic Sans MS" charset="0"/>
                        </a:rPr>
                        <a:t>recent</a:t>
                      </a:r>
                      <a:endParaRPr lang="en-US" sz="3200" b="0" dirty="0">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a:latin typeface="Comic Sans MS" charset="0"/>
                        <a:ea typeface="Comic Sans MS" charset="0"/>
                        <a:cs typeface="Comic Sans MS" charset="0"/>
                      </a:endParaRPr>
                    </a:p>
                  </a:txBody>
                  <a:tcPr/>
                </a:tc>
                <a:tc>
                  <a:txBody>
                    <a:bodyPr/>
                    <a:lstStyle/>
                    <a:p>
                      <a:pPr>
                        <a:lnSpc>
                          <a:spcPct val="150000"/>
                        </a:lnSpc>
                      </a:pPr>
                      <a:endParaRPr lang="en-US" sz="2800" b="1">
                        <a:latin typeface="Comic Sans MS" charset="0"/>
                        <a:ea typeface="Comic Sans MS" charset="0"/>
                        <a:cs typeface="Comic Sans MS" charset="0"/>
                      </a:endParaRPr>
                    </a:p>
                  </a:txBody>
                  <a:tcPr/>
                </a:tc>
              </a:tr>
              <a:tr h="428540">
                <a:tc>
                  <a:txBody>
                    <a:bodyPr/>
                    <a:lstStyle/>
                    <a:p>
                      <a:pPr>
                        <a:lnSpc>
                          <a:spcPct val="150000"/>
                        </a:lnSpc>
                      </a:pPr>
                      <a:r>
                        <a:rPr lang="en-US" sz="3200" b="0" dirty="0" smtClean="0">
                          <a:latin typeface="Comic Sans MS" charset="0"/>
                          <a:ea typeface="Comic Sans MS" charset="0"/>
                          <a:cs typeface="Comic Sans MS" charset="0"/>
                        </a:rPr>
                        <a:t>regular</a:t>
                      </a:r>
                      <a:endParaRPr lang="en-US" sz="3200" b="0" dirty="0">
                        <a:latin typeface="Comic Sans MS" charset="0"/>
                        <a:ea typeface="Comic Sans MS" charset="0"/>
                        <a:cs typeface="Comic Sans MS" charset="0"/>
                      </a:endParaRPr>
                    </a:p>
                  </a:txBody>
                  <a:tcPr/>
                </a:tc>
                <a:tc>
                  <a:txBody>
                    <a:bodyPr/>
                    <a:lstStyle/>
                    <a:p>
                      <a:pPr>
                        <a:lnSpc>
                          <a:spcPct val="150000"/>
                        </a:lnSpc>
                      </a:pPr>
                      <a:endParaRPr lang="en-US" sz="2800" b="1">
                        <a:latin typeface="Comic Sans MS" charset="0"/>
                        <a:ea typeface="Comic Sans MS" charset="0"/>
                        <a:cs typeface="Comic Sans MS" charset="0"/>
                      </a:endParaRPr>
                    </a:p>
                  </a:txBody>
                  <a:tcPr/>
                </a:tc>
                <a:tc>
                  <a:txBody>
                    <a:bodyPr/>
                    <a:lstStyle/>
                    <a:p>
                      <a:pPr>
                        <a:lnSpc>
                          <a:spcPct val="150000"/>
                        </a:lnSpc>
                      </a:pPr>
                      <a:endParaRPr lang="en-US" sz="2800" b="1">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a:latin typeface="Comic Sans MS" charset="0"/>
                        <a:ea typeface="Comic Sans MS" charset="0"/>
                        <a:cs typeface="Comic Sans MS" charset="0"/>
                      </a:endParaRPr>
                    </a:p>
                  </a:txBody>
                  <a:tcPr/>
                </a:tc>
              </a:tr>
              <a:tr h="428540">
                <a:tc>
                  <a:txBody>
                    <a:bodyPr/>
                    <a:lstStyle/>
                    <a:p>
                      <a:pPr>
                        <a:lnSpc>
                          <a:spcPct val="150000"/>
                        </a:lnSpc>
                      </a:pPr>
                      <a:r>
                        <a:rPr lang="en-US" sz="3200" b="0" dirty="0" smtClean="0">
                          <a:latin typeface="Comic Sans MS" charset="0"/>
                          <a:ea typeface="Comic Sans MS" charset="0"/>
                          <a:cs typeface="Comic Sans MS" charset="0"/>
                        </a:rPr>
                        <a:t>reign</a:t>
                      </a:r>
                      <a:endParaRPr lang="en-US" sz="3200" b="0" dirty="0">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c>
                  <a:txBody>
                    <a:bodyPr/>
                    <a:lstStyle/>
                    <a:p>
                      <a:pPr>
                        <a:lnSpc>
                          <a:spcPct val="150000"/>
                        </a:lnSpc>
                      </a:pPr>
                      <a:endParaRPr lang="en-US" sz="2800" b="1" dirty="0">
                        <a:latin typeface="Comic Sans MS" charset="0"/>
                        <a:ea typeface="Comic Sans MS" charset="0"/>
                        <a:cs typeface="Comic Sans MS" charset="0"/>
                      </a:endParaRPr>
                    </a:p>
                  </a:txBody>
                  <a:tcPr/>
                </a:tc>
              </a:tr>
            </a:tbl>
          </a:graphicData>
        </a:graphic>
      </p:graphicFrame>
    </p:spTree>
    <p:extLst>
      <p:ext uri="{BB962C8B-B14F-4D97-AF65-F5344CB8AC3E}">
        <p14:creationId xmlns:p14="http://schemas.microsoft.com/office/powerpoint/2010/main" val="128928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3840"/>
            <a:ext cx="10226040" cy="1082040"/>
          </a:xfrm>
        </p:spPr>
        <p:txBody>
          <a:bodyPr/>
          <a:lstStyle/>
          <a:p>
            <a:r>
              <a:rPr lang="en-US" dirty="0" smtClean="0"/>
              <a:t>Punctuation – Apostrophes for contraction</a:t>
            </a:r>
            <a:endParaRPr lang="en-US" dirty="0"/>
          </a:p>
        </p:txBody>
      </p:sp>
      <p:sp>
        <p:nvSpPr>
          <p:cNvPr id="5" name="TextBox 4"/>
          <p:cNvSpPr txBox="1"/>
          <p:nvPr/>
        </p:nvSpPr>
        <p:spPr>
          <a:xfrm>
            <a:off x="1455420" y="1012697"/>
            <a:ext cx="10058400" cy="1107996"/>
          </a:xfrm>
          <a:prstGeom prst="rect">
            <a:avLst/>
          </a:prstGeom>
          <a:noFill/>
        </p:spPr>
        <p:txBody>
          <a:bodyPr wrap="square" rtlCol="0">
            <a:spAutoFit/>
          </a:bodyPr>
          <a:lstStyle/>
          <a:p>
            <a:r>
              <a:rPr lang="en-US" sz="2400" dirty="0" smtClean="0">
                <a:latin typeface="Comic Sans MS" charset="0"/>
                <a:ea typeface="Comic Sans MS" charset="0"/>
                <a:cs typeface="Comic Sans MS" charset="0"/>
              </a:rPr>
              <a:t>This means that </a:t>
            </a:r>
            <a:r>
              <a:rPr lang="en-US" sz="2400" u="sng" dirty="0" smtClean="0">
                <a:latin typeface="Comic Sans MS" charset="0"/>
                <a:ea typeface="Comic Sans MS" charset="0"/>
                <a:cs typeface="Comic Sans MS" charset="0"/>
              </a:rPr>
              <a:t>some letters have been left out </a:t>
            </a:r>
            <a:r>
              <a:rPr lang="en-US" sz="2400" dirty="0" smtClean="0">
                <a:latin typeface="Comic Sans MS" charset="0"/>
                <a:ea typeface="Comic Sans MS" charset="0"/>
                <a:cs typeface="Comic Sans MS" charset="0"/>
              </a:rPr>
              <a:t>and joined together with an apostrophe </a:t>
            </a:r>
          </a:p>
          <a:p>
            <a:endParaRPr lang="en-US" dirty="0"/>
          </a:p>
        </p:txBody>
      </p:sp>
      <p:sp>
        <p:nvSpPr>
          <p:cNvPr id="12" name="TextBox 11"/>
          <p:cNvSpPr txBox="1"/>
          <p:nvPr/>
        </p:nvSpPr>
        <p:spPr>
          <a:xfrm>
            <a:off x="1371600" y="1566695"/>
            <a:ext cx="10058400" cy="4770537"/>
          </a:xfrm>
          <a:prstGeom prst="rect">
            <a:avLst/>
          </a:prstGeom>
          <a:noFill/>
        </p:spPr>
        <p:txBody>
          <a:bodyPr wrap="square" rtlCol="0">
            <a:spAutoFit/>
          </a:bodyPr>
          <a:lstStyle/>
          <a:p>
            <a:pPr>
              <a:lnSpc>
                <a:spcPct val="200000"/>
              </a:lnSpc>
            </a:pPr>
            <a:r>
              <a:rPr lang="en-US" sz="3200" dirty="0">
                <a:solidFill>
                  <a:srgbClr val="4E8F00"/>
                </a:solidFill>
                <a:latin typeface="Comic Sans MS" charset="0"/>
                <a:ea typeface="Comic Sans MS" charset="0"/>
                <a:cs typeface="Comic Sans MS" charset="0"/>
              </a:rPr>
              <a:t>d</a:t>
            </a:r>
            <a:r>
              <a:rPr lang="en-US" sz="3200" dirty="0" smtClean="0">
                <a:solidFill>
                  <a:srgbClr val="4E8F00"/>
                </a:solidFill>
                <a:latin typeface="Comic Sans MS" charset="0"/>
                <a:ea typeface="Comic Sans MS" charset="0"/>
                <a:cs typeface="Comic Sans MS" charset="0"/>
              </a:rPr>
              <a:t>o not</a:t>
            </a:r>
            <a:r>
              <a:rPr lang="en-US" sz="3200" dirty="0" smtClean="0">
                <a:latin typeface="Comic Sans MS" charset="0"/>
                <a:ea typeface="Comic Sans MS" charset="0"/>
                <a:cs typeface="Comic Sans MS" charset="0"/>
              </a:rPr>
              <a:t>			don’t			dont’			</a:t>
            </a:r>
            <a:r>
              <a:rPr lang="en-US" sz="3200" dirty="0" err="1" smtClean="0">
                <a:latin typeface="Comic Sans MS" charset="0"/>
                <a:ea typeface="Comic Sans MS" charset="0"/>
                <a:cs typeface="Comic Sans MS" charset="0"/>
              </a:rPr>
              <a:t>do’nt</a:t>
            </a:r>
            <a:endParaRPr lang="en-US" sz="3200" dirty="0" smtClean="0">
              <a:latin typeface="Comic Sans MS" charset="0"/>
              <a:ea typeface="Comic Sans MS" charset="0"/>
              <a:cs typeface="Comic Sans MS" charset="0"/>
            </a:endParaRPr>
          </a:p>
          <a:p>
            <a:pPr>
              <a:lnSpc>
                <a:spcPct val="200000"/>
              </a:lnSpc>
            </a:pPr>
            <a:r>
              <a:rPr lang="en-US" sz="3200" dirty="0" smtClean="0">
                <a:solidFill>
                  <a:srgbClr val="4E8F00"/>
                </a:solidFill>
                <a:latin typeface="Comic Sans MS" charset="0"/>
                <a:ea typeface="Comic Sans MS" charset="0"/>
                <a:cs typeface="Comic Sans MS" charset="0"/>
              </a:rPr>
              <a:t>is not		</a:t>
            </a:r>
            <a:r>
              <a:rPr lang="en-US" sz="3200" dirty="0">
                <a:latin typeface="Comic Sans MS" charset="0"/>
                <a:ea typeface="Comic Sans MS" charset="0"/>
                <a:cs typeface="Comic Sans MS" charset="0"/>
              </a:rPr>
              <a:t>	</a:t>
            </a:r>
            <a:r>
              <a:rPr lang="en-US" sz="3200" dirty="0" err="1" smtClean="0">
                <a:latin typeface="Comic Sans MS" charset="0"/>
                <a:ea typeface="Comic Sans MS" charset="0"/>
                <a:cs typeface="Comic Sans MS" charset="0"/>
              </a:rPr>
              <a:t>is’nt</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			</a:t>
            </a:r>
            <a:r>
              <a:rPr lang="en-US" sz="3200" dirty="0" err="1" smtClean="0">
                <a:latin typeface="Comic Sans MS" charset="0"/>
                <a:ea typeface="Comic Sans MS" charset="0"/>
                <a:cs typeface="Comic Sans MS" charset="0"/>
              </a:rPr>
              <a:t>isnt</a:t>
            </a:r>
            <a:r>
              <a:rPr lang="en-US" sz="3200" dirty="0" smtClean="0">
                <a:latin typeface="Comic Sans MS" charset="0"/>
                <a:ea typeface="Comic Sans MS" charset="0"/>
                <a:cs typeface="Comic Sans MS" charset="0"/>
              </a:rPr>
              <a:t>’</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	isn’t</a:t>
            </a:r>
            <a:r>
              <a:rPr lang="en-US" sz="3200" dirty="0" smtClean="0">
                <a:solidFill>
                  <a:srgbClr val="4E8F00"/>
                </a:solidFill>
                <a:latin typeface="Comic Sans MS" charset="0"/>
                <a:ea typeface="Comic Sans MS" charset="0"/>
                <a:cs typeface="Comic Sans MS" charset="0"/>
              </a:rPr>
              <a:t>	</a:t>
            </a:r>
          </a:p>
          <a:p>
            <a:pPr>
              <a:lnSpc>
                <a:spcPct val="200000"/>
              </a:lnSpc>
            </a:pPr>
            <a:r>
              <a:rPr lang="en-US" sz="3200" dirty="0" smtClean="0">
                <a:solidFill>
                  <a:srgbClr val="4E8F00"/>
                </a:solidFill>
                <a:latin typeface="Comic Sans MS" charset="0"/>
                <a:ea typeface="Comic Sans MS" charset="0"/>
                <a:cs typeface="Comic Sans MS" charset="0"/>
              </a:rPr>
              <a:t>it is  	</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	</a:t>
            </a:r>
            <a:r>
              <a:rPr lang="en-US" sz="3200" dirty="0" err="1" smtClean="0">
                <a:latin typeface="Comic Sans MS" charset="0"/>
                <a:ea typeface="Comic Sans MS" charset="0"/>
                <a:cs typeface="Comic Sans MS" charset="0"/>
              </a:rPr>
              <a:t>i’ts</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it’s</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	its’</a:t>
            </a:r>
            <a:endParaRPr lang="en-US" sz="3200" dirty="0" smtClean="0">
              <a:solidFill>
                <a:srgbClr val="4E8F00"/>
              </a:solidFill>
              <a:latin typeface="Comic Sans MS" charset="0"/>
              <a:ea typeface="Comic Sans MS" charset="0"/>
              <a:cs typeface="Comic Sans MS" charset="0"/>
            </a:endParaRPr>
          </a:p>
          <a:p>
            <a:pPr>
              <a:lnSpc>
                <a:spcPct val="200000"/>
              </a:lnSpc>
            </a:pPr>
            <a:r>
              <a:rPr lang="en-US" sz="3200" dirty="0">
                <a:solidFill>
                  <a:srgbClr val="4E8F00"/>
                </a:solidFill>
                <a:latin typeface="Comic Sans MS" charset="0"/>
                <a:ea typeface="Comic Sans MS" charset="0"/>
                <a:cs typeface="Comic Sans MS" charset="0"/>
              </a:rPr>
              <a:t>i</a:t>
            </a:r>
            <a:r>
              <a:rPr lang="en-US" sz="3200" dirty="0" smtClean="0">
                <a:solidFill>
                  <a:srgbClr val="4E8F00"/>
                </a:solidFill>
                <a:latin typeface="Comic Sans MS" charset="0"/>
                <a:ea typeface="Comic Sans MS" charset="0"/>
                <a:cs typeface="Comic Sans MS" charset="0"/>
              </a:rPr>
              <a:t>t will</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      	</a:t>
            </a:r>
            <a:r>
              <a:rPr lang="en-US" sz="3200" dirty="0" err="1" smtClean="0">
                <a:latin typeface="Comic Sans MS" charset="0"/>
                <a:ea typeface="Comic Sans MS" charset="0"/>
                <a:cs typeface="Comic Sans MS" charset="0"/>
              </a:rPr>
              <a:t>itl’l</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 	</a:t>
            </a:r>
            <a:r>
              <a:rPr lang="en-US" sz="3200" dirty="0" err="1" smtClean="0">
                <a:latin typeface="Comic Sans MS" charset="0"/>
                <a:ea typeface="Comic Sans MS" charset="0"/>
                <a:cs typeface="Comic Sans MS" charset="0"/>
              </a:rPr>
              <a:t>itll</a:t>
            </a:r>
            <a:r>
              <a:rPr lang="en-US" sz="3200" dirty="0" smtClean="0">
                <a:latin typeface="Comic Sans MS" charset="0"/>
                <a:ea typeface="Comic Sans MS" charset="0"/>
                <a:cs typeface="Comic Sans MS" charset="0"/>
              </a:rPr>
              <a:t>’</a:t>
            </a:r>
            <a:r>
              <a:rPr lang="en-US" sz="32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	it’ll</a:t>
            </a:r>
            <a:endParaRPr lang="en-US" sz="3200" dirty="0">
              <a:latin typeface="Comic Sans MS" charset="0"/>
              <a:ea typeface="Comic Sans MS" charset="0"/>
              <a:cs typeface="Comic Sans MS" charset="0"/>
            </a:endParaRPr>
          </a:p>
          <a:p>
            <a:pPr>
              <a:lnSpc>
                <a:spcPct val="150000"/>
              </a:lnSpc>
            </a:pPr>
            <a:endParaRPr lang="en-US" sz="3200" dirty="0">
              <a:solidFill>
                <a:srgbClr val="4E8F00"/>
              </a:solidFill>
              <a:latin typeface="Comic Sans MS" charset="0"/>
              <a:ea typeface="Comic Sans MS" charset="0"/>
              <a:cs typeface="Comic Sans MS" charset="0"/>
            </a:endParaRPr>
          </a:p>
        </p:txBody>
      </p:sp>
      <p:sp>
        <p:nvSpPr>
          <p:cNvPr id="6" name="Oval 5"/>
          <p:cNvSpPr/>
          <p:nvPr/>
        </p:nvSpPr>
        <p:spPr>
          <a:xfrm>
            <a:off x="3521826" y="1835253"/>
            <a:ext cx="1356360" cy="6553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p:cNvSpPr/>
          <p:nvPr/>
        </p:nvSpPr>
        <p:spPr>
          <a:xfrm>
            <a:off x="8031480" y="2826847"/>
            <a:ext cx="1356360" cy="6553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p:cNvSpPr/>
          <p:nvPr/>
        </p:nvSpPr>
        <p:spPr>
          <a:xfrm>
            <a:off x="8031480" y="4786746"/>
            <a:ext cx="1356360" cy="6553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5622175" y="3800394"/>
            <a:ext cx="1356360" cy="6553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rotWithShape="1">
          <a:blip r:embed="rId2"/>
          <a:srcRect l="64972" t="7143" r="22348" b="8110"/>
          <a:stretch/>
        </p:blipFill>
        <p:spPr>
          <a:xfrm>
            <a:off x="10266420" y="1566695"/>
            <a:ext cx="1456440" cy="1495803"/>
          </a:xfrm>
          <a:prstGeom prst="rect">
            <a:avLst/>
          </a:prstGeom>
        </p:spPr>
      </p:pic>
    </p:spTree>
    <p:extLst>
      <p:ext uri="{BB962C8B-B14F-4D97-AF65-F5344CB8AC3E}">
        <p14:creationId xmlns:p14="http://schemas.microsoft.com/office/powerpoint/2010/main" val="51877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2280</TotalTime>
  <Words>555</Words>
  <Application>Microsoft Macintosh PowerPoint</Application>
  <PresentationFormat>Widescreen</PresentationFormat>
  <Paragraphs>92</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Comic Sans MS</vt:lpstr>
      <vt:lpstr>Franklin Gothic Book</vt:lpstr>
      <vt:lpstr>Crop</vt:lpstr>
      <vt:lpstr>Class rules</vt:lpstr>
      <vt:lpstr>English Year 3 &amp; 4</vt:lpstr>
      <vt:lpstr>Correct my spelling…</vt:lpstr>
      <vt:lpstr>PowerPoint Presentation</vt:lpstr>
      <vt:lpstr>New vocabulary</vt:lpstr>
      <vt:lpstr>New vocabulary</vt:lpstr>
      <vt:lpstr>New vocabulary</vt:lpstr>
      <vt:lpstr>Spelling tips…</vt:lpstr>
      <vt:lpstr>Punctuation – Apostrophes for contraction</vt:lpstr>
      <vt:lpstr>Punctuation – Apostrophes for possession</vt:lpstr>
      <vt:lpstr>Punctuation – Apostrophes for possession</vt:lpstr>
      <vt:lpstr>Challenge!</vt:lpstr>
      <vt:lpstr>PowerPoint Presentation</vt:lpstr>
      <vt:lpstr>PowerPoint Presentation</vt:lpstr>
      <vt:lpstr>PowerPoint Presentation</vt:lpstr>
      <vt:lpstr>Homework</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Year 3 &amp; 4</dc:title>
  <dc:creator>Wajeeha Bajwa-Ahmedi</dc:creator>
  <cp:lastModifiedBy>Wajeeha Bajwa-Ahmedi</cp:lastModifiedBy>
  <cp:revision>46</cp:revision>
  <dcterms:created xsi:type="dcterms:W3CDTF">2020-04-04T22:56:50Z</dcterms:created>
  <dcterms:modified xsi:type="dcterms:W3CDTF">2020-04-10T17:44:59Z</dcterms:modified>
</cp:coreProperties>
</file>