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60" r:id="rId4"/>
    <p:sldId id="270" r:id="rId5"/>
    <p:sldId id="271" r:id="rId6"/>
    <p:sldId id="262" r:id="rId7"/>
    <p:sldId id="263" r:id="rId8"/>
    <p:sldId id="264" r:id="rId9"/>
    <p:sldId id="272" r:id="rId10"/>
    <p:sldId id="265" r:id="rId11"/>
    <p:sldId id="266" r:id="rId12"/>
    <p:sldId id="267" r:id="rId13"/>
    <p:sldId id="273" r:id="rId14"/>
    <p:sldId id="274" r:id="rId1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A58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C0A5B-C0AE-4AD1-A3C4-A0EBA4E3D239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6DAC6-AB42-4958-A3C2-FDF2BEFF10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6DAC6-AB42-4958-A3C2-FDF2BEFF109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pPr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3F35AD-D617-4E6E-8092-74F88753655D}"/>
              </a:ext>
            </a:extLst>
          </p:cNvPr>
          <p:cNvSpPr txBox="1"/>
          <p:nvPr/>
        </p:nvSpPr>
        <p:spPr>
          <a:xfrm>
            <a:off x="4149307" y="1719532"/>
            <a:ext cx="324640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5400" b="1" dirty="0">
                <a:latin typeface="Franklin Gothic Medium"/>
                <a:cs typeface="Calibri"/>
              </a:rPr>
              <a:t>ALGEBRA</a:t>
            </a:r>
            <a:endParaRPr lang="en-GB" sz="5400" dirty="0">
              <a:cs typeface="Calibri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5C4F64F2-26E5-4A12-BB23-EE2E901F0948}"/>
              </a:ext>
            </a:extLst>
          </p:cNvPr>
          <p:cNvSpPr txBox="1"/>
          <p:nvPr/>
        </p:nvSpPr>
        <p:spPr>
          <a:xfrm>
            <a:off x="179357" y="4363170"/>
            <a:ext cx="10363199" cy="255454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/>
              <a:buChar char="•"/>
            </a:pPr>
            <a:r>
              <a:rPr lang="en-GB" sz="2000" b="1" dirty="0">
                <a:cs typeface="Calibri"/>
              </a:rPr>
              <a:t>Please make sure you have a pen and notebook with you and are making notes during the lesson. </a:t>
            </a:r>
          </a:p>
          <a:p>
            <a:pPr marL="285750" indent="-285750">
              <a:buFont typeface="Arial"/>
              <a:buChar char="•"/>
            </a:pPr>
            <a:r>
              <a:rPr lang="en-GB" sz="2000" b="1" dirty="0">
                <a:cs typeface="Calibri"/>
              </a:rPr>
              <a:t>Your MIC should be turned off</a:t>
            </a:r>
          </a:p>
          <a:p>
            <a:pPr marL="285750" indent="-285750">
              <a:buFont typeface="Arial"/>
              <a:buChar char="•"/>
            </a:pPr>
            <a:r>
              <a:rPr lang="en-GB" sz="2000" b="1" dirty="0">
                <a:cs typeface="Calibri"/>
              </a:rPr>
              <a:t>Please take part in the lesson when asked questions and only write in the chat box when asked</a:t>
            </a:r>
          </a:p>
          <a:p>
            <a:pPr marL="342900" indent="-342900">
              <a:buFont typeface="Arial"/>
              <a:buChar char="•"/>
            </a:pPr>
            <a:r>
              <a:rPr lang="en-GB" sz="2000" b="1" dirty="0">
                <a:ea typeface="+mn-lt"/>
                <a:cs typeface="+mn-lt"/>
              </a:rPr>
              <a:t>If you have any questions related to the lesson, please feel free to ask in the chat box and I will look at them during the lesson. </a:t>
            </a:r>
            <a:endParaRPr lang="en-GB" sz="2000" b="1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2000" b="1" dirty="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BD77FA-8368-4F31-9FF8-E439B8E0F39A}"/>
              </a:ext>
            </a:extLst>
          </p:cNvPr>
          <p:cNvSpPr txBox="1"/>
          <p:nvPr/>
        </p:nvSpPr>
        <p:spPr>
          <a:xfrm>
            <a:off x="497457" y="3789871"/>
            <a:ext cx="146361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cs typeface="Calibri"/>
              </a:rPr>
              <a:t>Rules:</a:t>
            </a:r>
            <a:endParaRPr lang="en-US" sz="3200" dirty="0"/>
          </a:p>
        </p:txBody>
      </p:sp>
      <p:pic>
        <p:nvPicPr>
          <p:cNvPr id="5" name="Picture 5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4B214243-7BD9-4815-BA99-C63CBAA601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330" y="189782"/>
            <a:ext cx="2501301" cy="2711569"/>
          </a:xfrm>
          <a:prstGeom prst="rect">
            <a:avLst/>
          </a:prstGeom>
        </p:spPr>
      </p:pic>
      <p:pic>
        <p:nvPicPr>
          <p:cNvPr id="7" name="Picture 7" descr="A picture containing drawing, game&#10;&#10;Description generated with very high confidence">
            <a:extLst>
              <a:ext uri="{FF2B5EF4-FFF2-40B4-BE49-F238E27FC236}">
                <a16:creationId xmlns:a16="http://schemas.microsoft.com/office/drawing/2014/main" id="{C86B8BB3-186B-4220-9A3D-E702DF555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218" y="449916"/>
            <a:ext cx="2955984" cy="21061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7A5471B-C394-42BE-9B14-52E1A2E83854}"/>
              </a:ext>
            </a:extLst>
          </p:cNvPr>
          <p:cNvSpPr txBox="1"/>
          <p:nvPr/>
        </p:nvSpPr>
        <p:spPr>
          <a:xfrm>
            <a:off x="1345722" y="2912853"/>
            <a:ext cx="968746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u="sng" dirty="0">
                <a:solidFill>
                  <a:srgbClr val="00B050"/>
                </a:solidFill>
                <a:cs typeface="Calibri"/>
              </a:rPr>
              <a:t>LO: To be able to understand the basics of algebra and certain rules and to be able to </a:t>
            </a:r>
            <a:r>
              <a:rPr lang="en-GB" sz="2400" b="1" u="sng" dirty="0">
                <a:solidFill>
                  <a:srgbClr val="00B050"/>
                </a:solidFill>
                <a:ea typeface="+mn-lt"/>
                <a:cs typeface="+mn-lt"/>
              </a:rPr>
              <a:t>solve </a:t>
            </a:r>
            <a:r>
              <a:rPr lang="en-GB" sz="2400" b="1" u="sng" dirty="0">
                <a:solidFill>
                  <a:srgbClr val="00B050"/>
                </a:solidFill>
                <a:cs typeface="Calibri"/>
              </a:rPr>
              <a:t> algebraic equations.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980D9-4692-4A8D-BA9C-7E52478EA905}"/>
              </a:ext>
            </a:extLst>
          </p:cNvPr>
          <p:cNvSpPr txBox="1"/>
          <p:nvPr/>
        </p:nvSpPr>
        <p:spPr>
          <a:xfrm>
            <a:off x="626852" y="152400"/>
            <a:ext cx="4583501" cy="69865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3C = 12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8P = 24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3D = 30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10U = 20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3F = 27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    G </a:t>
            </a: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÷</a:t>
            </a: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cs typeface="Calibri"/>
              </a:rPr>
              <a:t> 5 = 2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    X ÷ 7 = 6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     S ÷ 3 = 16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    T ÷ 4 = 50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    M ÷ 6 = 5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    2P + 1 = 9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    3H – 7 = 14</a:t>
            </a:r>
          </a:p>
          <a:p>
            <a:pPr marL="342900" indent="-342900">
              <a:buAutoNum type="arabicPeriod"/>
            </a:pPr>
            <a:endParaRPr lang="en-GB" sz="1600" dirty="0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8513A1-4457-405B-B395-5F4C6C8E4C71}"/>
              </a:ext>
            </a:extLst>
          </p:cNvPr>
          <p:cNvSpPr txBox="1"/>
          <p:nvPr/>
        </p:nvSpPr>
        <p:spPr>
          <a:xfrm>
            <a:off x="6260081" y="149704"/>
            <a:ext cx="3332671" cy="67403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C = 4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P = 3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D = 10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U = 2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 F = 9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G = 10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X = 42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S = 48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T = 200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M = 30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 P = 4 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 H = 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F3297-A7F9-4AB3-9F74-D2CE6E889E52}"/>
              </a:ext>
            </a:extLst>
          </p:cNvPr>
          <p:cNvSpPr/>
          <p:nvPr/>
        </p:nvSpPr>
        <p:spPr>
          <a:xfrm>
            <a:off x="6160494" y="0"/>
            <a:ext cx="2881905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65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8E238B-EFA2-45CA-BF52-D633D4BA8D24}"/>
              </a:ext>
            </a:extLst>
          </p:cNvPr>
          <p:cNvSpPr txBox="1"/>
          <p:nvPr/>
        </p:nvSpPr>
        <p:spPr>
          <a:xfrm>
            <a:off x="5141343" y="281796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3200" b="1">
                <a:solidFill>
                  <a:srgbClr val="7030A0"/>
                </a:solidFill>
                <a:cs typeface="Calibri"/>
              </a:rPr>
              <a:t>BRACKETS</a:t>
            </a:r>
            <a:endParaRPr lang="en-GB" sz="3200" b="1" dirty="0">
              <a:solidFill>
                <a:srgbClr val="7030A0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AF2143-245D-4DC9-9337-D6EECDDA24F1}"/>
              </a:ext>
            </a:extLst>
          </p:cNvPr>
          <p:cNvSpPr txBox="1"/>
          <p:nvPr/>
        </p:nvSpPr>
        <p:spPr>
          <a:xfrm>
            <a:off x="309652" y="855992"/>
            <a:ext cx="11671539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2400" b="1">
                <a:solidFill>
                  <a:srgbClr val="7030A0"/>
                </a:solidFill>
                <a:cs typeface="Calibri"/>
              </a:rPr>
              <a:t>The thing OUTSIDE the brackets MULTIPLIES each separate TERM INSIDE the brackets.</a:t>
            </a:r>
            <a:endParaRPr lang="en-US"/>
          </a:p>
          <a:p>
            <a:pPr marL="342900" indent="-342900">
              <a:buAutoNum type="arabicPeriod"/>
            </a:pPr>
            <a:r>
              <a:rPr lang="en-GB" sz="2400" b="1">
                <a:solidFill>
                  <a:srgbClr val="7030A0"/>
                </a:solidFill>
                <a:cs typeface="Calibri"/>
              </a:rPr>
              <a:t>When letters are MULTIPLIED together, they are just written next to each other , e.g. pq</a:t>
            </a:r>
          </a:p>
          <a:p>
            <a:pPr marL="342900" indent="-342900">
              <a:buAutoNum type="arabicPeriod"/>
            </a:pPr>
            <a:r>
              <a:rPr lang="en-GB" sz="2400" b="1">
                <a:solidFill>
                  <a:srgbClr val="7030A0"/>
                </a:solidFill>
                <a:cs typeface="Calibri"/>
              </a:rPr>
              <a:t>Remember, R x R = R</a:t>
            </a:r>
            <a:r>
              <a:rPr lang="en-GB" sz="2400" b="1">
                <a:ea typeface="+mn-lt"/>
                <a:cs typeface="+mn-lt"/>
              </a:rPr>
              <a:t>²</a:t>
            </a:r>
            <a:r>
              <a:rPr lang="en-GB" sz="2400" b="1">
                <a:solidFill>
                  <a:srgbClr val="7030A0"/>
                </a:solidFill>
                <a:ea typeface="+mn-lt"/>
                <a:cs typeface="+mn-lt"/>
              </a:rPr>
              <a:t>, and TY</a:t>
            </a:r>
            <a:r>
              <a:rPr lang="en-GB" sz="2400" b="1">
                <a:ea typeface="+mn-lt"/>
                <a:cs typeface="+mn-lt"/>
              </a:rPr>
              <a:t>² </a:t>
            </a:r>
            <a:r>
              <a:rPr lang="en-GB" sz="2400" b="1">
                <a:solidFill>
                  <a:srgbClr val="000000"/>
                </a:solidFill>
                <a:ea typeface="+mn-lt"/>
                <a:cs typeface="+mn-lt"/>
              </a:rPr>
              <a:t>means T x Y x Y, </a:t>
            </a:r>
            <a:r>
              <a:rPr lang="en-GB" sz="2400" b="1">
                <a:solidFill>
                  <a:srgbClr val="7030A0"/>
                </a:solidFill>
                <a:ea typeface="+mn-lt"/>
                <a:cs typeface="+mn-lt"/>
              </a:rPr>
              <a:t>whilst (TY)</a:t>
            </a:r>
            <a:r>
              <a:rPr lang="en-GB" sz="2400" b="1">
                <a:ea typeface="+mn-lt"/>
                <a:cs typeface="+mn-lt"/>
              </a:rPr>
              <a:t>²</a:t>
            </a:r>
            <a:r>
              <a:rPr lang="en-GB" sz="2400" b="1" dirty="0">
                <a:ea typeface="+mn-lt"/>
                <a:cs typeface="+mn-lt"/>
              </a:rPr>
              <a:t> </a:t>
            </a:r>
            <a:r>
              <a:rPr lang="en-GB" sz="2400" b="1">
                <a:solidFill>
                  <a:srgbClr val="7030A0"/>
                </a:solidFill>
                <a:ea typeface="+mn-lt"/>
                <a:cs typeface="+mn-lt"/>
              </a:rPr>
              <a:t>means T x T x Y x Y.</a:t>
            </a:r>
            <a:endParaRPr lang="en-GB" sz="2400" b="1" dirty="0">
              <a:solidFill>
                <a:srgbClr val="7030A0"/>
              </a:solidFill>
              <a:ea typeface="+mn-lt"/>
              <a:cs typeface="+mn-lt"/>
            </a:endParaRPr>
          </a:p>
          <a:p>
            <a:pPr marL="342900" indent="-342900">
              <a:buAutoNum type="arabicPeriod"/>
            </a:pPr>
            <a:r>
              <a:rPr lang="en-GB" sz="2400" b="1">
                <a:solidFill>
                  <a:srgbClr val="7030A0"/>
                </a:solidFill>
                <a:ea typeface="+mn-lt"/>
                <a:cs typeface="+mn-lt"/>
              </a:rPr>
              <a:t>Remember, a minus outside the bracket REVERSES ALL THE SIGNS</a:t>
            </a:r>
            <a:r>
              <a:rPr lang="en-GB" sz="2400" b="1" dirty="0">
                <a:solidFill>
                  <a:srgbClr val="7030A0"/>
                </a:solidFill>
                <a:ea typeface="+mn-lt"/>
                <a:cs typeface="+mn-lt"/>
              </a:rPr>
              <a:t> </a:t>
            </a:r>
            <a:r>
              <a:rPr lang="en-GB" sz="2400" b="1">
                <a:solidFill>
                  <a:srgbClr val="7030A0"/>
                </a:solidFill>
                <a:ea typeface="+mn-lt"/>
                <a:cs typeface="+mn-lt"/>
              </a:rPr>
              <a:t>when you multiply.</a:t>
            </a:r>
            <a:endParaRPr lang="en-GB" sz="2400" b="1" dirty="0">
              <a:solidFill>
                <a:srgbClr val="7030A0"/>
              </a:solidFill>
              <a:ea typeface="+mn-lt"/>
              <a:cs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A0EB9A-40E2-49D1-8940-2C2C4FF95401}"/>
              </a:ext>
            </a:extLst>
          </p:cNvPr>
          <p:cNvSpPr txBox="1"/>
          <p:nvPr/>
        </p:nvSpPr>
        <p:spPr>
          <a:xfrm>
            <a:off x="483079" y="2639683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u="sng">
                <a:solidFill>
                  <a:srgbClr val="0070C0"/>
                </a:solidFill>
                <a:cs typeface="Calibri"/>
              </a:rPr>
              <a:t>EXAMPLE:</a:t>
            </a:r>
            <a:endParaRPr lang="en-US" sz="2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9BF89E-9E59-4EAC-A4B5-7EF13C088061}"/>
              </a:ext>
            </a:extLst>
          </p:cNvPr>
          <p:cNvSpPr txBox="1"/>
          <p:nvPr/>
        </p:nvSpPr>
        <p:spPr>
          <a:xfrm>
            <a:off x="554966" y="3775494"/>
            <a:ext cx="22543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cs typeface="Calibri"/>
              </a:rPr>
              <a:t>   3 (2x + 5) </a:t>
            </a:r>
            <a:r>
              <a:rPr lang="en-US" b="1" dirty="0">
                <a:cs typeface="Calibri"/>
              </a:rPr>
              <a:t> </a:t>
            </a: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FD61C096-F2A5-453F-BC77-317DA367AB67}"/>
              </a:ext>
            </a:extLst>
          </p:cNvPr>
          <p:cNvSpPr/>
          <p:nvPr/>
        </p:nvSpPr>
        <p:spPr>
          <a:xfrm>
            <a:off x="944678" y="3422673"/>
            <a:ext cx="733245" cy="3594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4CDD3102-9805-4022-97E3-D1BD47A18895}"/>
              </a:ext>
            </a:extLst>
          </p:cNvPr>
          <p:cNvSpPr/>
          <p:nvPr/>
        </p:nvSpPr>
        <p:spPr>
          <a:xfrm>
            <a:off x="728119" y="3263624"/>
            <a:ext cx="1322715" cy="5175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75E40B-7C7B-4731-9639-65ED0FC77C8E}"/>
              </a:ext>
            </a:extLst>
          </p:cNvPr>
          <p:cNvSpPr txBox="1"/>
          <p:nvPr/>
        </p:nvSpPr>
        <p:spPr>
          <a:xfrm>
            <a:off x="483079" y="4595004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cs typeface="Calibri"/>
              </a:rPr>
              <a:t>=  6x + 15</a:t>
            </a:r>
            <a:endParaRPr lang="en-US" sz="2800" b="1" dirty="0">
              <a:solidFill>
                <a:srgbClr val="00B050"/>
              </a:solidFill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8A3DA2-4257-48A3-9320-BBE2B7FB0744}"/>
              </a:ext>
            </a:extLst>
          </p:cNvPr>
          <p:cNvSpPr txBox="1"/>
          <p:nvPr/>
        </p:nvSpPr>
        <p:spPr>
          <a:xfrm>
            <a:off x="4537494" y="3602966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cs typeface="Calibri"/>
              </a:rPr>
              <a:t>4p (3r - 2t)</a:t>
            </a:r>
            <a:endParaRPr lang="en-US" sz="2800" b="1" dirty="0">
              <a:cs typeface="Calibri"/>
            </a:endParaRPr>
          </a:p>
        </p:txBody>
      </p:sp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B58B96CC-33B4-409C-9A3C-0E9E739A5F68}"/>
              </a:ext>
            </a:extLst>
          </p:cNvPr>
          <p:cNvSpPr/>
          <p:nvPr/>
        </p:nvSpPr>
        <p:spPr>
          <a:xfrm>
            <a:off x="4777682" y="3330658"/>
            <a:ext cx="733245" cy="3594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4B0F75AF-CA48-45C4-B329-0BF23EE9267A}"/>
              </a:ext>
            </a:extLst>
          </p:cNvPr>
          <p:cNvSpPr/>
          <p:nvPr/>
        </p:nvSpPr>
        <p:spPr>
          <a:xfrm>
            <a:off x="4532368" y="3157231"/>
            <a:ext cx="1322715" cy="5175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33D6F9-D9E4-49BB-8092-FD5042E0BB73}"/>
              </a:ext>
            </a:extLst>
          </p:cNvPr>
          <p:cNvSpPr txBox="1"/>
          <p:nvPr/>
        </p:nvSpPr>
        <p:spPr>
          <a:xfrm>
            <a:off x="4106174" y="4566249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cs typeface="Calibri"/>
              </a:rPr>
              <a:t>=  12pr - 8pt</a:t>
            </a:r>
            <a:endParaRPr lang="en-US" sz="2800">
              <a:cs typeface="Calibri" panose="020F050202020403020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60897B-3FA1-4C63-9A75-5CB224339D3D}"/>
              </a:ext>
            </a:extLst>
          </p:cNvPr>
          <p:cNvSpPr txBox="1"/>
          <p:nvPr/>
        </p:nvSpPr>
        <p:spPr>
          <a:xfrm>
            <a:off x="8620664" y="3602966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cs typeface="Calibri"/>
              </a:rPr>
              <a:t>-4 (3p</a:t>
            </a:r>
            <a:r>
              <a:rPr lang="en-GB" sz="2800" b="1">
                <a:cs typeface="Calibri"/>
              </a:rPr>
              <a:t>² - 7q</a:t>
            </a:r>
            <a:r>
              <a:rPr lang="en-GB" sz="2800" b="1">
                <a:ea typeface="+mn-lt"/>
                <a:cs typeface="+mn-lt"/>
              </a:rPr>
              <a:t>³</a:t>
            </a:r>
            <a:r>
              <a:rPr lang="en-US" sz="2800" b="1">
                <a:cs typeface="Calibri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B25AA6-292E-4847-B3B7-19DFBE8418BC}"/>
              </a:ext>
            </a:extLst>
          </p:cNvPr>
          <p:cNvSpPr txBox="1"/>
          <p:nvPr/>
        </p:nvSpPr>
        <p:spPr>
          <a:xfrm>
            <a:off x="8692551" y="4566249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latin typeface="Franklin Gothic Medium"/>
              </a:rPr>
              <a:t>12p</a:t>
            </a:r>
            <a:r>
              <a:rPr lang="en-GB" sz="2800" b="1">
                <a:solidFill>
                  <a:srgbClr val="00B050"/>
                </a:solidFill>
                <a:ea typeface="+mn-lt"/>
                <a:cs typeface="+mn-lt"/>
              </a:rPr>
              <a:t>²</a:t>
            </a:r>
            <a:r>
              <a:rPr lang="en-US" sz="2800" b="1">
                <a:solidFill>
                  <a:srgbClr val="00B050"/>
                </a:solidFill>
                <a:latin typeface="Franklin Gothic Medium"/>
              </a:rPr>
              <a:t> + 28q³</a:t>
            </a:r>
            <a:endParaRPr lang="en-US" sz="2800">
              <a:solidFill>
                <a:srgbClr val="00B050"/>
              </a:solidFill>
              <a:cs typeface="Calibri" panose="020F0502020204030204"/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CD3A8DE3-CC49-4223-B38C-CD823B53657E}"/>
              </a:ext>
            </a:extLst>
          </p:cNvPr>
          <p:cNvSpPr/>
          <p:nvPr/>
        </p:nvSpPr>
        <p:spPr>
          <a:xfrm>
            <a:off x="8817720" y="3330658"/>
            <a:ext cx="733245" cy="3594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197D8BF-3B25-4A9C-8705-964D26E54B94}"/>
              </a:ext>
            </a:extLst>
          </p:cNvPr>
          <p:cNvSpPr/>
          <p:nvPr/>
        </p:nvSpPr>
        <p:spPr>
          <a:xfrm>
            <a:off x="8615538" y="3085344"/>
            <a:ext cx="1322715" cy="5175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13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2" grpId="0" animBg="1"/>
      <p:bldP spid="15" grpId="0" animBg="1"/>
      <p:bldP spid="16" grpId="0"/>
      <p:bldP spid="18" grpId="0"/>
      <p:bldP spid="21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8446F6-0A83-48BD-AD1C-1521325B6479}"/>
              </a:ext>
            </a:extLst>
          </p:cNvPr>
          <p:cNvSpPr txBox="1"/>
          <p:nvPr/>
        </p:nvSpPr>
        <p:spPr>
          <a:xfrm>
            <a:off x="439947" y="540589"/>
            <a:ext cx="349082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2 (x - 2)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X (5 + x)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Y (y + x)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3y (2x - 6)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3 (p + 7)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5 (3y - 7)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6 (t + 4)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 4 (7 - 2x)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7030A0"/>
                </a:solidFill>
                <a:cs typeface="Calibri"/>
              </a:rPr>
              <a:t>    4 (3g + 5h -1)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670B8A-BA41-4F41-B7E8-807717D5B055}"/>
              </a:ext>
            </a:extLst>
          </p:cNvPr>
          <p:cNvSpPr txBox="1"/>
          <p:nvPr/>
        </p:nvSpPr>
        <p:spPr>
          <a:xfrm>
            <a:off x="5988709" y="424671"/>
            <a:ext cx="349082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cs typeface="Calibri"/>
              </a:rPr>
              <a:t>    2x – 4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cs typeface="Calibri"/>
              </a:rPr>
              <a:t>    5x + x</a:t>
            </a: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²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cs typeface="Calibri"/>
              </a:rPr>
              <a:t>    Y</a:t>
            </a: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² + </a:t>
            </a:r>
            <a:r>
              <a:rPr lang="en-GB" sz="3600" b="1" dirty="0" err="1">
                <a:solidFill>
                  <a:srgbClr val="00B050"/>
                </a:solidFill>
                <a:ea typeface="+mn-lt"/>
                <a:cs typeface="+mn-lt"/>
              </a:rPr>
              <a:t>xy</a:t>
            </a:r>
            <a:endParaRPr lang="en-GB" sz="3600" b="1" dirty="0">
              <a:solidFill>
                <a:srgbClr val="00B050"/>
              </a:solidFill>
              <a:ea typeface="+mn-lt"/>
              <a:cs typeface="+mn-lt"/>
            </a:endParaRP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 6xy – 18y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 3p + 21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15y – 35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 6t + 24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 28 – 8x</a:t>
            </a:r>
          </a:p>
          <a:p>
            <a:pPr marL="342900" indent="-342900">
              <a:buAutoNum type="arabicPeriod"/>
            </a:pPr>
            <a:r>
              <a:rPr lang="en-GB" sz="3600" b="1" dirty="0">
                <a:solidFill>
                  <a:srgbClr val="00B050"/>
                </a:solidFill>
                <a:ea typeface="+mn-lt"/>
                <a:cs typeface="+mn-lt"/>
              </a:rPr>
              <a:t>    12g + 20h - 4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FE7758-850A-4A62-819E-F8217FF98C8A}"/>
              </a:ext>
            </a:extLst>
          </p:cNvPr>
          <p:cNvSpPr/>
          <p:nvPr/>
        </p:nvSpPr>
        <p:spPr>
          <a:xfrm>
            <a:off x="5950722" y="223107"/>
            <a:ext cx="3309392" cy="5463395"/>
          </a:xfrm>
          <a:prstGeom prst="rect">
            <a:avLst/>
          </a:prstGeom>
          <a:solidFill>
            <a:srgbClr val="ED7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91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43A413-9D6F-480F-B6F8-647A1B19FDB8}"/>
              </a:ext>
            </a:extLst>
          </p:cNvPr>
          <p:cNvSpPr/>
          <p:nvPr/>
        </p:nvSpPr>
        <p:spPr>
          <a:xfrm>
            <a:off x="2948883" y="159435"/>
            <a:ext cx="5162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BRACKETS IN EQUATIONS: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E7CAFE-1815-4486-8D1C-CE68EA8D242B}"/>
              </a:ext>
            </a:extLst>
          </p:cNvPr>
          <p:cNvSpPr/>
          <p:nvPr/>
        </p:nvSpPr>
        <p:spPr>
          <a:xfrm>
            <a:off x="1045029" y="1222292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3200" b="1" dirty="0">
                <a:solidFill>
                  <a:srgbClr val="FF0000"/>
                </a:solidFill>
                <a:cs typeface="Calibri"/>
              </a:rPr>
              <a:t>Solve 3(x + 2) = 12</a:t>
            </a:r>
          </a:p>
          <a:p>
            <a:pPr lvl="0"/>
            <a:r>
              <a:rPr lang="en-GB" sz="3200" b="1" dirty="0">
                <a:solidFill>
                  <a:srgbClr val="FF0000"/>
                </a:solidFill>
                <a:cs typeface="Calibri"/>
              </a:rPr>
              <a:t>1) EXPNAD BRACKETS</a:t>
            </a:r>
          </a:p>
          <a:p>
            <a:pPr lvl="0"/>
            <a:r>
              <a:rPr lang="en-GB" sz="3200" b="1" dirty="0">
                <a:solidFill>
                  <a:srgbClr val="FF0000"/>
                </a:solidFill>
                <a:cs typeface="Calibri"/>
              </a:rPr>
              <a:t>2)GET THE UNKNOWN BY ITSELF AND SOLVE!!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9F63DE-F273-4F11-8806-5D5FFF0D3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455" y="3723948"/>
            <a:ext cx="1213209" cy="737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ABA2F5-53B2-4DFC-9B10-16B5538968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0056" y="4018897"/>
            <a:ext cx="670618" cy="42066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8A24B1B-5AB7-4620-9CB6-3033A060C843}"/>
              </a:ext>
            </a:extLst>
          </p:cNvPr>
          <p:cNvSpPr/>
          <p:nvPr/>
        </p:nvSpPr>
        <p:spPr>
          <a:xfrm>
            <a:off x="1101188" y="4430613"/>
            <a:ext cx="1364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b="1" dirty="0">
                <a:solidFill>
                  <a:srgbClr val="7030A0"/>
                </a:solidFill>
                <a:cs typeface="Calibri"/>
              </a:rPr>
              <a:t>3 (x + 2)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C1C028-CD4D-419F-9053-10F9D78B4D7A}"/>
              </a:ext>
            </a:extLst>
          </p:cNvPr>
          <p:cNvSpPr/>
          <p:nvPr/>
        </p:nvSpPr>
        <p:spPr>
          <a:xfrm>
            <a:off x="1725718" y="4901182"/>
            <a:ext cx="14798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>
                <a:solidFill>
                  <a:srgbClr val="00B050"/>
                </a:solidFill>
                <a:cs typeface="Calibri"/>
              </a:rPr>
              <a:t>= 3x + 6</a:t>
            </a:r>
            <a:endParaRPr lang="en-US" sz="3200" dirty="0">
              <a:solidFill>
                <a:srgbClr val="00B050"/>
              </a:solidFill>
              <a:cs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F97A94-BDD1-48E6-B259-4CC0B0BDF0CA}"/>
              </a:ext>
            </a:extLst>
          </p:cNvPr>
          <p:cNvSpPr/>
          <p:nvPr/>
        </p:nvSpPr>
        <p:spPr>
          <a:xfrm>
            <a:off x="8054271" y="2495403"/>
            <a:ext cx="296091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7030A0"/>
                </a:solidFill>
                <a:cs typeface="Calibri"/>
              </a:rPr>
              <a:t>3x + 6 = 12 </a:t>
            </a:r>
          </a:p>
          <a:p>
            <a:pPr lvl="0"/>
            <a:r>
              <a:rPr lang="en-US" sz="3200" b="1" dirty="0">
                <a:solidFill>
                  <a:srgbClr val="7030A0"/>
                </a:solidFill>
                <a:cs typeface="Calibri"/>
              </a:rPr>
              <a:t>      -6     -6</a:t>
            </a:r>
          </a:p>
          <a:p>
            <a:pPr lvl="0"/>
            <a:r>
              <a:rPr lang="en-US" sz="3200" b="1" dirty="0">
                <a:solidFill>
                  <a:srgbClr val="7030A0"/>
                </a:solidFill>
                <a:cs typeface="Calibri"/>
              </a:rPr>
              <a:t>      3x = 12 </a:t>
            </a:r>
          </a:p>
          <a:p>
            <a:pPr lvl="0"/>
            <a:r>
              <a:rPr lang="en-US" sz="3200" b="1" dirty="0">
                <a:solidFill>
                  <a:srgbClr val="7030A0"/>
                </a:solidFill>
                <a:cs typeface="Calibri"/>
              </a:rPr>
              <a:t>      </a:t>
            </a:r>
            <a:r>
              <a:rPr lang="en-GB" sz="3200" b="1" dirty="0">
                <a:solidFill>
                  <a:srgbClr val="7030A0"/>
                </a:solidFill>
                <a:ea typeface="+mn-lt"/>
                <a:cs typeface="Calibri" panose="020F0502020204030204"/>
              </a:rPr>
              <a:t>÷ 3     ÷3</a:t>
            </a:r>
          </a:p>
          <a:p>
            <a:pPr lvl="0"/>
            <a:r>
              <a:rPr lang="en-GB" b="1" dirty="0">
                <a:solidFill>
                  <a:srgbClr val="FF0000"/>
                </a:solidFill>
                <a:ea typeface="+mn-lt"/>
                <a:cs typeface="Calibri" panose="020F0502020204030204"/>
              </a:rPr>
              <a:t>     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6839FA-1BDF-40A8-9F59-67F33894BABB}"/>
              </a:ext>
            </a:extLst>
          </p:cNvPr>
          <p:cNvSpPr/>
          <p:nvPr/>
        </p:nvSpPr>
        <p:spPr>
          <a:xfrm>
            <a:off x="8794217" y="4834505"/>
            <a:ext cx="10102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b="1" dirty="0">
                <a:solidFill>
                  <a:srgbClr val="00B050"/>
                </a:solidFill>
              </a:rPr>
              <a:t>X = 4</a:t>
            </a:r>
            <a:endParaRPr lang="en-GB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7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5A70E6-0E77-4AA2-9B17-713982F45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303" y="350166"/>
            <a:ext cx="2932430" cy="482235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446D232-CDA1-49BA-8CBB-89E499F95482}"/>
              </a:ext>
            </a:extLst>
          </p:cNvPr>
          <p:cNvSpPr/>
          <p:nvPr/>
        </p:nvSpPr>
        <p:spPr>
          <a:xfrm>
            <a:off x="377371" y="499186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2 (x + 3) = 12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4 (a + 1) = 12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6 (c - 2)  = 24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2 (y + 4 ) = 8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3 (a – 1 ) + 2 = 5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3 (p + 2 ) = 3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3 (e + 2 ) = 21</a:t>
            </a:r>
          </a:p>
          <a:p>
            <a:pPr marL="342900" lvl="0" indent="-342900">
              <a:buFontTx/>
              <a:buAutoNum type="arabicPeriod"/>
            </a:pPr>
            <a:r>
              <a:rPr lang="en-GB" sz="3600" b="1" dirty="0">
                <a:solidFill>
                  <a:srgbClr val="FFC000">
                    <a:lumMod val="50000"/>
                  </a:srgbClr>
                </a:solidFill>
                <a:cs typeface="Calibri"/>
              </a:rPr>
              <a:t>   2 (g – 3 ) = 16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802AEE-3835-4930-8DF7-7856481D8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4259" y="466000"/>
            <a:ext cx="1944793" cy="4706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8D0CBF-FDD5-4441-B9A2-6F294E4ADF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8684" y="1746271"/>
            <a:ext cx="2249619" cy="203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7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A0AD4038-8AF7-44F5-95AF-3F093972A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31" y="0"/>
            <a:ext cx="2087412" cy="24019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EFD643-1149-4A1F-AE1E-EE91254E324C}"/>
              </a:ext>
            </a:extLst>
          </p:cNvPr>
          <p:cNvSpPr txBox="1"/>
          <p:nvPr/>
        </p:nvSpPr>
        <p:spPr>
          <a:xfrm>
            <a:off x="3717984" y="2855344"/>
            <a:ext cx="4425349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b="1" dirty="0">
                <a:ea typeface="+mn-lt"/>
                <a:cs typeface="+mn-lt"/>
              </a:rPr>
              <a:t>WHAT IS ALGEBRA?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23704" y="1514579"/>
            <a:ext cx="15776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5</a:t>
            </a:r>
            <a:r>
              <a:rPr lang="en-GB" sz="2800" b="1" dirty="0"/>
              <a:t> x 8 = 40</a:t>
            </a:r>
            <a:endParaRPr lang="en-US" sz="2800" b="1" dirty="0"/>
          </a:p>
        </p:txBody>
      </p:sp>
      <p:sp>
        <p:nvSpPr>
          <p:cNvPr id="28" name="Rectangle 27"/>
          <p:cNvSpPr/>
          <p:nvPr/>
        </p:nvSpPr>
        <p:spPr>
          <a:xfrm>
            <a:off x="3680248" y="1460719"/>
            <a:ext cx="1582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a</a:t>
            </a:r>
            <a:r>
              <a:rPr lang="en-GB" sz="2800" b="1" dirty="0"/>
              <a:t> x 8 = 40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368800" y="3694179"/>
            <a:ext cx="345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Algebra is about finding the unknown.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7D604A-0F00-4194-A168-52F51D4127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1973" y="4726663"/>
            <a:ext cx="2731245" cy="13412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8F4741-FA67-409D-9A0C-7BDEBAE85E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0658" y="4648286"/>
            <a:ext cx="2188654" cy="134123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6A4824A-F155-4998-83F0-BD33B14D8FF5}"/>
              </a:ext>
            </a:extLst>
          </p:cNvPr>
          <p:cNvSpPr/>
          <p:nvPr/>
        </p:nvSpPr>
        <p:spPr>
          <a:xfrm>
            <a:off x="250531" y="2567394"/>
            <a:ext cx="23238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>
                <a:solidFill>
                  <a:srgbClr val="7030A0"/>
                </a:solidFill>
                <a:cs typeface="Calibri"/>
              </a:rPr>
              <a:t>SYMBOLS:</a:t>
            </a:r>
          </a:p>
          <a:p>
            <a:r>
              <a:rPr lang="en-GB" sz="2800" b="1" dirty="0">
                <a:solidFill>
                  <a:srgbClr val="7030A0"/>
                </a:solidFill>
                <a:cs typeface="Calibri"/>
              </a:rPr>
              <a:t>A b c d e f g h I j k l m n o p q r s t u v w x y z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13BE4C9-0189-4951-B46C-D100CD8646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0297" y="1477787"/>
            <a:ext cx="1505843" cy="52430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961135A-E882-4554-9A4E-4BA48EE9CD04}"/>
              </a:ext>
            </a:extLst>
          </p:cNvPr>
          <p:cNvSpPr/>
          <p:nvPr/>
        </p:nvSpPr>
        <p:spPr>
          <a:xfrm>
            <a:off x="3680248" y="28153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400" b="1" dirty="0">
                <a:solidFill>
                  <a:srgbClr val="44546A">
                    <a:lumMod val="60000"/>
                    <a:lumOff val="40000"/>
                  </a:srgbClr>
                </a:solidFill>
              </a:rPr>
              <a:t>Algebra is a branch of mathematics that substitutes letters for numbers</a:t>
            </a:r>
            <a:endParaRPr lang="en-US" sz="2400" b="1" dirty="0">
              <a:solidFill>
                <a:srgbClr val="44546A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8F7D5D2-94BD-4B97-984D-2D7A6D8503D5}"/>
              </a:ext>
            </a:extLst>
          </p:cNvPr>
          <p:cNvSpPr/>
          <p:nvPr/>
        </p:nvSpPr>
        <p:spPr>
          <a:xfrm>
            <a:off x="9144000" y="296306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3600" b="1" u="sng" dirty="0">
                <a:solidFill>
                  <a:srgbClr val="C00000"/>
                </a:solidFill>
                <a:cs typeface="Calibri"/>
              </a:rPr>
              <a:t>OPERATIONS:</a:t>
            </a:r>
          </a:p>
          <a:p>
            <a:pPr lvl="0"/>
            <a:r>
              <a:rPr lang="en-GB" sz="3600" b="1" dirty="0">
                <a:solidFill>
                  <a:srgbClr val="C00000"/>
                </a:solidFill>
                <a:cs typeface="Calibri"/>
              </a:rPr>
              <a:t>       + - x 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82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3" grpId="0"/>
      <p:bldP spid="12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rrow: Up 5">
            <a:extLst>
              <a:ext uri="{FF2B5EF4-FFF2-40B4-BE49-F238E27FC236}">
                <a16:creationId xmlns:a16="http://schemas.microsoft.com/office/drawing/2014/main" id="{A5B31238-717C-4D06-B607-0867C44967A6}"/>
              </a:ext>
            </a:extLst>
          </p:cNvPr>
          <p:cNvSpPr/>
          <p:nvPr/>
        </p:nvSpPr>
        <p:spPr>
          <a:xfrm rot="5400000">
            <a:off x="3916900" y="1397575"/>
            <a:ext cx="346418" cy="581529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44FD906-631B-4BEA-A886-9B50DCE7B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975" y="4340134"/>
            <a:ext cx="3243353" cy="25178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6BDDDC0-B530-4DEF-AFAB-D929CF9F9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4250" y="5345961"/>
            <a:ext cx="920576" cy="73768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7B7A1B9-5CCB-4003-B8DF-76BC2EF1717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" r="-2513" b="14095"/>
          <a:stretch/>
        </p:blipFill>
        <p:spPr>
          <a:xfrm>
            <a:off x="4309044" y="4655368"/>
            <a:ext cx="3768609" cy="21682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D8D4F60-0050-4B20-9ACC-40C1138E0C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0644" y="5169261"/>
            <a:ext cx="890093" cy="85351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3774EF12-0DF3-4B6D-BBEE-2FD494335D90}"/>
              </a:ext>
            </a:extLst>
          </p:cNvPr>
          <p:cNvSpPr/>
          <p:nvPr/>
        </p:nvSpPr>
        <p:spPr>
          <a:xfrm>
            <a:off x="1872982" y="4130455"/>
            <a:ext cx="5358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>
                <a:solidFill>
                  <a:srgbClr val="0070C0"/>
                </a:solidFill>
              </a:rPr>
              <a:t>AN EQUATION IS LIKE A BALNCED SCALE</a:t>
            </a:r>
            <a:endParaRPr lang="en-US" sz="2400" b="1" dirty="0">
              <a:solidFill>
                <a:srgbClr val="0070C0"/>
              </a:solidFill>
              <a:cs typeface="Calibri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A5F2F4F-4062-4200-9199-21B0991F29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4331" y="4098674"/>
            <a:ext cx="2137669" cy="2782234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0690EDEB-F3A1-4489-8CEF-17DA6A2AFD21}"/>
              </a:ext>
            </a:extLst>
          </p:cNvPr>
          <p:cNvSpPr/>
          <p:nvPr/>
        </p:nvSpPr>
        <p:spPr>
          <a:xfrm>
            <a:off x="9346749" y="97560"/>
            <a:ext cx="29969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>
                <a:solidFill>
                  <a:srgbClr val="0070C0"/>
                </a:solidFill>
                <a:cs typeface="Calibri"/>
              </a:rPr>
              <a:t>KEY STRATEGY:</a:t>
            </a:r>
          </a:p>
          <a:p>
            <a:pPr lvl="0"/>
            <a:r>
              <a:rPr lang="en-US" sz="2400" b="1" dirty="0">
                <a:solidFill>
                  <a:srgbClr val="0070C0"/>
                </a:solidFill>
                <a:cs typeface="Calibri"/>
              </a:rPr>
              <a:t>   GET THE UNKNOWN VALUE BY ITSELF IN AN EQUATION!</a:t>
            </a:r>
          </a:p>
        </p:txBody>
      </p:sp>
      <p:sp>
        <p:nvSpPr>
          <p:cNvPr id="33" name="Multiplication Sign 32">
            <a:extLst>
              <a:ext uri="{FF2B5EF4-FFF2-40B4-BE49-F238E27FC236}">
                <a16:creationId xmlns:a16="http://schemas.microsoft.com/office/drawing/2014/main" id="{DABB1800-C608-49DA-8844-645301C5534D}"/>
              </a:ext>
            </a:extLst>
          </p:cNvPr>
          <p:cNvSpPr/>
          <p:nvPr/>
        </p:nvSpPr>
        <p:spPr>
          <a:xfrm>
            <a:off x="4224826" y="2799122"/>
            <a:ext cx="1117080" cy="1143632"/>
          </a:xfrm>
          <a:prstGeom prst="mathMultiply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Division Sign 33">
            <a:extLst>
              <a:ext uri="{FF2B5EF4-FFF2-40B4-BE49-F238E27FC236}">
                <a16:creationId xmlns:a16="http://schemas.microsoft.com/office/drawing/2014/main" id="{685F3C82-17D6-4794-A29A-8633A0CA8EE9}"/>
              </a:ext>
            </a:extLst>
          </p:cNvPr>
          <p:cNvSpPr/>
          <p:nvPr/>
        </p:nvSpPr>
        <p:spPr>
          <a:xfrm>
            <a:off x="5425148" y="2825452"/>
            <a:ext cx="936069" cy="1036727"/>
          </a:xfrm>
          <a:prstGeom prst="mathDivid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F9A09A-4865-4110-ADCC-9A7104E75596}"/>
              </a:ext>
            </a:extLst>
          </p:cNvPr>
          <p:cNvSpPr txBox="1"/>
          <p:nvPr/>
        </p:nvSpPr>
        <p:spPr>
          <a:xfrm>
            <a:off x="10702609" y="4417709"/>
            <a:ext cx="1327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HOW?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BF49DC65-BC49-4E58-B8E8-981055019A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3599" y="3044293"/>
            <a:ext cx="853514" cy="76206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9CDA2E3-40A7-4E4B-9D4F-3CC5018442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6595" y="3291446"/>
            <a:ext cx="688908" cy="26776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F00CAA3C-73AC-4EBC-AB3B-EA79C77E5250}"/>
              </a:ext>
            </a:extLst>
          </p:cNvPr>
          <p:cNvSpPr/>
          <p:nvPr/>
        </p:nvSpPr>
        <p:spPr>
          <a:xfrm>
            <a:off x="449943" y="0"/>
            <a:ext cx="5540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b="1" u="sng" dirty="0">
                <a:solidFill>
                  <a:srgbClr val="FF0000"/>
                </a:solidFill>
              </a:rPr>
              <a:t>SOLVING BASIC EQUATIONS: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2E32C47-F88F-441F-B7A6-333974C1CEC9}"/>
              </a:ext>
            </a:extLst>
          </p:cNvPr>
          <p:cNvSpPr/>
          <p:nvPr/>
        </p:nvSpPr>
        <p:spPr>
          <a:xfrm>
            <a:off x="97348" y="672364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  <a:cs typeface="Calibri"/>
              </a:rPr>
              <a:t>…Means figuring out the value of the unknown!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53576DD-77C0-4B7F-832F-3B12FDA590E7}"/>
              </a:ext>
            </a:extLst>
          </p:cNvPr>
          <p:cNvSpPr/>
          <p:nvPr/>
        </p:nvSpPr>
        <p:spPr>
          <a:xfrm>
            <a:off x="2135745" y="1405610"/>
            <a:ext cx="161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>
                <a:solidFill>
                  <a:srgbClr val="4472C4">
                    <a:lumMod val="60000"/>
                    <a:lumOff val="40000"/>
                  </a:srgbClr>
                </a:solidFill>
                <a:cs typeface="Calibri"/>
              </a:rPr>
              <a:t>e.g. X Y Z 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17A99194-93D1-48E8-BA56-A5542E174C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8010" y="1392290"/>
            <a:ext cx="2731245" cy="74987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676BC632-A28C-4982-97AA-0CC589D07F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007572">
            <a:off x="10466131" y="1611319"/>
            <a:ext cx="518205" cy="749873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108FFFDB-D02C-43A9-BED6-2EC13EAA4B90}"/>
              </a:ext>
            </a:extLst>
          </p:cNvPr>
          <p:cNvSpPr/>
          <p:nvPr/>
        </p:nvSpPr>
        <p:spPr>
          <a:xfrm>
            <a:off x="10271557" y="2435943"/>
            <a:ext cx="11473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>
                <a:solidFill>
                  <a:srgbClr val="BF9000"/>
                </a:solidFill>
                <a:cs typeface="Calibri"/>
              </a:rPr>
              <a:t>4 + X </a:t>
            </a:r>
            <a:r>
              <a:rPr lang="en-US" sz="2800" b="1" dirty="0">
                <a:solidFill>
                  <a:srgbClr val="BF9000"/>
                </a:solidFill>
                <a:cs typeface="Calibri"/>
              </a:rPr>
              <a:t> </a:t>
            </a:r>
            <a:endParaRPr lang="en-US" sz="2800" b="1" u="sng" dirty="0">
              <a:solidFill>
                <a:srgbClr val="BF9000"/>
              </a:solidFill>
              <a:cs typeface="Calibri"/>
            </a:endParaRPr>
          </a:p>
          <a:p>
            <a:pPr lvl="0"/>
            <a:r>
              <a:rPr lang="en-US" sz="2800" b="1" dirty="0">
                <a:solidFill>
                  <a:srgbClr val="BF9000"/>
                </a:solidFill>
                <a:cs typeface="Calibri"/>
              </a:rPr>
              <a:t>    3</a:t>
            </a:r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8711250-33DD-40EB-BCD7-39C584E46E61}"/>
              </a:ext>
            </a:extLst>
          </p:cNvPr>
          <p:cNvSpPr/>
          <p:nvPr/>
        </p:nvSpPr>
        <p:spPr>
          <a:xfrm>
            <a:off x="11248817" y="2563842"/>
            <a:ext cx="710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>
                <a:solidFill>
                  <a:srgbClr val="BF9000"/>
                </a:solidFill>
                <a:cs typeface="Calibri"/>
              </a:rPr>
              <a:t>= 5 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166F944-6CA3-4352-BE7B-F3C57ECE9180}"/>
              </a:ext>
            </a:extLst>
          </p:cNvPr>
          <p:cNvSpPr/>
          <p:nvPr/>
        </p:nvSpPr>
        <p:spPr>
          <a:xfrm>
            <a:off x="10185247" y="3250925"/>
            <a:ext cx="1875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>
                <a:solidFill>
                  <a:srgbClr val="0070C0"/>
                </a:solidFill>
                <a:cs typeface="Calibri"/>
              </a:rPr>
              <a:t>X = 5 x 3 - 4</a:t>
            </a:r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E9659205-C8C0-4458-BEA9-94D30B5CD000}"/>
              </a:ext>
            </a:extLst>
          </p:cNvPr>
          <p:cNvSpPr/>
          <p:nvPr/>
        </p:nvSpPr>
        <p:spPr>
          <a:xfrm rot="11636217">
            <a:off x="7241854" y="3460446"/>
            <a:ext cx="2563687" cy="69182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40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/>
      <p:bldP spid="32" grpId="0"/>
      <p:bldP spid="33" grpId="0" animBg="1"/>
      <p:bldP spid="34" grpId="0" animBg="1"/>
      <p:bldP spid="36" grpId="0"/>
      <p:bldP spid="39" grpId="0"/>
      <p:bldP spid="40" grpId="0"/>
      <p:bldP spid="41" grpId="0"/>
      <p:bldP spid="44" grpId="0"/>
      <p:bldP spid="45" grpId="0"/>
      <p:bldP spid="46" grpId="0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7C5881-440A-47C3-9868-741664C96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01" y="-101600"/>
            <a:ext cx="2895851" cy="859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E85FD84-2762-4E49-BDEB-0D7F20E6CC90}"/>
              </a:ext>
            </a:extLst>
          </p:cNvPr>
          <p:cNvSpPr txBox="1"/>
          <p:nvPr/>
        </p:nvSpPr>
        <p:spPr>
          <a:xfrm>
            <a:off x="1005801" y="1240004"/>
            <a:ext cx="94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1 + 2</a:t>
            </a:r>
          </a:p>
        </p:txBody>
      </p:sp>
      <p:sp>
        <p:nvSpPr>
          <p:cNvPr id="5" name="Equals 4">
            <a:extLst>
              <a:ext uri="{FF2B5EF4-FFF2-40B4-BE49-F238E27FC236}">
                <a16:creationId xmlns:a16="http://schemas.microsoft.com/office/drawing/2014/main" id="{AFA84168-3C9C-4085-A7F6-8BD9875757AF}"/>
              </a:ext>
            </a:extLst>
          </p:cNvPr>
          <p:cNvSpPr/>
          <p:nvPr/>
        </p:nvSpPr>
        <p:spPr>
          <a:xfrm>
            <a:off x="2188680" y="1257884"/>
            <a:ext cx="493485" cy="501096"/>
          </a:xfrm>
          <a:prstGeom prst="mathEqua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D35B79-1FEE-4F3D-A9F1-67BB5482A57A}"/>
              </a:ext>
            </a:extLst>
          </p:cNvPr>
          <p:cNvSpPr txBox="1"/>
          <p:nvPr/>
        </p:nvSpPr>
        <p:spPr>
          <a:xfrm>
            <a:off x="3144263" y="1233185"/>
            <a:ext cx="682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9C1EED-8AB5-41DC-9621-9F72A205F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657" y="452333"/>
            <a:ext cx="1371719" cy="7559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56B696-5313-4128-AB0F-88875C493B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5016" y="666536"/>
            <a:ext cx="658425" cy="4421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82EE2F-F85C-48A5-BDDF-5008C64D00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5080" y="522432"/>
            <a:ext cx="1359526" cy="75597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A3F9BC8-B449-4CD9-A664-715010008C57}"/>
              </a:ext>
            </a:extLst>
          </p:cNvPr>
          <p:cNvSpPr/>
          <p:nvPr/>
        </p:nvSpPr>
        <p:spPr>
          <a:xfrm>
            <a:off x="49250" y="1812054"/>
            <a:ext cx="57151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u="sng" dirty="0">
                <a:solidFill>
                  <a:srgbClr val="002060"/>
                </a:solidFill>
                <a:cs typeface="Calibri"/>
              </a:rPr>
              <a:t>SAME CHANGES! </a:t>
            </a:r>
            <a:endParaRPr lang="en-US" sz="2800" u="sng" dirty="0">
              <a:solidFill>
                <a:srgbClr val="002060"/>
              </a:solidFill>
              <a:cs typeface="Calibri"/>
            </a:endParaRPr>
          </a:p>
          <a:p>
            <a:pPr lvl="0" algn="ctr"/>
            <a:r>
              <a:rPr lang="en-US" sz="2800" b="1" dirty="0">
                <a:solidFill>
                  <a:srgbClr val="0070C0"/>
                </a:solidFill>
                <a:cs typeface="Calibri"/>
              </a:rPr>
              <a:t>Whatever we do to one side we must do to the other.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BF4A7D-E23B-4163-BC9E-4FD6FC415D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888" y="3665945"/>
            <a:ext cx="3834220" cy="79548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302444A-FADD-4BA1-92EF-37FC3AFBF44E}"/>
              </a:ext>
            </a:extLst>
          </p:cNvPr>
          <p:cNvSpPr txBox="1"/>
          <p:nvPr/>
        </p:nvSpPr>
        <p:spPr>
          <a:xfrm>
            <a:off x="935888" y="4437577"/>
            <a:ext cx="394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+4                                             +4 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B0EF7F0-D75B-4426-9F97-86334A0129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0501" y="4797374"/>
            <a:ext cx="3682056" cy="68711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C24BBC2-2276-41BC-9C09-771D92164BCF}"/>
              </a:ext>
            </a:extLst>
          </p:cNvPr>
          <p:cNvSpPr txBox="1"/>
          <p:nvPr/>
        </p:nvSpPr>
        <p:spPr>
          <a:xfrm>
            <a:off x="882073" y="5571138"/>
            <a:ext cx="394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-3                                               -3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811E2A-82BC-4EC4-B0A2-158F9A81622E}"/>
              </a:ext>
            </a:extLst>
          </p:cNvPr>
          <p:cNvSpPr txBox="1"/>
          <p:nvPr/>
        </p:nvSpPr>
        <p:spPr>
          <a:xfrm>
            <a:off x="6207307" y="99148"/>
            <a:ext cx="5913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It’s the same for multiplication and division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C4AF5E-7EBF-4269-B801-2D1DE564DD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5627" y="652123"/>
            <a:ext cx="3834716" cy="79864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135B94E-5DFB-43B0-898B-68EE9BF4E5DD}"/>
              </a:ext>
            </a:extLst>
          </p:cNvPr>
          <p:cNvSpPr/>
          <p:nvPr/>
        </p:nvSpPr>
        <p:spPr>
          <a:xfrm>
            <a:off x="7565627" y="1595364"/>
            <a:ext cx="4086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b="1" dirty="0">
                <a:solidFill>
                  <a:srgbClr val="0070C0"/>
                </a:solidFill>
              </a:rPr>
              <a:t>x5                                             x5  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8CA7602-27ED-494A-BE95-4A984D6A7D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5627" y="2105228"/>
            <a:ext cx="3834716" cy="7986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F4D2607-B97B-4B42-A7C8-6154158454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59195" y="2873933"/>
            <a:ext cx="449923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10" grpId="0"/>
      <p:bldP spid="12" grpId="0"/>
      <p:bldP spid="14" grpId="0"/>
      <p:bldP spid="1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A459CB-9E8B-45E8-9D85-8276FF242C04}"/>
              </a:ext>
            </a:extLst>
          </p:cNvPr>
          <p:cNvSpPr txBox="1"/>
          <p:nvPr/>
        </p:nvSpPr>
        <p:spPr>
          <a:xfrm>
            <a:off x="595084" y="1606606"/>
            <a:ext cx="1973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x + 3 =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12A4E-AA0E-4218-AD1B-7D87FA3D7871}"/>
              </a:ext>
            </a:extLst>
          </p:cNvPr>
          <p:cNvSpPr txBox="1"/>
          <p:nvPr/>
        </p:nvSpPr>
        <p:spPr>
          <a:xfrm>
            <a:off x="609601" y="3661788"/>
            <a:ext cx="2177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20 = x + 7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3B787E-F608-4F76-B1DD-34A76DCD33F1}"/>
              </a:ext>
            </a:extLst>
          </p:cNvPr>
          <p:cNvSpPr txBox="1"/>
          <p:nvPr/>
        </p:nvSpPr>
        <p:spPr>
          <a:xfrm>
            <a:off x="6807200" y="1721953"/>
            <a:ext cx="5921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x – 15 =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AA9A23-45F1-4643-86C0-66F0B8B8E66E}"/>
              </a:ext>
            </a:extLst>
          </p:cNvPr>
          <p:cNvSpPr txBox="1"/>
          <p:nvPr/>
        </p:nvSpPr>
        <p:spPr>
          <a:xfrm>
            <a:off x="6691086" y="2747219"/>
            <a:ext cx="52251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Subtraction </a:t>
            </a:r>
            <a:r>
              <a:rPr lang="en-GB" sz="2800" b="1" dirty="0">
                <a:solidFill>
                  <a:srgbClr val="FF0000"/>
                </a:solidFill>
              </a:rPr>
              <a:t>does not </a:t>
            </a:r>
            <a:r>
              <a:rPr lang="en-GB" sz="2800" b="1" dirty="0"/>
              <a:t>have commutative property.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3E8FA1-8B72-44EF-A82F-39567AAA5574}"/>
              </a:ext>
            </a:extLst>
          </p:cNvPr>
          <p:cNvSpPr txBox="1"/>
          <p:nvPr/>
        </p:nvSpPr>
        <p:spPr>
          <a:xfrm>
            <a:off x="6691086" y="3980934"/>
            <a:ext cx="2423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15 – x = 7</a:t>
            </a: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DADC081B-6872-4ED3-8607-61F627662533}"/>
              </a:ext>
            </a:extLst>
          </p:cNvPr>
          <p:cNvSpPr/>
          <p:nvPr/>
        </p:nvSpPr>
        <p:spPr>
          <a:xfrm rot="16200000" flipH="1">
            <a:off x="4464649" y="2418366"/>
            <a:ext cx="2503712" cy="136009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EB930E-DC81-4DB6-B8D3-F43BCAD0F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0514" y="2987616"/>
            <a:ext cx="890093" cy="8535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11AE27-337A-4DDE-9CCE-45897368CF65}"/>
              </a:ext>
            </a:extLst>
          </p:cNvPr>
          <p:cNvSpPr txBox="1"/>
          <p:nvPr/>
        </p:nvSpPr>
        <p:spPr>
          <a:xfrm>
            <a:off x="812800" y="483485"/>
            <a:ext cx="66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SOME  EXAMPLES…</a:t>
            </a:r>
          </a:p>
        </p:txBody>
      </p:sp>
    </p:spTree>
    <p:extLst>
      <p:ext uri="{BB962C8B-B14F-4D97-AF65-F5344CB8AC3E}">
        <p14:creationId xmlns:p14="http://schemas.microsoft.com/office/powerpoint/2010/main" val="169924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FD778F-CF3E-4D0E-87D0-BADF9AC84689}"/>
              </a:ext>
            </a:extLst>
          </p:cNvPr>
          <p:cNvSpPr txBox="1"/>
          <p:nvPr/>
        </p:nvSpPr>
        <p:spPr>
          <a:xfrm>
            <a:off x="468702" y="526211"/>
            <a:ext cx="4396596" cy="62478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Y + 4 = 7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E + 9 = 24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X + 9  = 11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X + 5 = 11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D + 6 = 17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     2 + Y = 21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Q – 5 = 2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28 + X = 42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     T – 15 = 13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002060"/>
                </a:solidFill>
                <a:cs typeface="Calibri"/>
              </a:rPr>
              <a:t>     14 + B = 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BA979C-A3F6-4008-A8F4-71A82F2D1F3D}"/>
              </a:ext>
            </a:extLst>
          </p:cNvPr>
          <p:cNvSpPr txBox="1"/>
          <p:nvPr/>
        </p:nvSpPr>
        <p:spPr>
          <a:xfrm>
            <a:off x="6880105" y="525313"/>
            <a:ext cx="2743200" cy="62478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Y = 3</a:t>
            </a:r>
            <a:endParaRPr lang="en-GB" sz="4000" dirty="0">
              <a:solidFill>
                <a:srgbClr val="7030A0"/>
              </a:solidFill>
              <a:cs typeface="Calibri"/>
            </a:endParaRP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E = 15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X = 2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X = 6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D = 11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Y = 19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Q = 7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 X = 14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 T = 28</a:t>
            </a:r>
          </a:p>
          <a:p>
            <a:pPr marL="342900" indent="-342900">
              <a:buAutoNum type="arabicPeriod"/>
            </a:pPr>
            <a:r>
              <a:rPr lang="en-GB" sz="4000" b="1" dirty="0">
                <a:solidFill>
                  <a:srgbClr val="7030A0"/>
                </a:solidFill>
                <a:cs typeface="Calibri"/>
              </a:rPr>
              <a:t>      B = 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63EBB7-9D41-4DB9-B13F-84DD926A0A1C}"/>
              </a:ext>
            </a:extLst>
          </p:cNvPr>
          <p:cNvSpPr/>
          <p:nvPr/>
        </p:nvSpPr>
        <p:spPr>
          <a:xfrm>
            <a:off x="6820122" y="525313"/>
            <a:ext cx="2863165" cy="603848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50"/>
              </a:solidFill>
            </a:endParaRPr>
          </a:p>
        </p:txBody>
      </p:sp>
      <p:pic>
        <p:nvPicPr>
          <p:cNvPr id="6" name="Picture 7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815A1EAE-026F-462F-83F5-67AFE50FB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940507" y="2173580"/>
            <a:ext cx="2251493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11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9E49F-DD8F-4852-A6FB-849CC72798A7}"/>
              </a:ext>
            </a:extLst>
          </p:cNvPr>
          <p:cNvSpPr txBox="1"/>
          <p:nvPr/>
        </p:nvSpPr>
        <p:spPr>
          <a:xfrm>
            <a:off x="684362" y="238664"/>
            <a:ext cx="802421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dirty="0">
                <a:cs typeface="Calibri"/>
              </a:rPr>
              <a:t>SOLVING EQUATIONS THAT INVOLVE OPERATION OF   </a:t>
            </a:r>
            <a:r>
              <a:rPr lang="en-GB" sz="3600" dirty="0">
                <a:solidFill>
                  <a:srgbClr val="FF0000"/>
                </a:solidFill>
                <a:cs typeface="Calibri"/>
              </a:rPr>
              <a:t>X</a:t>
            </a:r>
            <a:r>
              <a:rPr lang="en-GB" sz="3600" dirty="0">
                <a:cs typeface="Calibri"/>
              </a:rPr>
              <a:t>   AND  </a:t>
            </a:r>
            <a:r>
              <a:rPr lang="en-GB" sz="4400" dirty="0">
                <a:cs typeface="Calibri"/>
              </a:rPr>
              <a:t> </a:t>
            </a:r>
            <a:r>
              <a:rPr lang="en-GB" sz="4400" dirty="0">
                <a:solidFill>
                  <a:srgbClr val="FF0000"/>
                </a:solidFill>
                <a:cs typeface="Calibri"/>
              </a:rPr>
              <a:t>÷</a:t>
            </a:r>
            <a:r>
              <a:rPr lang="en-GB" sz="4400" dirty="0">
                <a:cs typeface="Calibri"/>
              </a:rPr>
              <a:t> </a:t>
            </a:r>
            <a:r>
              <a:rPr lang="en-GB" sz="3600" dirty="0">
                <a:cs typeface="Calibri"/>
              </a:rPr>
              <a:t>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00C3B1-6068-4AF3-8592-DD3A53689AC7}"/>
              </a:ext>
            </a:extLst>
          </p:cNvPr>
          <p:cNvSpPr txBox="1"/>
          <p:nvPr/>
        </p:nvSpPr>
        <p:spPr>
          <a:xfrm>
            <a:off x="9210136" y="296174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  <a:cs typeface="Calibri"/>
              </a:rPr>
              <a:t>EXAMPLE:</a:t>
            </a:r>
            <a:endParaRPr lang="en-US" sz="2800">
              <a:solidFill>
                <a:srgbClr val="0070C0"/>
              </a:solidFill>
              <a:cs typeface="Calibri" panose="020F05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EC12C5-3190-447C-93ED-0637B74C0F8D}"/>
              </a:ext>
            </a:extLst>
          </p:cNvPr>
          <p:cNvSpPr txBox="1"/>
          <p:nvPr/>
        </p:nvSpPr>
        <p:spPr>
          <a:xfrm>
            <a:off x="9051986" y="885645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cs typeface="Calibri"/>
              </a:rPr>
              <a:t>3X   = 15</a:t>
            </a:r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6AC9C925-4757-403F-A48E-E6C7839E2FAD}"/>
              </a:ext>
            </a:extLst>
          </p:cNvPr>
          <p:cNvSpPr/>
          <p:nvPr/>
        </p:nvSpPr>
        <p:spPr>
          <a:xfrm rot="13020000">
            <a:off x="9037817" y="1360384"/>
            <a:ext cx="258793" cy="618227"/>
          </a:xfrm>
          <a:prstGeom prst="up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355782-BC0A-43E2-8CC2-C0F995F1DE6A}"/>
              </a:ext>
            </a:extLst>
          </p:cNvPr>
          <p:cNvSpPr txBox="1"/>
          <p:nvPr/>
        </p:nvSpPr>
        <p:spPr>
          <a:xfrm>
            <a:off x="5633258" y="1989826"/>
            <a:ext cx="353395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Calibri"/>
              </a:rPr>
              <a:t>X IS BEING MULTIPLIED BY 3 , SO TO GET X BY ITSELF WE MUST DIVIDE BY 3 AND WE MUST DO THE SAME TO THE OTHER SIDE!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1C0FED-5667-4A07-9B71-36AF74D73C2B}"/>
              </a:ext>
            </a:extLst>
          </p:cNvPr>
          <p:cNvSpPr txBox="1"/>
          <p:nvPr/>
        </p:nvSpPr>
        <p:spPr>
          <a:xfrm>
            <a:off x="9641457" y="4666891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u="sng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F617F4-65C3-444C-8127-D96FE6DC3ECD}"/>
              </a:ext>
            </a:extLst>
          </p:cNvPr>
          <p:cNvSpPr txBox="1"/>
          <p:nvPr/>
        </p:nvSpPr>
        <p:spPr>
          <a:xfrm>
            <a:off x="9310778" y="1662023"/>
            <a:ext cx="85976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cs typeface="Calibri"/>
              </a:rPr>
              <a:t>÷ 3  </a:t>
            </a:r>
            <a:endParaRPr lang="en-US" sz="2800">
              <a:solidFill>
                <a:srgbClr val="7030A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BD4866-461D-4739-A19E-6DA7603DDB0A}"/>
              </a:ext>
            </a:extLst>
          </p:cNvPr>
          <p:cNvSpPr txBox="1"/>
          <p:nvPr/>
        </p:nvSpPr>
        <p:spPr>
          <a:xfrm>
            <a:off x="10302815" y="1662024"/>
            <a:ext cx="101791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cs typeface="Calibri"/>
              </a:rPr>
              <a:t>÷ 3 </a:t>
            </a:r>
            <a:r>
              <a:rPr lang="en-US" b="1" dirty="0">
                <a:solidFill>
                  <a:srgbClr val="7030A0"/>
                </a:solidFill>
                <a:cs typeface="Calibri"/>
              </a:rPr>
              <a:t> 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BEAF2E-0FE6-4F4E-A62B-EBE852D42339}"/>
              </a:ext>
            </a:extLst>
          </p:cNvPr>
          <p:cNvSpPr txBox="1"/>
          <p:nvPr/>
        </p:nvSpPr>
        <p:spPr>
          <a:xfrm>
            <a:off x="9598325" y="3272286"/>
            <a:ext cx="154988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cs typeface="Calibri"/>
              </a:rPr>
              <a:t>X = 5</a:t>
            </a:r>
            <a:r>
              <a:rPr lang="en-US" b="1" dirty="0">
                <a:solidFill>
                  <a:srgbClr val="7030A0"/>
                </a:solidFill>
                <a:cs typeface="Calibri"/>
              </a:rPr>
              <a:t> 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710099-0A26-403E-8631-5FD3F81CD45A}"/>
              </a:ext>
            </a:extLst>
          </p:cNvPr>
          <p:cNvSpPr txBox="1"/>
          <p:nvPr/>
        </p:nvSpPr>
        <p:spPr>
          <a:xfrm>
            <a:off x="7355456" y="4120551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u="sng" dirty="0">
                <a:solidFill>
                  <a:srgbClr val="00B050"/>
                </a:solidFill>
                <a:cs typeface="Calibri"/>
              </a:rPr>
              <a:t>CHECK: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2D01232-CDCB-48F6-B9B5-5BA4EEA507C4}"/>
              </a:ext>
            </a:extLst>
          </p:cNvPr>
          <p:cNvSpPr txBox="1"/>
          <p:nvPr/>
        </p:nvSpPr>
        <p:spPr>
          <a:xfrm>
            <a:off x="6320288" y="4868174"/>
            <a:ext cx="452599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cs typeface="Calibri"/>
              </a:rPr>
              <a:t>REPLACE THE VALUE OF X WITH WHAT YOU FOUND , E.G. FOR THIS PROBLEM X = 5!</a:t>
            </a:r>
            <a:endParaRPr lang="en-US" b="1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5F706E-BBB3-4417-8882-EE538F6A7573}"/>
              </a:ext>
            </a:extLst>
          </p:cNvPr>
          <p:cNvSpPr txBox="1"/>
          <p:nvPr/>
        </p:nvSpPr>
        <p:spPr>
          <a:xfrm>
            <a:off x="7686136" y="6147759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cs typeface="Calibri"/>
              </a:rPr>
              <a:t>3 x 5 = 15</a:t>
            </a:r>
          </a:p>
        </p:txBody>
      </p:sp>
      <p:pic>
        <p:nvPicPr>
          <p:cNvPr id="38" name="Picture 31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B20DFB65-20D2-458E-80E9-87E6F41B0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1198" y="5749507"/>
            <a:ext cx="1251190" cy="9661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CAD721-1796-4056-BE3F-68B834BDDB5C}"/>
              </a:ext>
            </a:extLst>
          </p:cNvPr>
          <p:cNvSpPr txBox="1"/>
          <p:nvPr/>
        </p:nvSpPr>
        <p:spPr>
          <a:xfrm>
            <a:off x="-411877" y="2302790"/>
            <a:ext cx="34253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X </a:t>
            </a:r>
            <a:r>
              <a:rPr lang="en-GB" sz="2400" dirty="0" err="1"/>
              <a:t>x</a:t>
            </a:r>
            <a:r>
              <a:rPr lang="en-GB" sz="2400" dirty="0"/>
              <a:t> 3</a:t>
            </a:r>
          </a:p>
          <a:p>
            <a:pPr algn="ctr"/>
            <a:r>
              <a:rPr lang="en-GB" sz="2400" dirty="0"/>
              <a:t>To undo that</a:t>
            </a:r>
          </a:p>
          <a:p>
            <a:pPr algn="ctr"/>
            <a:r>
              <a:rPr lang="en-GB" sz="2400" b="1" dirty="0">
                <a:solidFill>
                  <a:schemeClr val="accent1"/>
                </a:solidFill>
              </a:rPr>
              <a:t>DIVIDE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</a:rPr>
              <a:t>both sides</a:t>
            </a:r>
          </a:p>
          <a:p>
            <a:endParaRPr lang="en-GB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3FD266-FF30-4FFA-9B8D-0A562431A490}"/>
              </a:ext>
            </a:extLst>
          </p:cNvPr>
          <p:cNvSpPr/>
          <p:nvPr/>
        </p:nvSpPr>
        <p:spPr>
          <a:xfrm>
            <a:off x="2859314" y="2302790"/>
            <a:ext cx="20014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X ÷ 3</a:t>
            </a:r>
          </a:p>
          <a:p>
            <a:pPr algn="ctr"/>
            <a:r>
              <a:rPr lang="en-GB" sz="2400" dirty="0"/>
              <a:t> To undo that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</a:rPr>
              <a:t>MULTIPLY</a:t>
            </a:r>
            <a:r>
              <a:rPr lang="en-GB" sz="2400" dirty="0">
                <a:solidFill>
                  <a:srgbClr val="FF0000"/>
                </a:solidFill>
              </a:rPr>
              <a:t> both sides</a:t>
            </a:r>
          </a:p>
        </p:txBody>
      </p:sp>
    </p:spTree>
    <p:extLst>
      <p:ext uri="{BB962C8B-B14F-4D97-AF65-F5344CB8AC3E}">
        <p14:creationId xmlns:p14="http://schemas.microsoft.com/office/powerpoint/2010/main" val="327697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7" grpId="0"/>
      <p:bldP spid="29" grpId="0"/>
      <p:bldP spid="30" grpId="0"/>
      <p:bldP spid="31" grpId="0"/>
      <p:bldP spid="33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45E6D6-83D5-4A89-8670-F9FC171DAEF0}"/>
              </a:ext>
            </a:extLst>
          </p:cNvPr>
          <p:cNvSpPr txBox="1"/>
          <p:nvPr/>
        </p:nvSpPr>
        <p:spPr>
          <a:xfrm>
            <a:off x="468702" y="238664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  <a:cs typeface="Calibri"/>
              </a:rPr>
              <a:t>EXAMPLE: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145813-66E5-4A99-B0B8-4C732EE881A5}"/>
              </a:ext>
            </a:extLst>
          </p:cNvPr>
          <p:cNvSpPr txBox="1"/>
          <p:nvPr/>
        </p:nvSpPr>
        <p:spPr>
          <a:xfrm>
            <a:off x="669985" y="1144438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X ÷ 2 =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6A967A-EE67-496D-810A-F502F2F75397}"/>
              </a:ext>
            </a:extLst>
          </p:cNvPr>
          <p:cNvSpPr txBox="1"/>
          <p:nvPr/>
        </p:nvSpPr>
        <p:spPr>
          <a:xfrm>
            <a:off x="1417608" y="2021457"/>
            <a:ext cx="62972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cs typeface="Calibri"/>
              </a:rPr>
              <a:t>X</a:t>
            </a:r>
          </a:p>
          <a:p>
            <a:r>
              <a:rPr lang="en-US" sz="3600" b="1" dirty="0">
                <a:solidFill>
                  <a:srgbClr val="FF0000"/>
                </a:solidFill>
                <a:cs typeface="Calibri"/>
              </a:rPr>
              <a:t>2</a:t>
            </a:r>
            <a:endParaRPr lang="en-US" sz="3600" b="1" u="sng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CB8445-398D-41D5-B728-B82668FD7112}"/>
              </a:ext>
            </a:extLst>
          </p:cNvPr>
          <p:cNvSpPr txBox="1"/>
          <p:nvPr/>
        </p:nvSpPr>
        <p:spPr>
          <a:xfrm>
            <a:off x="1906437" y="2251494"/>
            <a:ext cx="103229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= 3</a:t>
            </a:r>
            <a:r>
              <a:rPr lang="en-US" sz="2800" dirty="0"/>
              <a:t>​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C45ADCB5-7C2F-461A-96C5-C81D4514D4D9}"/>
              </a:ext>
            </a:extLst>
          </p:cNvPr>
          <p:cNvSpPr/>
          <p:nvPr/>
        </p:nvSpPr>
        <p:spPr>
          <a:xfrm rot="13020000">
            <a:off x="1000874" y="3042535"/>
            <a:ext cx="258793" cy="618227"/>
          </a:xfrm>
          <a:prstGeom prst="up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7E2448-5F48-402A-9021-950E87809D08}"/>
              </a:ext>
            </a:extLst>
          </p:cNvPr>
          <p:cNvSpPr txBox="1"/>
          <p:nvPr/>
        </p:nvSpPr>
        <p:spPr>
          <a:xfrm>
            <a:off x="51758" y="3746740"/>
            <a:ext cx="27432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cs typeface="Calibri"/>
              </a:rPr>
              <a:t>X IS BEING DIVIDED BY 2 SO THE INVERSE IS MULTIPICATION!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B116B-213D-4886-9C31-F7FE0922B09F}"/>
              </a:ext>
            </a:extLst>
          </p:cNvPr>
          <p:cNvSpPr txBox="1"/>
          <p:nvPr/>
        </p:nvSpPr>
        <p:spPr>
          <a:xfrm>
            <a:off x="4206815" y="1144438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3 x 2 = 6</a:t>
            </a:r>
            <a:endParaRPr lang="en-US" sz="2400" dirty="0">
              <a:cs typeface="Calibri" panose="020F050202020403020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B7D59B-AC4C-468C-8A1A-A095CC2BA3FD}"/>
              </a:ext>
            </a:extLst>
          </p:cNvPr>
          <p:cNvSpPr txBox="1"/>
          <p:nvPr/>
        </p:nvSpPr>
        <p:spPr>
          <a:xfrm>
            <a:off x="4422475" y="2150853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  <a:cs typeface="Calibri"/>
              </a:rPr>
              <a:t>X = 6</a:t>
            </a:r>
            <a:endParaRPr lang="en-US" sz="2400" dirty="0">
              <a:solidFill>
                <a:srgbClr val="000000"/>
              </a:solidFill>
              <a:cs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591424-4B79-4D20-9AAA-D4A52167C375}"/>
              </a:ext>
            </a:extLst>
          </p:cNvPr>
          <p:cNvSpPr txBox="1"/>
          <p:nvPr/>
        </p:nvSpPr>
        <p:spPr>
          <a:xfrm>
            <a:off x="4120551" y="3229155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u="sng" dirty="0">
                <a:solidFill>
                  <a:srgbClr val="00B050"/>
                </a:solidFill>
                <a:cs typeface="Calibri"/>
              </a:rPr>
              <a:t>CHECK: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BAA7B0-E20B-40A9-8C26-CF6AFA9DCC5E}"/>
              </a:ext>
            </a:extLst>
          </p:cNvPr>
          <p:cNvSpPr txBox="1"/>
          <p:nvPr/>
        </p:nvSpPr>
        <p:spPr>
          <a:xfrm>
            <a:off x="4005532" y="417806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C422F5-EE05-4148-9F91-77C4DA1EFE49}"/>
              </a:ext>
            </a:extLst>
          </p:cNvPr>
          <p:cNvSpPr txBox="1"/>
          <p:nvPr/>
        </p:nvSpPr>
        <p:spPr>
          <a:xfrm>
            <a:off x="3301042" y="3890513"/>
            <a:ext cx="4051538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REPLACE THE VALUE OF X WITH WHAT YOU FOUND E.G. FOR THIS PROBLEM X = 6!</a:t>
            </a:r>
            <a:endParaRPr lang="en-GB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9783D9-A625-4B74-9FA9-CE728884E8BF}"/>
              </a:ext>
            </a:extLst>
          </p:cNvPr>
          <p:cNvSpPr txBox="1"/>
          <p:nvPr/>
        </p:nvSpPr>
        <p:spPr>
          <a:xfrm>
            <a:off x="4206815" y="5831457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cs typeface="Calibri"/>
              </a:rPr>
              <a:t>6 ÷ 2 =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462147-9188-4544-B396-F8BEB69B7EBA}"/>
              </a:ext>
            </a:extLst>
          </p:cNvPr>
          <p:cNvSpPr txBox="1"/>
          <p:nvPr/>
        </p:nvSpPr>
        <p:spPr>
          <a:xfrm>
            <a:off x="7470476" y="439947"/>
            <a:ext cx="426719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cs typeface="Calibri"/>
              </a:rPr>
              <a:t>DIVISION DOES NOT HAVE </a:t>
            </a:r>
            <a:endParaRPr lang="en-US" sz="2800" b="1">
              <a:solidFill>
                <a:srgbClr val="FF0000"/>
              </a:solidFill>
              <a:cs typeface="Calibri"/>
            </a:endParaRPr>
          </a:p>
          <a:p>
            <a:r>
              <a:rPr lang="en-US" sz="2800" b="1" dirty="0">
                <a:solidFill>
                  <a:srgbClr val="FF0000"/>
                </a:solidFill>
                <a:cs typeface="Calibri"/>
              </a:rPr>
              <a:t>COMMUTATIVE PROPERTY!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53324C-F04A-4572-BCDD-812E3BCC584D}"/>
              </a:ext>
            </a:extLst>
          </p:cNvPr>
          <p:cNvSpPr txBox="1"/>
          <p:nvPr/>
        </p:nvSpPr>
        <p:spPr>
          <a:xfrm>
            <a:off x="7973683" y="1906438"/>
            <a:ext cx="629729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u="sng" dirty="0">
                <a:solidFill>
                  <a:srgbClr val="0070C0"/>
                </a:solidFill>
                <a:cs typeface="Calibri"/>
              </a:rPr>
              <a:t>4 </a:t>
            </a:r>
          </a:p>
          <a:p>
            <a:r>
              <a:rPr lang="en-US" sz="3200" b="1" dirty="0">
                <a:solidFill>
                  <a:srgbClr val="0070C0"/>
                </a:solidFill>
                <a:cs typeface="Calibri"/>
              </a:rPr>
              <a:t>X    </a:t>
            </a:r>
            <a:endParaRPr lang="en-US" sz="3200" b="1" u="sng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8EE354-B086-41AF-9476-A7774888C1A6}"/>
              </a:ext>
            </a:extLst>
          </p:cNvPr>
          <p:cNvSpPr txBox="1"/>
          <p:nvPr/>
        </p:nvSpPr>
        <p:spPr>
          <a:xfrm>
            <a:off x="10115909" y="1906438"/>
            <a:ext cx="62972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  <a:cs typeface="Calibri"/>
              </a:rPr>
              <a:t>X</a:t>
            </a:r>
          </a:p>
          <a:p>
            <a:r>
              <a:rPr lang="en-US" sz="2800" b="1" dirty="0">
                <a:solidFill>
                  <a:srgbClr val="0070C0"/>
                </a:solidFill>
                <a:cs typeface="Calibri"/>
              </a:rPr>
              <a:t>4</a:t>
            </a:r>
            <a:endParaRPr lang="en-US" sz="2800" b="1" u="sng" dirty="0">
              <a:solidFill>
                <a:srgbClr val="0070C0"/>
              </a:solidFill>
              <a:cs typeface="Calibri"/>
            </a:endParaRPr>
          </a:p>
        </p:txBody>
      </p:sp>
      <p:pic>
        <p:nvPicPr>
          <p:cNvPr id="21" name="Picture 23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5CFB9B9-7305-4728-A69E-BE32D7FA1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8107" y="3003970"/>
            <a:ext cx="888161" cy="85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49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 animBg="1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91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1109</Words>
  <Application>Microsoft Office PowerPoint</Application>
  <PresentationFormat>Widescreen</PresentationFormat>
  <Paragraphs>170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Franklin Gothic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Nadimur Rahman</cp:lastModifiedBy>
  <cp:revision>1360</cp:revision>
  <dcterms:created xsi:type="dcterms:W3CDTF">2020-04-29T22:22:22Z</dcterms:created>
  <dcterms:modified xsi:type="dcterms:W3CDTF">2020-05-02T09:44:31Z</dcterms:modified>
</cp:coreProperties>
</file>