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8" r:id="rId2"/>
    <p:sldId id="256" r:id="rId3"/>
    <p:sldId id="271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12A35-DD1B-4E75-AA89-7CB502BD5A5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4BE41E-8DB9-4392-A02A-1A5FDEA77D7B}">
      <dgm:prSet phldrT="[Text]"/>
      <dgm:spPr/>
      <dgm:t>
        <a:bodyPr/>
        <a:lstStyle/>
        <a:p>
          <a:r>
            <a:rPr lang="en-GB" b="1"/>
            <a:t>Pronouns</a:t>
          </a:r>
        </a:p>
      </dgm:t>
    </dgm:pt>
    <dgm:pt modelId="{BF15464A-2CB7-4FC1-B57F-6A9CA210F208}" type="parTrans" cxnId="{FEC30122-0ABE-4ED0-8D45-011929CDF730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A1F329D-3699-4B1F-B2E5-6E27F9356972}" type="sibTrans" cxnId="{FEC30122-0ABE-4ED0-8D45-011929CDF730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FA2E8B6F-7565-430A-AF54-33FDE3D2421E}">
      <dgm:prSet phldrT="[Text]"/>
      <dgm:spPr/>
      <dgm:t>
        <a:bodyPr/>
        <a:lstStyle/>
        <a:p>
          <a:r>
            <a:rPr lang="en-GB" b="1"/>
            <a:t>Adjectives</a:t>
          </a:r>
        </a:p>
      </dgm:t>
    </dgm:pt>
    <dgm:pt modelId="{3AB689D8-5DB3-4202-8359-25343131B694}" type="parTrans" cxnId="{54D921CC-A150-4C5E-AED3-392549E592CB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BDEA167-A2A2-4C9C-A78A-0286F67E0600}" type="sibTrans" cxnId="{54D921CC-A150-4C5E-AED3-392549E592CB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41082B59-579A-4560-8183-55518C97C60F}">
      <dgm:prSet phldrT="[Text]"/>
      <dgm:spPr/>
      <dgm:t>
        <a:bodyPr/>
        <a:lstStyle/>
        <a:p>
          <a:r>
            <a:rPr lang="en-GB" b="1"/>
            <a:t>Verb</a:t>
          </a:r>
        </a:p>
      </dgm:t>
    </dgm:pt>
    <dgm:pt modelId="{97BF475D-69F4-4920-ADDE-6C11F71C16AF}" type="parTrans" cxnId="{399EC519-E275-4E5F-9BFB-56C4094C581A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246DB26F-E22E-44DB-A94D-3D2BB383B82A}" type="sibTrans" cxnId="{399EC519-E275-4E5F-9BFB-56C4094C581A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06EE1234-F33C-440C-8BEE-9EDF1BA4112F}">
      <dgm:prSet/>
      <dgm:spPr/>
      <dgm:t>
        <a:bodyPr/>
        <a:lstStyle/>
        <a:p>
          <a:r>
            <a:rPr lang="en-GB" b="1"/>
            <a:t>Adverbs</a:t>
          </a:r>
        </a:p>
      </dgm:t>
    </dgm:pt>
    <dgm:pt modelId="{9832E065-A34A-488E-B4FA-446BAF40D989}" type="parTrans" cxnId="{28BBCB11-10CE-437C-98CD-17387DBEF61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5AEDC570-5951-4C08-BA44-767643D4D2D7}" type="sibTrans" cxnId="{28BBCB11-10CE-437C-98CD-17387DBEF61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673401F-67CD-4D66-86B2-1CB7E0716953}">
      <dgm:prSet/>
      <dgm:spPr/>
      <dgm:t>
        <a:bodyPr/>
        <a:lstStyle/>
        <a:p>
          <a:r>
            <a:rPr lang="en-GB" b="1"/>
            <a:t>Interjections</a:t>
          </a:r>
        </a:p>
      </dgm:t>
    </dgm:pt>
    <dgm:pt modelId="{96B3B2CC-8147-4B29-A785-F1A9B7072FF8}" type="parTrans" cxnId="{D29E562C-A6FC-448F-88FF-11CB3AFE93E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D667D6B-CFC7-4F87-8EF7-E93AD267104F}" type="sibTrans" cxnId="{D29E562C-A6FC-448F-88FF-11CB3AFE93E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00145BF-6FE2-4E4F-A83A-530406EF31BB}">
      <dgm:prSet/>
      <dgm:spPr/>
      <dgm:t>
        <a:bodyPr/>
        <a:lstStyle/>
        <a:p>
          <a:r>
            <a:rPr lang="en-GB" b="1"/>
            <a:t>Prepositions</a:t>
          </a:r>
        </a:p>
      </dgm:t>
    </dgm:pt>
    <dgm:pt modelId="{BE469F1D-F125-422D-AF04-6816BD0E029C}" type="parTrans" cxnId="{4C672974-E0C5-463E-9BFB-926A2A480024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BA5ED72-9852-4E5C-9537-0B4716D8C9CC}" type="sibTrans" cxnId="{4C672974-E0C5-463E-9BFB-926A2A480024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9FFA794-3441-4045-B24F-8520F23395AA}">
      <dgm:prSet/>
      <dgm:spPr/>
      <dgm:t>
        <a:bodyPr/>
        <a:lstStyle/>
        <a:p>
          <a:r>
            <a:rPr lang="en-GB" b="1"/>
            <a:t>Nouns</a:t>
          </a:r>
        </a:p>
      </dgm:t>
    </dgm:pt>
    <dgm:pt modelId="{BEC73CC3-BB4C-4732-A379-A159EA6AA59C}" type="parTrans" cxnId="{E7D3CC44-8442-49D6-B30A-960E39FD5D7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D99F2E6A-A6D4-4B6F-B762-27B429DA5CD4}" type="sibTrans" cxnId="{E7D3CC44-8442-49D6-B30A-960E39FD5D7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5325C74B-CAB9-46F4-9B7E-571276197546}">
      <dgm:prSet/>
      <dgm:spPr/>
      <dgm:t>
        <a:bodyPr/>
        <a:lstStyle/>
        <a:p>
          <a:r>
            <a:rPr lang="en-GB" b="1"/>
            <a:t>Conjunctions</a:t>
          </a:r>
        </a:p>
      </dgm:t>
    </dgm:pt>
    <dgm:pt modelId="{AC6AE1B5-BB0C-49F0-A91B-D70EAAAB403B}" type="parTrans" cxnId="{2C59FE5B-B293-4773-B464-A5322299644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AA818EE-F115-40F6-9881-F62904EDB770}" type="sibTrans" cxnId="{2C59FE5B-B293-4773-B464-A5322299644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CE69350-659A-484F-A126-FB37924A4702}" type="pres">
      <dgm:prSet presAssocID="{64512A35-DD1B-4E75-AA89-7CB502BD5A59}" presName="diagram" presStyleCnt="0">
        <dgm:presLayoutVars>
          <dgm:dir/>
          <dgm:resizeHandles val="exact"/>
        </dgm:presLayoutVars>
      </dgm:prSet>
      <dgm:spPr/>
    </dgm:pt>
    <dgm:pt modelId="{13E3958A-4A30-488B-83FA-CBDEEF6EBA4F}" type="pres">
      <dgm:prSet presAssocID="{0A4BE41E-8DB9-4392-A02A-1A5FDEA77D7B}" presName="node" presStyleLbl="node1" presStyleIdx="0" presStyleCnt="8" custLinFactX="9025" custLinFactNeighborX="100000" custLinFactNeighborY="-53592">
        <dgm:presLayoutVars>
          <dgm:bulletEnabled val="1"/>
        </dgm:presLayoutVars>
      </dgm:prSet>
      <dgm:spPr/>
    </dgm:pt>
    <dgm:pt modelId="{A176A351-127F-4492-B760-60CED1BED159}" type="pres">
      <dgm:prSet presAssocID="{3A1F329D-3699-4B1F-B2E5-6E27F9356972}" presName="sibTrans" presStyleCnt="0"/>
      <dgm:spPr/>
    </dgm:pt>
    <dgm:pt modelId="{8920B187-8F6A-40E7-9466-85D02544FAA6}" type="pres">
      <dgm:prSet presAssocID="{39FFA794-3441-4045-B24F-8520F23395AA}" presName="node" presStyleLbl="node1" presStyleIdx="1" presStyleCnt="8" custLinFactX="-8590" custLinFactNeighborX="-100000" custLinFactNeighborY="752">
        <dgm:presLayoutVars>
          <dgm:bulletEnabled val="1"/>
        </dgm:presLayoutVars>
      </dgm:prSet>
      <dgm:spPr/>
    </dgm:pt>
    <dgm:pt modelId="{1EF0CA70-9371-4870-8F0B-98A2DC05C03D}" type="pres">
      <dgm:prSet presAssocID="{D99F2E6A-A6D4-4B6F-B762-27B429DA5CD4}" presName="sibTrans" presStyleCnt="0"/>
      <dgm:spPr/>
    </dgm:pt>
    <dgm:pt modelId="{6621E769-BD0C-4030-A5BA-8C13D4B87C97}" type="pres">
      <dgm:prSet presAssocID="{FA2E8B6F-7565-430A-AF54-33FDE3D2421E}" presName="node" presStyleLbl="node1" presStyleIdx="2" presStyleCnt="8" custLinFactNeighborX="-3750" custLinFactNeighborY="-46586">
        <dgm:presLayoutVars>
          <dgm:bulletEnabled val="1"/>
        </dgm:presLayoutVars>
      </dgm:prSet>
      <dgm:spPr/>
    </dgm:pt>
    <dgm:pt modelId="{CCF72A5D-C7B1-499C-AFE6-75BDFDE1FFF3}" type="pres">
      <dgm:prSet presAssocID="{7BDEA167-A2A2-4C9C-A78A-0286F67E0600}" presName="sibTrans" presStyleCnt="0"/>
      <dgm:spPr/>
    </dgm:pt>
    <dgm:pt modelId="{7AD4ED93-0883-4BBC-A423-3E4914BB9619}" type="pres">
      <dgm:prSet presAssocID="{41082B59-579A-4560-8183-55518C97C60F}" presName="node" presStyleLbl="node1" presStyleIdx="3" presStyleCnt="8" custLinFactNeighborX="-6341" custLinFactNeighborY="-1848">
        <dgm:presLayoutVars>
          <dgm:bulletEnabled val="1"/>
        </dgm:presLayoutVars>
      </dgm:prSet>
      <dgm:spPr/>
    </dgm:pt>
    <dgm:pt modelId="{8C958271-D59A-4BD8-A060-927BCA26E64B}" type="pres">
      <dgm:prSet presAssocID="{246DB26F-E22E-44DB-A94D-3D2BB383B82A}" presName="sibTrans" presStyleCnt="0"/>
      <dgm:spPr/>
    </dgm:pt>
    <dgm:pt modelId="{49DBA522-1228-4A51-AAE4-F58756B17441}" type="pres">
      <dgm:prSet presAssocID="{06EE1234-F33C-440C-8BEE-9EDF1BA4112F}" presName="node" presStyleLbl="node1" presStyleIdx="4" presStyleCnt="8" custLinFactNeighborX="-126" custLinFactNeighborY="-1326">
        <dgm:presLayoutVars>
          <dgm:bulletEnabled val="1"/>
        </dgm:presLayoutVars>
      </dgm:prSet>
      <dgm:spPr/>
    </dgm:pt>
    <dgm:pt modelId="{5257DBD7-5AFC-4E5A-9A7C-F35BB4FAAF3E}" type="pres">
      <dgm:prSet presAssocID="{5AEDC570-5951-4C08-BA44-767643D4D2D7}" presName="sibTrans" presStyleCnt="0"/>
      <dgm:spPr/>
    </dgm:pt>
    <dgm:pt modelId="{BC24DABB-2239-4286-A5E6-D4E19FAF079D}" type="pres">
      <dgm:prSet presAssocID="{A00145BF-6FE2-4E4F-A83A-530406EF31BB}" presName="node" presStyleLbl="node1" presStyleIdx="5" presStyleCnt="8" custLinFactNeighborX="3564" custLinFactNeighborY="-1196">
        <dgm:presLayoutVars>
          <dgm:bulletEnabled val="1"/>
        </dgm:presLayoutVars>
      </dgm:prSet>
      <dgm:spPr/>
    </dgm:pt>
    <dgm:pt modelId="{A0263FEB-AE1A-4842-8844-865EFD860165}" type="pres">
      <dgm:prSet presAssocID="{CBA5ED72-9852-4E5C-9537-0B4716D8C9CC}" presName="sibTrans" presStyleCnt="0"/>
      <dgm:spPr/>
    </dgm:pt>
    <dgm:pt modelId="{0A94F1AA-4FF6-41A5-BF7C-38590E2BC09A}" type="pres">
      <dgm:prSet presAssocID="{5325C74B-CAB9-46F4-9B7E-571276197546}" presName="node" presStyleLbl="node1" presStyleIdx="6" presStyleCnt="8" custLinFactNeighborX="-682" custLinFactNeighborY="-8624">
        <dgm:presLayoutVars>
          <dgm:bulletEnabled val="1"/>
        </dgm:presLayoutVars>
      </dgm:prSet>
      <dgm:spPr/>
    </dgm:pt>
    <dgm:pt modelId="{F8A61BAB-2FEE-4141-A927-84004CB396D5}" type="pres">
      <dgm:prSet presAssocID="{BAA818EE-F115-40F6-9881-F62904EDB770}" presName="sibTrans" presStyleCnt="0"/>
      <dgm:spPr/>
    </dgm:pt>
    <dgm:pt modelId="{5ADE53E9-E5FA-47C3-B8F6-8BBDE2E3F266}" type="pres">
      <dgm:prSet presAssocID="{C673401F-67CD-4D66-86B2-1CB7E0716953}" presName="node" presStyleLbl="node1" presStyleIdx="7" presStyleCnt="8" custLinFactNeighborX="2594" custLinFactNeighborY="-6484">
        <dgm:presLayoutVars>
          <dgm:bulletEnabled val="1"/>
        </dgm:presLayoutVars>
      </dgm:prSet>
      <dgm:spPr/>
    </dgm:pt>
  </dgm:ptLst>
  <dgm:cxnLst>
    <dgm:cxn modelId="{D7092F00-C66A-4405-9C5F-7F87AD5C3ED8}" type="presOf" srcId="{0A4BE41E-8DB9-4392-A02A-1A5FDEA77D7B}" destId="{13E3958A-4A30-488B-83FA-CBDEEF6EBA4F}" srcOrd="0" destOrd="0" presId="urn:microsoft.com/office/officeart/2005/8/layout/default"/>
    <dgm:cxn modelId="{28BBCB11-10CE-437C-98CD-17387DBEF618}" srcId="{64512A35-DD1B-4E75-AA89-7CB502BD5A59}" destId="{06EE1234-F33C-440C-8BEE-9EDF1BA4112F}" srcOrd="4" destOrd="0" parTransId="{9832E065-A34A-488E-B4FA-446BAF40D989}" sibTransId="{5AEDC570-5951-4C08-BA44-767643D4D2D7}"/>
    <dgm:cxn modelId="{399EC519-E275-4E5F-9BFB-56C4094C581A}" srcId="{64512A35-DD1B-4E75-AA89-7CB502BD5A59}" destId="{41082B59-579A-4560-8183-55518C97C60F}" srcOrd="3" destOrd="0" parTransId="{97BF475D-69F4-4920-ADDE-6C11F71C16AF}" sibTransId="{246DB26F-E22E-44DB-A94D-3D2BB383B82A}"/>
    <dgm:cxn modelId="{FEC30122-0ABE-4ED0-8D45-011929CDF730}" srcId="{64512A35-DD1B-4E75-AA89-7CB502BD5A59}" destId="{0A4BE41E-8DB9-4392-A02A-1A5FDEA77D7B}" srcOrd="0" destOrd="0" parTransId="{BF15464A-2CB7-4FC1-B57F-6A9CA210F208}" sibTransId="{3A1F329D-3699-4B1F-B2E5-6E27F9356972}"/>
    <dgm:cxn modelId="{36D14225-B8CA-4294-906C-0FAF5DC5907B}" type="presOf" srcId="{C673401F-67CD-4D66-86B2-1CB7E0716953}" destId="{5ADE53E9-E5FA-47C3-B8F6-8BBDE2E3F266}" srcOrd="0" destOrd="0" presId="urn:microsoft.com/office/officeart/2005/8/layout/default"/>
    <dgm:cxn modelId="{D29E562C-A6FC-448F-88FF-11CB3AFE93E8}" srcId="{64512A35-DD1B-4E75-AA89-7CB502BD5A59}" destId="{C673401F-67CD-4D66-86B2-1CB7E0716953}" srcOrd="7" destOrd="0" parTransId="{96B3B2CC-8147-4B29-A785-F1A9B7072FF8}" sibTransId="{9D667D6B-CFC7-4F87-8EF7-E93AD267104F}"/>
    <dgm:cxn modelId="{2C59FE5B-B293-4773-B464-A5322299644D}" srcId="{64512A35-DD1B-4E75-AA89-7CB502BD5A59}" destId="{5325C74B-CAB9-46F4-9B7E-571276197546}" srcOrd="6" destOrd="0" parTransId="{AC6AE1B5-BB0C-49F0-A91B-D70EAAAB403B}" sibTransId="{BAA818EE-F115-40F6-9881-F62904EDB770}"/>
    <dgm:cxn modelId="{E7D3CC44-8442-49D6-B30A-960E39FD5D71}" srcId="{64512A35-DD1B-4E75-AA89-7CB502BD5A59}" destId="{39FFA794-3441-4045-B24F-8520F23395AA}" srcOrd="1" destOrd="0" parTransId="{BEC73CC3-BB4C-4732-A379-A159EA6AA59C}" sibTransId="{D99F2E6A-A6D4-4B6F-B762-27B429DA5CD4}"/>
    <dgm:cxn modelId="{A0814051-328E-4617-8EB5-6480CF539853}" type="presOf" srcId="{64512A35-DD1B-4E75-AA89-7CB502BD5A59}" destId="{9CE69350-659A-484F-A126-FB37924A4702}" srcOrd="0" destOrd="0" presId="urn:microsoft.com/office/officeart/2005/8/layout/default"/>
    <dgm:cxn modelId="{4C672974-E0C5-463E-9BFB-926A2A480024}" srcId="{64512A35-DD1B-4E75-AA89-7CB502BD5A59}" destId="{A00145BF-6FE2-4E4F-A83A-530406EF31BB}" srcOrd="5" destOrd="0" parTransId="{BE469F1D-F125-422D-AF04-6816BD0E029C}" sibTransId="{CBA5ED72-9852-4E5C-9537-0B4716D8C9CC}"/>
    <dgm:cxn modelId="{9456EA93-5AE3-40A8-8289-FC68A07DEFB2}" type="presOf" srcId="{39FFA794-3441-4045-B24F-8520F23395AA}" destId="{8920B187-8F6A-40E7-9466-85D02544FAA6}" srcOrd="0" destOrd="0" presId="urn:microsoft.com/office/officeart/2005/8/layout/default"/>
    <dgm:cxn modelId="{E024189E-266F-4D0D-A3E1-9267F83EC107}" type="presOf" srcId="{5325C74B-CAB9-46F4-9B7E-571276197546}" destId="{0A94F1AA-4FF6-41A5-BF7C-38590E2BC09A}" srcOrd="0" destOrd="0" presId="urn:microsoft.com/office/officeart/2005/8/layout/default"/>
    <dgm:cxn modelId="{C21DDFC3-F745-43C5-A01E-B75D96335E75}" type="presOf" srcId="{FA2E8B6F-7565-430A-AF54-33FDE3D2421E}" destId="{6621E769-BD0C-4030-A5BA-8C13D4B87C97}" srcOrd="0" destOrd="0" presId="urn:microsoft.com/office/officeart/2005/8/layout/default"/>
    <dgm:cxn modelId="{54D921CC-A150-4C5E-AED3-392549E592CB}" srcId="{64512A35-DD1B-4E75-AA89-7CB502BD5A59}" destId="{FA2E8B6F-7565-430A-AF54-33FDE3D2421E}" srcOrd="2" destOrd="0" parTransId="{3AB689D8-5DB3-4202-8359-25343131B694}" sibTransId="{7BDEA167-A2A2-4C9C-A78A-0286F67E0600}"/>
    <dgm:cxn modelId="{5D60ADE2-1D7B-486C-98A5-702E10172275}" type="presOf" srcId="{A00145BF-6FE2-4E4F-A83A-530406EF31BB}" destId="{BC24DABB-2239-4286-A5E6-D4E19FAF079D}" srcOrd="0" destOrd="0" presId="urn:microsoft.com/office/officeart/2005/8/layout/default"/>
    <dgm:cxn modelId="{D6D7B8E8-3055-4D62-B075-C0952A859D2D}" type="presOf" srcId="{06EE1234-F33C-440C-8BEE-9EDF1BA4112F}" destId="{49DBA522-1228-4A51-AAE4-F58756B17441}" srcOrd="0" destOrd="0" presId="urn:microsoft.com/office/officeart/2005/8/layout/default"/>
    <dgm:cxn modelId="{010F97FA-D69D-4B5B-9F10-E7D38814125B}" type="presOf" srcId="{41082B59-579A-4560-8183-55518C97C60F}" destId="{7AD4ED93-0883-4BBC-A423-3E4914BB9619}" srcOrd="0" destOrd="0" presId="urn:microsoft.com/office/officeart/2005/8/layout/default"/>
    <dgm:cxn modelId="{2D72FFD5-5222-4EE9-B1FB-9A44235D468E}" type="presParOf" srcId="{9CE69350-659A-484F-A126-FB37924A4702}" destId="{13E3958A-4A30-488B-83FA-CBDEEF6EBA4F}" srcOrd="0" destOrd="0" presId="urn:microsoft.com/office/officeart/2005/8/layout/default"/>
    <dgm:cxn modelId="{CF949C73-2680-4F63-95B1-F40B5548C0ED}" type="presParOf" srcId="{9CE69350-659A-484F-A126-FB37924A4702}" destId="{A176A351-127F-4492-B760-60CED1BED159}" srcOrd="1" destOrd="0" presId="urn:microsoft.com/office/officeart/2005/8/layout/default"/>
    <dgm:cxn modelId="{85AA726D-F3CF-4C18-BE51-7127444F76CB}" type="presParOf" srcId="{9CE69350-659A-484F-A126-FB37924A4702}" destId="{8920B187-8F6A-40E7-9466-85D02544FAA6}" srcOrd="2" destOrd="0" presId="urn:microsoft.com/office/officeart/2005/8/layout/default"/>
    <dgm:cxn modelId="{025AF82C-4607-48E7-BAAD-384A7AA41BFA}" type="presParOf" srcId="{9CE69350-659A-484F-A126-FB37924A4702}" destId="{1EF0CA70-9371-4870-8F0B-98A2DC05C03D}" srcOrd="3" destOrd="0" presId="urn:microsoft.com/office/officeart/2005/8/layout/default"/>
    <dgm:cxn modelId="{C5720A22-7B3A-4455-B38B-0E193D76CB1A}" type="presParOf" srcId="{9CE69350-659A-484F-A126-FB37924A4702}" destId="{6621E769-BD0C-4030-A5BA-8C13D4B87C97}" srcOrd="4" destOrd="0" presId="urn:microsoft.com/office/officeart/2005/8/layout/default"/>
    <dgm:cxn modelId="{A8FC7919-F1AC-4ACA-8E11-41D03B85B211}" type="presParOf" srcId="{9CE69350-659A-484F-A126-FB37924A4702}" destId="{CCF72A5D-C7B1-499C-AFE6-75BDFDE1FFF3}" srcOrd="5" destOrd="0" presId="urn:microsoft.com/office/officeart/2005/8/layout/default"/>
    <dgm:cxn modelId="{6AC026B3-4128-4E07-B893-394DF6B69DA3}" type="presParOf" srcId="{9CE69350-659A-484F-A126-FB37924A4702}" destId="{7AD4ED93-0883-4BBC-A423-3E4914BB9619}" srcOrd="6" destOrd="0" presId="urn:microsoft.com/office/officeart/2005/8/layout/default"/>
    <dgm:cxn modelId="{1897F0CE-E83A-4D22-B33F-3FE1DA2D8D54}" type="presParOf" srcId="{9CE69350-659A-484F-A126-FB37924A4702}" destId="{8C958271-D59A-4BD8-A060-927BCA26E64B}" srcOrd="7" destOrd="0" presId="urn:microsoft.com/office/officeart/2005/8/layout/default"/>
    <dgm:cxn modelId="{44064578-4992-47A3-8999-25F99EFF4DB1}" type="presParOf" srcId="{9CE69350-659A-484F-A126-FB37924A4702}" destId="{49DBA522-1228-4A51-AAE4-F58756B17441}" srcOrd="8" destOrd="0" presId="urn:microsoft.com/office/officeart/2005/8/layout/default"/>
    <dgm:cxn modelId="{64C3D231-9387-430D-A499-F1A1DAAD621B}" type="presParOf" srcId="{9CE69350-659A-484F-A126-FB37924A4702}" destId="{5257DBD7-5AFC-4E5A-9A7C-F35BB4FAAF3E}" srcOrd="9" destOrd="0" presId="urn:microsoft.com/office/officeart/2005/8/layout/default"/>
    <dgm:cxn modelId="{1D083687-3E77-4541-BB1E-A4146C96548B}" type="presParOf" srcId="{9CE69350-659A-484F-A126-FB37924A4702}" destId="{BC24DABB-2239-4286-A5E6-D4E19FAF079D}" srcOrd="10" destOrd="0" presId="urn:microsoft.com/office/officeart/2005/8/layout/default"/>
    <dgm:cxn modelId="{68D90797-0304-4B54-9751-0C088A998DF1}" type="presParOf" srcId="{9CE69350-659A-484F-A126-FB37924A4702}" destId="{A0263FEB-AE1A-4842-8844-865EFD860165}" srcOrd="11" destOrd="0" presId="urn:microsoft.com/office/officeart/2005/8/layout/default"/>
    <dgm:cxn modelId="{5AAA433A-5C39-456B-B220-F7F3B808FB50}" type="presParOf" srcId="{9CE69350-659A-484F-A126-FB37924A4702}" destId="{0A94F1AA-4FF6-41A5-BF7C-38590E2BC09A}" srcOrd="12" destOrd="0" presId="urn:microsoft.com/office/officeart/2005/8/layout/default"/>
    <dgm:cxn modelId="{CC17EFE8-5A71-49B8-8BB2-F8421D75020E}" type="presParOf" srcId="{9CE69350-659A-484F-A126-FB37924A4702}" destId="{F8A61BAB-2FEE-4141-A927-84004CB396D5}" srcOrd="13" destOrd="0" presId="urn:microsoft.com/office/officeart/2005/8/layout/default"/>
    <dgm:cxn modelId="{BC70835C-0849-44BF-86DC-E9844C600D09}" type="presParOf" srcId="{9CE69350-659A-484F-A126-FB37924A4702}" destId="{5ADE53E9-E5FA-47C3-B8F6-8BBDE2E3F26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3958A-4A30-488B-83FA-CBDEEF6EBA4F}">
      <dsp:nvSpPr>
        <dsp:cNvPr id="0" name=""/>
        <dsp:cNvSpPr/>
      </dsp:nvSpPr>
      <dsp:spPr>
        <a:xfrm>
          <a:off x="3808446" y="0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Pronouns</a:t>
          </a:r>
        </a:p>
      </dsp:txBody>
      <dsp:txXfrm>
        <a:off x="3808446" y="0"/>
        <a:ext cx="2636609" cy="1581965"/>
      </dsp:txXfrm>
    </dsp:sp>
    <dsp:sp modelId="{8920B187-8F6A-40E7-9466-85D02544FAA6}">
      <dsp:nvSpPr>
        <dsp:cNvPr id="0" name=""/>
        <dsp:cNvSpPr/>
      </dsp:nvSpPr>
      <dsp:spPr>
        <a:xfrm>
          <a:off x="971059" y="12351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Nouns</a:t>
          </a:r>
        </a:p>
      </dsp:txBody>
      <dsp:txXfrm>
        <a:off x="971059" y="12351"/>
        <a:ext cx="2636609" cy="1581965"/>
      </dsp:txXfrm>
    </dsp:sp>
    <dsp:sp modelId="{6621E769-BD0C-4030-A5BA-8C13D4B87C97}">
      <dsp:nvSpPr>
        <dsp:cNvPr id="0" name=""/>
        <dsp:cNvSpPr/>
      </dsp:nvSpPr>
      <dsp:spPr>
        <a:xfrm>
          <a:off x="6635550" y="0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Adjectives</a:t>
          </a:r>
        </a:p>
      </dsp:txBody>
      <dsp:txXfrm>
        <a:off x="6635550" y="0"/>
        <a:ext cx="2636609" cy="1581965"/>
      </dsp:txXfrm>
    </dsp:sp>
    <dsp:sp modelId="{7AD4ED93-0883-4BBC-A423-3E4914BB9619}">
      <dsp:nvSpPr>
        <dsp:cNvPr id="0" name=""/>
        <dsp:cNvSpPr/>
      </dsp:nvSpPr>
      <dsp:spPr>
        <a:xfrm>
          <a:off x="766695" y="1816846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Verb</a:t>
          </a:r>
        </a:p>
      </dsp:txBody>
      <dsp:txXfrm>
        <a:off x="766695" y="1816846"/>
        <a:ext cx="2636609" cy="1581965"/>
      </dsp:txXfrm>
    </dsp:sp>
    <dsp:sp modelId="{49DBA522-1228-4A51-AAE4-F58756B17441}">
      <dsp:nvSpPr>
        <dsp:cNvPr id="0" name=""/>
        <dsp:cNvSpPr/>
      </dsp:nvSpPr>
      <dsp:spPr>
        <a:xfrm>
          <a:off x="3830831" y="1825104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Adverbs</a:t>
          </a:r>
        </a:p>
      </dsp:txBody>
      <dsp:txXfrm>
        <a:off x="3830831" y="1825104"/>
        <a:ext cx="2636609" cy="1581965"/>
      </dsp:txXfrm>
    </dsp:sp>
    <dsp:sp modelId="{BC24DABB-2239-4286-A5E6-D4E19FAF079D}">
      <dsp:nvSpPr>
        <dsp:cNvPr id="0" name=""/>
        <dsp:cNvSpPr/>
      </dsp:nvSpPr>
      <dsp:spPr>
        <a:xfrm>
          <a:off x="6828392" y="1827161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Prepositions</a:t>
          </a:r>
        </a:p>
      </dsp:txBody>
      <dsp:txXfrm>
        <a:off x="6828392" y="1827161"/>
        <a:ext cx="2636609" cy="1581965"/>
      </dsp:txXfrm>
    </dsp:sp>
    <dsp:sp modelId="{0A94F1AA-4FF6-41A5-BF7C-38590E2BC09A}">
      <dsp:nvSpPr>
        <dsp:cNvPr id="0" name=""/>
        <dsp:cNvSpPr/>
      </dsp:nvSpPr>
      <dsp:spPr>
        <a:xfrm>
          <a:off x="2366036" y="3555279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Conjunctions</a:t>
          </a:r>
        </a:p>
      </dsp:txBody>
      <dsp:txXfrm>
        <a:off x="2366036" y="3555279"/>
        <a:ext cx="2636609" cy="1581965"/>
      </dsp:txXfrm>
    </dsp:sp>
    <dsp:sp modelId="{5ADE53E9-E5FA-47C3-B8F6-8BBDE2E3F266}">
      <dsp:nvSpPr>
        <dsp:cNvPr id="0" name=""/>
        <dsp:cNvSpPr/>
      </dsp:nvSpPr>
      <dsp:spPr>
        <a:xfrm>
          <a:off x="5352682" y="3589133"/>
          <a:ext cx="2636609" cy="1581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Interjections</a:t>
          </a:r>
        </a:p>
      </dsp:txBody>
      <dsp:txXfrm>
        <a:off x="5352682" y="3589133"/>
        <a:ext cx="2636609" cy="1581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9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41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8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4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7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7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8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2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3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5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0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51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133969-2788-483A-BFD8-EB7D890E2451}" type="datetimeFigureOut">
              <a:rPr lang="en-GB" smtClean="0"/>
              <a:t>25/07/2020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78DBB-03DE-481F-817A-55F13448F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mmar-monster.com/glossary/interrogative_pronouns.htm" TargetMode="External"/><Relationship Id="rId2" Type="http://schemas.openxmlformats.org/officeDocument/2006/relationships/hyperlink" Target="https://www.grammar-monster.com/glossary/relative_pronoun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mmar-monster.com/glossary/indefinite_pronoun.htm" TargetMode="External"/><Relationship Id="rId4" Type="http://schemas.openxmlformats.org/officeDocument/2006/relationships/hyperlink" Target="https://www.grammar-monster.com/glossary/demonstrative_pronoun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A116-8C59-4C7A-9438-6F6F22D1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3218"/>
            <a:ext cx="10018713" cy="1094961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C00000"/>
                </a:solidFill>
              </a:rPr>
              <a:t>In the name of Allah, the Most Gracious, the Ever Merciful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728A6-431C-4CB8-B2B7-00CE1BA4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29" t="26998" r="20259" b="9756"/>
          <a:stretch/>
        </p:blipFill>
        <p:spPr>
          <a:xfrm>
            <a:off x="2348270" y="1198179"/>
            <a:ext cx="9843729" cy="555660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F1AAB9-0747-4AAF-910F-9E70054CCAAD}"/>
              </a:ext>
            </a:extLst>
          </p:cNvPr>
          <p:cNvSpPr/>
          <p:nvPr/>
        </p:nvSpPr>
        <p:spPr>
          <a:xfrm>
            <a:off x="267465" y="650698"/>
            <a:ext cx="2268041" cy="5018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Starter Activity:</a:t>
            </a:r>
          </a:p>
          <a:p>
            <a:r>
              <a:rPr lang="en-GB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the underlined verbs with more powerful ones.</a:t>
            </a: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8B6C-88F7-4083-AE12-DCD9532D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Types of pronouns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36ADF-D56A-4A9C-AF1F-25367BF9A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4" b="6486"/>
          <a:stretch/>
        </p:blipFill>
        <p:spPr>
          <a:xfrm>
            <a:off x="1484310" y="0"/>
            <a:ext cx="10707689" cy="69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F820-9171-4F84-97DD-F9BB3C92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490" y="0"/>
            <a:ext cx="10678510" cy="6857999"/>
          </a:xfrm>
        </p:spPr>
        <p:txBody>
          <a:bodyPr>
            <a:noAutofit/>
          </a:bodyPr>
          <a:lstStyle/>
          <a:p>
            <a:r>
              <a:rPr lang="en-GB" u="sng">
                <a:hlinkClick r:id="rId2"/>
              </a:rPr>
              <a:t>Relative pronouns</a:t>
            </a:r>
            <a:r>
              <a:rPr lang="en-GB" u="sng"/>
              <a:t> </a:t>
            </a:r>
            <a:r>
              <a:rPr lang="en-GB"/>
              <a:t>For example:  </a:t>
            </a:r>
            <a:r>
              <a:rPr lang="en-GB" sz="2400"/>
              <a:t> which, who, that</a:t>
            </a:r>
          </a:p>
          <a:p>
            <a:pPr marL="0" indent="0">
              <a:buNone/>
            </a:pPr>
            <a:r>
              <a:rPr lang="en-GB" i="1"/>
              <a:t>“Joe, </a:t>
            </a:r>
            <a:r>
              <a:rPr lang="en-GB" b="1" i="1">
                <a:solidFill>
                  <a:srgbClr val="FF0000"/>
                </a:solidFill>
              </a:rPr>
              <a:t>who</a:t>
            </a:r>
            <a:r>
              <a:rPr lang="en-GB" i="1"/>
              <a:t> was dressed as a cowboy, was excited about his friend’s fancy dress party.”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>
                <a:hlinkClick r:id="rId3"/>
              </a:rPr>
              <a:t>Interrogative pronouns</a:t>
            </a:r>
            <a:r>
              <a:rPr lang="en-GB"/>
              <a:t> For example:  </a:t>
            </a:r>
            <a:r>
              <a:rPr lang="en-GB" sz="2400"/>
              <a:t>which, who, whose</a:t>
            </a:r>
          </a:p>
          <a:p>
            <a:pPr marL="0" indent="0">
              <a:buNone/>
            </a:pPr>
            <a:r>
              <a:rPr lang="en-GB"/>
              <a:t>     </a:t>
            </a:r>
            <a:r>
              <a:rPr lang="en-GB" b="1" i="1">
                <a:solidFill>
                  <a:srgbClr val="FF0000"/>
                </a:solidFill>
              </a:rPr>
              <a:t>Who</a:t>
            </a:r>
            <a:r>
              <a:rPr lang="en-GB" i="1"/>
              <a:t> took the book?</a:t>
            </a:r>
          </a:p>
          <a:p>
            <a:pPr marL="0" indent="0">
              <a:buNone/>
            </a:pPr>
            <a:endParaRPr lang="en-GB" i="1"/>
          </a:p>
          <a:p>
            <a:r>
              <a:rPr lang="en-GB">
                <a:hlinkClick r:id="rId4"/>
              </a:rPr>
              <a:t>Demonstrative pronouns</a:t>
            </a:r>
            <a:r>
              <a:rPr lang="en-GB"/>
              <a:t>. For example:  </a:t>
            </a:r>
            <a:r>
              <a:rPr lang="en-GB" sz="2400"/>
              <a:t>this, that, these</a:t>
            </a:r>
          </a:p>
          <a:p>
            <a:pPr marL="0" indent="0">
              <a:buNone/>
            </a:pPr>
            <a:r>
              <a:rPr lang="en-GB" b="1" i="1">
                <a:solidFill>
                  <a:srgbClr val="FF0000"/>
                </a:solidFill>
              </a:rPr>
              <a:t>      These</a:t>
            </a:r>
            <a:r>
              <a:rPr lang="en-GB" i="1"/>
              <a:t> are my clothes.</a:t>
            </a:r>
          </a:p>
          <a:p>
            <a:pPr marL="0" indent="0">
              <a:buNone/>
            </a:pPr>
            <a:endParaRPr lang="en-GB" sz="2400" i="1"/>
          </a:p>
          <a:p>
            <a:r>
              <a:rPr lang="en-GB">
                <a:hlinkClick r:id="rId5"/>
              </a:rPr>
              <a:t>Indefinite pronouns</a:t>
            </a:r>
            <a:r>
              <a:rPr lang="en-GB"/>
              <a:t>. For example:   </a:t>
            </a:r>
            <a:r>
              <a:rPr lang="en-GB" sz="2400"/>
              <a:t>none, several, any</a:t>
            </a:r>
          </a:p>
          <a:p>
            <a:pPr marL="0" indent="0">
              <a:buNone/>
            </a:pPr>
            <a:r>
              <a:rPr lang="en-GB" i="1"/>
              <a:t>     Sometimes, I just need </a:t>
            </a:r>
            <a:r>
              <a:rPr lang="en-GB" b="1" i="1">
                <a:solidFill>
                  <a:srgbClr val="FF0000"/>
                </a:solidFill>
              </a:rPr>
              <a:t>someone</a:t>
            </a:r>
            <a:r>
              <a:rPr lang="en-GB" i="1"/>
              <a:t> to talk to.</a:t>
            </a:r>
            <a:endParaRPr lang="en-GB" sz="2400" i="1"/>
          </a:p>
          <a:p>
            <a:pPr marL="457200" lvl="1" indent="0">
              <a:buNone/>
            </a:pPr>
            <a:r>
              <a:rPr lang="en-GB" sz="2800" b="1">
                <a:solidFill>
                  <a:srgbClr val="C00000"/>
                </a:solidFill>
              </a:rPr>
              <a:t>DO NOT CONFUSE PRONOUNS WITH DETERMINERS</a:t>
            </a:r>
          </a:p>
        </p:txBody>
      </p:sp>
    </p:spTree>
    <p:extLst>
      <p:ext uri="{BB962C8B-B14F-4D97-AF65-F5344CB8AC3E}">
        <p14:creationId xmlns:p14="http://schemas.microsoft.com/office/powerpoint/2010/main" val="51100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89B8-B83C-45DB-9CB7-82135E19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6276"/>
            <a:ext cx="12192000" cy="6884276"/>
          </a:xfrm>
          <a:solidFill>
            <a:schemeClr val="bg2"/>
          </a:solidFill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C00000"/>
                </a:solidFill>
              </a:rPr>
              <a:t>Task: Use pronouns in the following sentences and make the sentences less repetitive.</a:t>
            </a:r>
          </a:p>
          <a:p>
            <a:pPr marL="0" indent="0">
              <a:buNone/>
            </a:pPr>
            <a:endParaRPr lang="en-GB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/>
              <a:t> 1. Oscar drew a picture. Oscar was pleased about Oscar’s picture. Oscar’s  parents hung his picture in his parent’s kitchen.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2. ‘I wonder if mum could make a cake?’ thought Jane. If Jane helps mum to make the cake then the cake will be baked much faster.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3. The dog and the cat were resting on the front porch when a loud bang of thunder roared above the dog and the cat. Quickly, the dog and the cat dashed inside away from the terrifying noise.</a:t>
            </a:r>
          </a:p>
        </p:txBody>
      </p:sp>
    </p:spTree>
    <p:extLst>
      <p:ext uri="{BB962C8B-B14F-4D97-AF65-F5344CB8AC3E}">
        <p14:creationId xmlns:p14="http://schemas.microsoft.com/office/powerpoint/2010/main" val="182296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B14B-C684-422F-9877-1C83DCA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96" y="459827"/>
            <a:ext cx="10455442" cy="582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rgbClr val="C00000"/>
                </a:solidFill>
              </a:rPr>
              <a:t>Identify the pronouns: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1. His hat is blue; it also has a small white logo on the front.</a:t>
            </a:r>
          </a:p>
          <a:p>
            <a:pPr marL="0" indent="0">
              <a:buNone/>
            </a:pPr>
            <a:r>
              <a:rPr lang="en-GB" b="1"/>
              <a:t>2. The hat, which is missing, was given to the boy when he was 6 years old.</a:t>
            </a:r>
          </a:p>
          <a:p>
            <a:pPr marL="0" indent="0">
              <a:buNone/>
            </a:pPr>
            <a:r>
              <a:rPr lang="en-GB" b="1"/>
              <a:t>3. The horse was magnificent. Its owner had trained it impeccably well!</a:t>
            </a:r>
          </a:p>
          <a:p>
            <a:pPr marL="0" indent="0">
              <a:buNone/>
            </a:pPr>
            <a:r>
              <a:rPr lang="en-GB" b="1"/>
              <a:t>4. There isn’t a day when I don’t feel happy.</a:t>
            </a:r>
          </a:p>
          <a:p>
            <a:pPr marL="0" indent="0">
              <a:buNone/>
            </a:pPr>
            <a:r>
              <a:rPr lang="en-GB" b="1"/>
              <a:t>5. Please have more food;  it is yours.</a:t>
            </a:r>
          </a:p>
          <a:p>
            <a:pPr marL="0" indent="0">
              <a:buNone/>
            </a:pPr>
            <a:r>
              <a:rPr lang="en-GB" b="1"/>
              <a:t>6. No the mess isn’t mine. It is theirs.</a:t>
            </a:r>
          </a:p>
          <a:p>
            <a:pPr marL="0" indent="0">
              <a:buNone/>
            </a:pPr>
            <a:r>
              <a:rPr lang="en-GB" b="1"/>
              <a:t>7. Jess and I went to the cinema. We had lots of fun watching the new Aladdin movie!</a:t>
            </a:r>
          </a:p>
          <a:p>
            <a:pPr marL="0" indent="0">
              <a:buNone/>
            </a:pPr>
            <a:r>
              <a:rPr lang="en-GB" b="1"/>
              <a:t>8. They have got some tennis balls that you can play with.</a:t>
            </a:r>
          </a:p>
        </p:txBody>
      </p:sp>
    </p:spTree>
    <p:extLst>
      <p:ext uri="{BB962C8B-B14F-4D97-AF65-F5344CB8AC3E}">
        <p14:creationId xmlns:p14="http://schemas.microsoft.com/office/powerpoint/2010/main" val="342663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025B3E-C686-4784-BB08-ED13F7B4E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20" t="46067" r="33937" b="27586"/>
          <a:stretch/>
        </p:blipFill>
        <p:spPr>
          <a:xfrm>
            <a:off x="1671144" y="304800"/>
            <a:ext cx="7252138" cy="2606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39432-1F5F-4EC1-98F2-0CAABFA3E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2" t="30038" r="38579" b="24629"/>
          <a:stretch/>
        </p:blipFill>
        <p:spPr>
          <a:xfrm>
            <a:off x="3773214" y="1755228"/>
            <a:ext cx="7252138" cy="47979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D13F05-52C8-4586-A40D-C02258E42BBE}"/>
              </a:ext>
            </a:extLst>
          </p:cNvPr>
          <p:cNvSpPr/>
          <p:nvPr/>
        </p:nvSpPr>
        <p:spPr>
          <a:xfrm>
            <a:off x="262758" y="2690649"/>
            <a:ext cx="19549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/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50207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88CB2-BE81-4F80-99AF-46A5E70F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6" t="31724" r="30000" b="11417"/>
          <a:stretch/>
        </p:blipFill>
        <p:spPr>
          <a:xfrm>
            <a:off x="2480441" y="111982"/>
            <a:ext cx="9459309" cy="66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03114-D3FB-4444-A2DB-B5688E2F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95" t="23488" r="22733" b="32632"/>
          <a:stretch/>
        </p:blipFill>
        <p:spPr>
          <a:xfrm>
            <a:off x="1209062" y="948558"/>
            <a:ext cx="10646607" cy="4960883"/>
          </a:xfrm>
        </p:spPr>
      </p:pic>
    </p:spTree>
    <p:extLst>
      <p:ext uri="{BB962C8B-B14F-4D97-AF65-F5344CB8AC3E}">
        <p14:creationId xmlns:p14="http://schemas.microsoft.com/office/powerpoint/2010/main" val="253220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9C2F13-F730-4DF1-A20B-4824D1D1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938" y="1379538"/>
            <a:ext cx="8574087" cy="2616200"/>
          </a:xfrm>
        </p:spPr>
        <p:txBody>
          <a:bodyPr>
            <a:normAutofit/>
          </a:bodyPr>
          <a:lstStyle/>
          <a:p>
            <a:r>
              <a:rPr lang="en-GB" sz="6600" b="1">
                <a:latin typeface="Algerian" panose="04020705040A02060702" pitchFamily="82" charset="0"/>
              </a:rPr>
              <a:t>PARTS OF SPEECH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2D9EB4-42D1-4742-94B1-ECB3C7F8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4041" y="3995738"/>
            <a:ext cx="6888984" cy="21423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5400" b="1">
                <a:solidFill>
                  <a:schemeClr val="accent2">
                    <a:lumMod val="75000"/>
                  </a:schemeClr>
                </a:solidFill>
              </a:rPr>
              <a:t>11 PLUS PREPARATION</a:t>
            </a:r>
          </a:p>
          <a:p>
            <a:pPr marL="0" indent="0" algn="ctr">
              <a:buNone/>
            </a:pPr>
            <a:endParaRPr lang="en-GB" sz="5400" b="1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400" b="1">
                <a:solidFill>
                  <a:schemeClr val="accent2">
                    <a:lumMod val="75000"/>
                  </a:schemeClr>
                </a:solidFill>
              </a:rPr>
              <a:t>By Nafeesa Rehana</a:t>
            </a:r>
          </a:p>
        </p:txBody>
      </p:sp>
    </p:spTree>
    <p:extLst>
      <p:ext uri="{BB962C8B-B14F-4D97-AF65-F5344CB8AC3E}">
        <p14:creationId xmlns:p14="http://schemas.microsoft.com/office/powerpoint/2010/main" val="168529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807B-1BD3-4801-8C38-AA1F4899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676" y="336331"/>
            <a:ext cx="5133755" cy="11351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6A5C-392B-4310-B1EF-13F424F1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49821"/>
            <a:ext cx="10018713" cy="3941379"/>
          </a:xfrm>
        </p:spPr>
        <p:txBody>
          <a:bodyPr>
            <a:normAutofit/>
          </a:bodyPr>
          <a:lstStyle/>
          <a:p>
            <a:r>
              <a:rPr lang="en-GB" sz="2800"/>
              <a:t>To understand how different parts of speech form a sentence.</a:t>
            </a:r>
          </a:p>
          <a:p>
            <a:r>
              <a:rPr lang="en-GB" sz="2800"/>
              <a:t>To identify nouns and pronouns and understand their correct use.</a:t>
            </a:r>
          </a:p>
          <a:p>
            <a:r>
              <a:rPr lang="en-GB" sz="2800"/>
              <a:t>To apply knowledge in writing using these parts of speech correctly.</a:t>
            </a:r>
          </a:p>
        </p:txBody>
      </p:sp>
    </p:spTree>
    <p:extLst>
      <p:ext uri="{BB962C8B-B14F-4D97-AF65-F5344CB8AC3E}">
        <p14:creationId xmlns:p14="http://schemas.microsoft.com/office/powerpoint/2010/main" val="110429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C6E3C-683A-4E5F-8922-16072E11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807" y="408214"/>
            <a:ext cx="10270217" cy="2694215"/>
          </a:xfrm>
        </p:spPr>
        <p:txBody>
          <a:bodyPr>
            <a:normAutofit/>
          </a:bodyPr>
          <a:lstStyle/>
          <a:p>
            <a:pPr algn="l"/>
            <a:br>
              <a:rPr lang="en-GB" sz="3200"/>
            </a:br>
            <a:r>
              <a:rPr lang="en-GB" sz="3200"/>
              <a:t>   </a:t>
            </a:r>
            <a:r>
              <a:rPr lang="en-GB" sz="3200" b="1">
                <a:solidFill>
                  <a:srgbClr val="C00000"/>
                </a:solidFill>
              </a:rPr>
              <a:t>What is speech? </a:t>
            </a:r>
            <a:br>
              <a:rPr lang="en-GB" sz="3200"/>
            </a:br>
            <a:br>
              <a:rPr lang="en-GB" sz="3200"/>
            </a:br>
            <a:r>
              <a:rPr lang="en-GB" sz="3200"/>
              <a:t>* The communication or expression of  thoughts</a:t>
            </a:r>
            <a:br>
              <a:rPr lang="en-GB" sz="3200"/>
            </a:br>
            <a:r>
              <a:rPr lang="en-GB" sz="3200"/>
              <a:t>* Conversation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85DE0A-E4CD-4B7E-8E0A-C9A3F85E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807" y="3102430"/>
            <a:ext cx="10270217" cy="357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>
                <a:solidFill>
                  <a:srgbClr val="7030A0"/>
                </a:solidFill>
              </a:rPr>
              <a:t>The old,tired man was sitting under the tree and patiently waiting for someone to arrive.</a:t>
            </a:r>
          </a:p>
        </p:txBody>
      </p:sp>
    </p:spTree>
    <p:extLst>
      <p:ext uri="{BB962C8B-B14F-4D97-AF65-F5344CB8AC3E}">
        <p14:creationId xmlns:p14="http://schemas.microsoft.com/office/powerpoint/2010/main" val="181167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35AD-F176-47B0-B281-55A293C0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0"/>
            <a:ext cx="10018713" cy="1752599"/>
          </a:xfrm>
        </p:spPr>
        <p:txBody>
          <a:bodyPr/>
          <a:lstStyle/>
          <a:p>
            <a:r>
              <a:rPr lang="en-GB" b="1">
                <a:solidFill>
                  <a:srgbClr val="C00000"/>
                </a:solidFill>
              </a:rPr>
              <a:t>EIGHT PARTS OF SPEECH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B4FB13-3CF6-4A56-A882-3D8490E3E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599464"/>
              </p:ext>
            </p:extLst>
          </p:nvPr>
        </p:nvGraphicFramePr>
        <p:xfrm>
          <a:off x="1484313" y="1208314"/>
          <a:ext cx="10304916" cy="527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98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5034-B2E7-4998-BFEF-755C2891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9" y="0"/>
            <a:ext cx="11506519" cy="6916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GB" sz="1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NOUN (</a:t>
            </a:r>
            <a:r>
              <a:rPr lang="en-GB" sz="3200" b="1">
                <a:latin typeface="Calibri" panose="020F0502020204030204" pitchFamily="34" charset="0"/>
                <a:cs typeface="Calibri" panose="020F0502020204030204" pitchFamily="34" charset="0"/>
              </a:rPr>
              <a:t>Naming Word</a:t>
            </a:r>
            <a:r>
              <a:rPr lang="en-GB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noun is the name of a person, place, thing, or idea.</a:t>
            </a:r>
          </a:p>
          <a:p>
            <a:pPr marL="0" indent="0">
              <a:buNone/>
            </a:pPr>
            <a:r>
              <a:rPr lang="en-GB" sz="1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man... Bromley College... house... happiness</a:t>
            </a:r>
          </a:p>
          <a:p>
            <a:pPr marL="0" indent="0">
              <a:buNone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TYPES OF NOUNS</a:t>
            </a:r>
          </a:p>
          <a:p>
            <a:pPr marL="0" indent="0">
              <a:buNone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</a:p>
          <a:p>
            <a:pPr marL="457200" indent="-457200">
              <a:buFont typeface="+mj-lt"/>
              <a:buAutoNum type="arabicPeriod"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PROPER </a:t>
            </a:r>
          </a:p>
          <a:p>
            <a:pPr marL="457200" indent="-457200">
              <a:buFont typeface="+mj-lt"/>
              <a:buAutoNum type="arabicPeriod"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</a:p>
          <a:p>
            <a:pPr marL="457200" indent="-457200">
              <a:buFont typeface="+mj-lt"/>
              <a:buAutoNum type="arabicPeriod"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</a:p>
          <a:p>
            <a:pPr marL="457200" indent="-457200">
              <a:buFont typeface="+mj-lt"/>
              <a:buAutoNum type="arabicPeriod"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>
                <a:latin typeface="Calibri" panose="020F0502020204030204" pitchFamily="34" charset="0"/>
                <a:cs typeface="Calibri" panose="020F0502020204030204" pitchFamily="34" charset="0"/>
              </a:rPr>
              <a:t>COMPOUND</a:t>
            </a:r>
          </a:p>
          <a:p>
            <a:pPr marL="0" indent="0">
              <a:buNone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6D5A1-DD0C-4AEF-9DE5-1140B3C1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764" y="1753651"/>
            <a:ext cx="1182916" cy="1242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3CA3D2-30A7-4737-84AB-819FC066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97" y="1649386"/>
            <a:ext cx="2099388" cy="1175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3A1AC-B5E6-4825-83CA-E6C72BE0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491" y="4526238"/>
            <a:ext cx="1748467" cy="1242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280FE-F4BF-45E2-94D1-3F5197F3B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128" y="4412262"/>
            <a:ext cx="1643743" cy="122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65B9F-B4D9-4968-BF4B-656FF0646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747" y="4289769"/>
            <a:ext cx="1242332" cy="1242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FE7FD-B3CB-47C4-A94D-220BA8B99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614955" y="5795714"/>
            <a:ext cx="1711517" cy="858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80B35-ACF7-4188-90AE-7369DB71F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0756" y="5399962"/>
            <a:ext cx="1011088" cy="1516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3815CE-75E0-49CC-9DD4-F1497071C9D0}"/>
              </a:ext>
            </a:extLst>
          </p:cNvPr>
          <p:cNvSpPr/>
          <p:nvPr/>
        </p:nvSpPr>
        <p:spPr>
          <a:xfrm>
            <a:off x="3209869" y="3785111"/>
            <a:ext cx="1850089" cy="666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DC0F1-5E02-49AB-9648-6F9E247F90E8}"/>
              </a:ext>
            </a:extLst>
          </p:cNvPr>
          <p:cNvSpPr/>
          <p:nvPr/>
        </p:nvSpPr>
        <p:spPr>
          <a:xfrm>
            <a:off x="5233920" y="3773444"/>
            <a:ext cx="1724158" cy="6388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52943-F681-4548-9375-C932E24742B2}"/>
              </a:ext>
            </a:extLst>
          </p:cNvPr>
          <p:cNvSpPr/>
          <p:nvPr/>
        </p:nvSpPr>
        <p:spPr>
          <a:xfrm>
            <a:off x="8408080" y="0"/>
            <a:ext cx="378392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chemeClr val="tx1"/>
                </a:solidFill>
              </a:rPr>
              <a:t>Nouns can fall under different catagories:</a:t>
            </a:r>
          </a:p>
          <a:p>
            <a:endParaRPr lang="en-GB" sz="2400" b="1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chemeClr val="tx1"/>
                </a:solidFill>
              </a:rPr>
              <a:t>Common or Proper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chemeClr val="tx1"/>
                </a:solidFill>
              </a:rPr>
              <a:t>Singular or Plural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chemeClr val="tx1"/>
                </a:solidFill>
              </a:rPr>
              <a:t>Abstract or Concrete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>
                <a:solidFill>
                  <a:schemeClr val="tx1"/>
                </a:solidFill>
              </a:rPr>
              <a:t>Possessive</a:t>
            </a:r>
          </a:p>
          <a:p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99CFEC-0079-4798-8371-54022C39C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917" y="2700832"/>
            <a:ext cx="1533810" cy="1020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C1E273-6363-412C-AB00-B0207A5C11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5430" y="2737285"/>
            <a:ext cx="1814545" cy="1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D110F4-BADC-4B9E-A0B0-F20F36EF5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88" r="-518"/>
          <a:stretch/>
        </p:blipFill>
        <p:spPr>
          <a:xfrm>
            <a:off x="5865882" y="-10510"/>
            <a:ext cx="6155742" cy="34473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389C7-D0A7-4300-9283-37C7500147C7}"/>
              </a:ext>
            </a:extLst>
          </p:cNvPr>
          <p:cNvSpPr/>
          <p:nvPr/>
        </p:nvSpPr>
        <p:spPr>
          <a:xfrm>
            <a:off x="73572" y="3279228"/>
            <a:ext cx="12118428" cy="35787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people are honest with me, I feel happy that the ………………… is being told.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When I am bored of studying, I feel the …………………… in my brain.</a:t>
            </a:r>
          </a:p>
          <a:p>
            <a:pPr marL="342900" lvl="0" indent="-342900">
              <a:buFont typeface="+mj-lt"/>
              <a:buAutoNum type="arabicPeriod"/>
            </a:pP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When I am sad about something, I feel ………………….. in my heart.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When it’s Friday, the whole class feels the …………………… !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When a friend does something to help us, we know that there is …………………………..</a:t>
            </a:r>
            <a:endPara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312413-2F3C-41BA-911D-91A2F94B86D9}"/>
              </a:ext>
            </a:extLst>
          </p:cNvPr>
          <p:cNvSpPr/>
          <p:nvPr/>
        </p:nvSpPr>
        <p:spPr>
          <a:xfrm>
            <a:off x="1723697" y="0"/>
            <a:ext cx="35945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/>
              <a:t>Some Abstract Nouns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142A9-0533-4BB3-B2EC-A2CBB9AD0260}"/>
              </a:ext>
            </a:extLst>
          </p:cNvPr>
          <p:cNvSpPr/>
          <p:nvPr/>
        </p:nvSpPr>
        <p:spPr>
          <a:xfrm>
            <a:off x="73572" y="2514600"/>
            <a:ext cx="47401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/>
              <a:t>Fill in the blanks using abstract nouns.</a:t>
            </a:r>
          </a:p>
        </p:txBody>
      </p:sp>
    </p:spTree>
    <p:extLst>
      <p:ext uri="{BB962C8B-B14F-4D97-AF65-F5344CB8AC3E}">
        <p14:creationId xmlns:p14="http://schemas.microsoft.com/office/powerpoint/2010/main" val="126067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0355-C19A-48E4-841B-D986F8DD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5" y="0"/>
            <a:ext cx="11119945" cy="5281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>
                <a:solidFill>
                  <a:srgbClr val="C00000"/>
                </a:solidFill>
              </a:rPr>
              <a:t>     </a:t>
            </a:r>
            <a:r>
              <a:rPr lang="en-GB" sz="3200" b="1">
                <a:solidFill>
                  <a:srgbClr val="C00000"/>
                </a:solidFill>
              </a:rPr>
              <a:t>Identifying Nouns</a:t>
            </a:r>
          </a:p>
          <a:p>
            <a:pPr marL="0" indent="0">
              <a:buNone/>
            </a:pPr>
            <a:r>
              <a:rPr lang="en-GB" b="1"/>
              <a:t>     Circle each noun. There is more than one in each sentence</a:t>
            </a:r>
          </a:p>
          <a:p>
            <a:endParaRPr lang="en-GB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All good superheroes fight for truth, justice, and the right to wear spandex.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 The Mule can carry ten times his own weight.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With just a little caffeine, John can study all night!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Birdman can talk to birds but the birds have been getting bored with his conversation recently.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Mister Invisible is awfully hard to find, unless there is snow on the ground. </a:t>
            </a:r>
          </a:p>
        </p:txBody>
      </p:sp>
    </p:spTree>
    <p:extLst>
      <p:ext uri="{BB962C8B-B14F-4D97-AF65-F5344CB8AC3E}">
        <p14:creationId xmlns:p14="http://schemas.microsoft.com/office/powerpoint/2010/main" val="195499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6AB3B6-364D-44A9-B759-64AAABC15E70}"/>
              </a:ext>
            </a:extLst>
          </p:cNvPr>
          <p:cNvSpPr/>
          <p:nvPr/>
        </p:nvSpPr>
        <p:spPr>
          <a:xfrm>
            <a:off x="3426373" y="189187"/>
            <a:ext cx="5738648" cy="63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>
                <a:solidFill>
                  <a:schemeClr val="tx1"/>
                </a:solidFill>
              </a:rPr>
              <a:t>Pronouns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C4490A-62E9-4D60-8CF1-3D3DA1A56C88}"/>
              </a:ext>
            </a:extLst>
          </p:cNvPr>
          <p:cNvSpPr/>
          <p:nvPr/>
        </p:nvSpPr>
        <p:spPr>
          <a:xfrm>
            <a:off x="1366345" y="973621"/>
            <a:ext cx="108256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pronoun is a word used to replace a noun.</a:t>
            </a:r>
          </a:p>
          <a:p>
            <a:pPr fontAlgn="base"/>
            <a:endParaRPr lang="en-GB" sz="28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Examples of pronouns are: 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he, she, it, they</a:t>
            </a: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. We use pronouns so that we don't need to keep repeating the same nouns.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0C35C-2EDB-4729-94CC-4E1D27F3E60D}"/>
              </a:ext>
            </a:extLst>
          </p:cNvPr>
          <p:cNvSpPr/>
          <p:nvPr/>
        </p:nvSpPr>
        <p:spPr>
          <a:xfrm>
            <a:off x="1366346" y="2921876"/>
            <a:ext cx="100899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i="1">
                <a:latin typeface="Calibri" panose="020F0502020204030204" pitchFamily="34" charset="0"/>
                <a:cs typeface="Calibri" panose="020F0502020204030204" pitchFamily="34" charset="0"/>
              </a:rPr>
              <a:t>Consider this sentence</a:t>
            </a:r>
          </a:p>
          <a:p>
            <a:r>
              <a:rPr lang="en-GB" altLang="en-US" sz="2800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said that John’s mother was taking John in John’s mother’s car to visit John’s mother’s friends and see John’s mother’s friends’ goldfish.</a:t>
            </a:r>
            <a:r>
              <a:rPr lang="en-GB" alt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>
                <a:latin typeface="Calibri" panose="020F0502020204030204" pitchFamily="34" charset="0"/>
                <a:cs typeface="Calibri" panose="020F0502020204030204" pitchFamily="34" charset="0"/>
              </a:rPr>
              <a:t>Can you improve it by using pronouns?</a:t>
            </a:r>
          </a:p>
          <a:p>
            <a:endParaRPr lang="en-GB" sz="2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70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1257</TotalTime>
  <Words>772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Corbel</vt:lpstr>
      <vt:lpstr>Wingdings</vt:lpstr>
      <vt:lpstr>Parallax</vt:lpstr>
      <vt:lpstr>In the name of Allah, the Most Gracious, the Ever Merciful</vt:lpstr>
      <vt:lpstr>PARTS OF SPEECH</vt:lpstr>
      <vt:lpstr>Learning Objectives</vt:lpstr>
      <vt:lpstr>    What is speech?   * The communication or expression of  thoughts * Conversation </vt:lpstr>
      <vt:lpstr>EIGHT PARTS OF SPEECH</vt:lpstr>
      <vt:lpstr>PowerPoint Presentation</vt:lpstr>
      <vt:lpstr>PowerPoint Presentation</vt:lpstr>
      <vt:lpstr>PowerPoint Presentation</vt:lpstr>
      <vt:lpstr>PowerPoint Presentation</vt:lpstr>
      <vt:lpstr>Types of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Nafeesa Rehana</dc:creator>
  <cp:lastModifiedBy>Nafeesa Rehana</cp:lastModifiedBy>
  <cp:revision>45</cp:revision>
  <cp:lastPrinted>2020-07-24T19:48:04Z</cp:lastPrinted>
  <dcterms:created xsi:type="dcterms:W3CDTF">2020-07-22T17:10:30Z</dcterms:created>
  <dcterms:modified xsi:type="dcterms:W3CDTF">2020-07-25T09:14:53Z</dcterms:modified>
</cp:coreProperties>
</file>