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62850" cy="10688638"/>
  <p:notesSz cx="10688638" cy="75628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7"/>
    <p:restoredTop sz="94610"/>
  </p:normalViewPr>
  <p:slideViewPr>
    <p:cSldViewPr snapToGrid="0" snapToObjects="1">
      <p:cViewPr>
        <p:scale>
          <a:sx n="170" d="100"/>
          <a:sy n="170" d="100"/>
        </p:scale>
        <p:origin x="1616" y="-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98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10896" y="256032"/>
            <a:ext cx="2926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3250" b="1" dirty="0">
                <a:solidFill>
                  <a:srgbClr val="061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Basics</a:t>
            </a:r>
            <a:endParaRPr lang="en-US" sz="3250" dirty="0"/>
          </a:p>
        </p:txBody>
      </p:sp>
      <p:sp>
        <p:nvSpPr>
          <p:cNvPr id="3" name="Text 1"/>
          <p:cNvSpPr txBox="1"/>
          <p:nvPr/>
        </p:nvSpPr>
        <p:spPr>
          <a:xfrm>
            <a:off x="310896" y="749808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3250" b="1" dirty="0">
                <a:solidFill>
                  <a:srgbClr val="061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Parents</a:t>
            </a:r>
            <a:endParaRPr lang="en-US" sz="3250" dirty="0"/>
          </a:p>
        </p:txBody>
      </p:sp>
      <p:sp>
        <p:nvSpPr>
          <p:cNvPr id="4" name="Text 2"/>
          <p:cNvSpPr txBox="1"/>
          <p:nvPr/>
        </p:nvSpPr>
        <p:spPr>
          <a:xfrm>
            <a:off x="2715768" y="594360"/>
            <a:ext cx="2697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80" b="1" dirty="0">
                <a:solidFill>
                  <a:srgbClr val="087C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 checks to help your child use AI safely, wisely and with your support.</a:t>
            </a:r>
            <a:endParaRPr lang="en-US" sz="1380" dirty="0"/>
          </a:p>
        </p:txBody>
      </p:sp>
      <p:sp>
        <p:nvSpPr>
          <p:cNvPr id="5" name="Shape 3"/>
          <p:cNvSpPr/>
          <p:nvPr/>
        </p:nvSpPr>
        <p:spPr>
          <a:xfrm>
            <a:off x="310896" y="1334365"/>
            <a:ext cx="1371600" cy="0"/>
          </a:xfrm>
          <a:prstGeom prst="line">
            <a:avLst/>
          </a:prstGeom>
          <a:noFill/>
          <a:ln w="25400">
            <a:solidFill>
              <a:srgbClr val="087C43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7" name="Image 1" descr="/mnt/data/brain_icon_cro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496312"/>
            <a:ext cx="713232" cy="713232"/>
          </a:xfrm>
          <a:prstGeom prst="rect">
            <a:avLst/>
          </a:prstGeom>
        </p:spPr>
      </p:pic>
      <p:sp>
        <p:nvSpPr>
          <p:cNvPr id="8" name="Text 4"/>
          <p:cNvSpPr txBox="1"/>
          <p:nvPr/>
        </p:nvSpPr>
        <p:spPr>
          <a:xfrm>
            <a:off x="1325880" y="1508759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60" b="1" dirty="0">
                <a:solidFill>
                  <a:srgbClr val="061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AI?</a:t>
            </a:r>
            <a:endParaRPr lang="en-US" sz="1360" dirty="0"/>
          </a:p>
        </p:txBody>
      </p:sp>
      <p:sp>
        <p:nvSpPr>
          <p:cNvPr id="9" name="Text 5"/>
          <p:cNvSpPr txBox="1"/>
          <p:nvPr/>
        </p:nvSpPr>
        <p:spPr>
          <a:xfrm>
            <a:off x="1325878" y="1773278"/>
            <a:ext cx="3732153" cy="165572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75600" indent="-75600">
              <a:buFont typeface="Wingdings" pitchFamily="2" charset="2"/>
              <a:buChar char="§"/>
            </a:pPr>
            <a:r>
              <a:rPr lang="en-US" sz="9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is software that can answer questions and create content.</a:t>
            </a:r>
          </a:p>
          <a:p>
            <a:pPr marL="75600" indent="-75600">
              <a:buFont typeface="Wingdings" pitchFamily="2" charset="2"/>
              <a:buChar char="§"/>
            </a:pPr>
            <a:r>
              <a:rPr lang="en-US" sz="9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can write text, make images, translate, </a:t>
            </a:r>
            <a:r>
              <a:rPr lang="en-US" sz="900" dirty="0" err="1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summarise</a:t>
            </a:r>
            <a:r>
              <a:rPr lang="en-US" sz="9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and suggest ideas.</a:t>
            </a:r>
          </a:p>
          <a:p>
            <a:pPr marL="75600" indent="-75600">
              <a:buFont typeface="Wingdings" pitchFamily="2" charset="2"/>
              <a:buChar char="§"/>
            </a:pPr>
            <a:r>
              <a:rPr lang="en-US" sz="9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Children may see AI in search, videos, games, homework tools, chatbots, and photo apps.</a:t>
            </a:r>
          </a:p>
          <a:p>
            <a:pPr marL="75600" indent="-75600">
              <a:buFont typeface="Wingdings" pitchFamily="2" charset="2"/>
              <a:buChar char="§"/>
            </a:pPr>
            <a:r>
              <a:rPr lang="en-US" sz="9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can help with learning, creativity, and practice.</a:t>
            </a:r>
          </a:p>
          <a:p>
            <a:pPr marL="75600" indent="-75600">
              <a:buFont typeface="Wingdings" pitchFamily="2" charset="2"/>
              <a:buChar char="§"/>
            </a:pPr>
            <a:r>
              <a:rPr lang="en-US" sz="9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is not a person, teacher, or trusted friend.</a:t>
            </a:r>
          </a:p>
          <a:p>
            <a:pPr marL="75600" indent="-75600">
              <a:buFont typeface="Wingdings" pitchFamily="2" charset="2"/>
              <a:buChar char="§"/>
            </a:pPr>
            <a:r>
              <a:rPr lang="en-US" sz="9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can be wrong, biased, persuasive, or unsafe.</a:t>
            </a:r>
          </a:p>
          <a:p>
            <a:pPr marL="75600" indent="-75600">
              <a:buFont typeface="Wingdings" pitchFamily="2" charset="2"/>
              <a:buChar char="§"/>
            </a:pPr>
            <a:r>
              <a:rPr lang="en-US" sz="9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may sound confident even when it is incorrect.</a:t>
            </a:r>
          </a:p>
          <a:p>
            <a:pPr marL="75600" indent="-75600">
              <a:buFont typeface="Wingdings" pitchFamily="2" charset="2"/>
              <a:buChar char="§"/>
            </a:pPr>
            <a:r>
              <a:rPr lang="en-US" sz="9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Children should not share names, school, address, passwords, or private photos.</a:t>
            </a:r>
          </a:p>
          <a:p>
            <a:pPr marL="75600" indent="-75600">
              <a:buFont typeface="Wingdings" pitchFamily="2" charset="2"/>
              <a:buChar char="§"/>
            </a:pPr>
            <a:r>
              <a:rPr lang="en-US" sz="9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AI with family rules, privacy checks, and adult guidance.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329184" y="3529584"/>
            <a:ext cx="2935224" cy="0"/>
          </a:xfrm>
          <a:prstGeom prst="line">
            <a:avLst/>
          </a:prstGeom>
          <a:noFill/>
          <a:ln w="12700">
            <a:solidFill>
              <a:srgbClr val="9ADCA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1" name="Image 2" descr="/mnt/data/phone_icon_c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813048"/>
            <a:ext cx="713232" cy="713232"/>
          </a:xfrm>
          <a:prstGeom prst="rect">
            <a:avLst/>
          </a:prstGeom>
        </p:spPr>
      </p:pic>
      <p:sp>
        <p:nvSpPr>
          <p:cNvPr id="12" name="Text 7"/>
          <p:cNvSpPr txBox="1"/>
          <p:nvPr/>
        </p:nvSpPr>
        <p:spPr>
          <a:xfrm>
            <a:off x="1325880" y="3822192"/>
            <a:ext cx="2029968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320" b="1" dirty="0">
                <a:solidFill>
                  <a:srgbClr val="061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children may see it</a:t>
            </a:r>
            <a:endParaRPr lang="en-US" sz="1320" dirty="0"/>
          </a:p>
        </p:txBody>
      </p:sp>
      <p:sp>
        <p:nvSpPr>
          <p:cNvPr id="13" name="Text 8"/>
          <p:cNvSpPr txBox="1"/>
          <p:nvPr/>
        </p:nvSpPr>
        <p:spPr>
          <a:xfrm>
            <a:off x="1325880" y="4187952"/>
            <a:ext cx="20574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Children may meet AI in chatbots, homework tools, search summaries, voice assistants, photo tools, and the feeds that suggest videos or posts.</a:t>
            </a:r>
            <a:endParaRPr lang="en-US" sz="950" dirty="0"/>
          </a:p>
        </p:txBody>
      </p:sp>
      <p:sp>
        <p:nvSpPr>
          <p:cNvPr id="14" name="Shape 9"/>
          <p:cNvSpPr/>
          <p:nvPr/>
        </p:nvSpPr>
        <p:spPr>
          <a:xfrm>
            <a:off x="4786883" y="1972942"/>
            <a:ext cx="2464309" cy="1046742"/>
          </a:xfrm>
          <a:prstGeom prst="roundRect">
            <a:avLst>
              <a:gd name="adj" fmla="val 10256"/>
            </a:avLst>
          </a:prstGeom>
          <a:solidFill>
            <a:srgbClr val="FFF7E6"/>
          </a:solidFill>
          <a:ln w="1016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0"/>
          <p:cNvSpPr txBox="1"/>
          <p:nvPr/>
        </p:nvSpPr>
        <p:spPr>
          <a:xfrm>
            <a:off x="4887469" y="2064381"/>
            <a:ext cx="2253996" cy="112446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20" b="1" dirty="0">
                <a:solidFill>
                  <a:srgbClr val="061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to remember
</a:t>
            </a:r>
            <a:endParaRPr lang="en-US" sz="600" dirty="0"/>
          </a:p>
          <a:p>
            <a:pPr marL="0" indent="0" algn="l">
              <a:buNone/>
            </a:pPr>
            <a:r>
              <a:rPr lang="en-US" sz="84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can be helpful, but it can also be wrong, persuasive, or collect personal information. It may sound human, but it is still a tool.</a:t>
            </a:r>
            <a:endParaRPr lang="en-US" sz="1000" dirty="0"/>
          </a:p>
        </p:txBody>
      </p:sp>
      <p:sp>
        <p:nvSpPr>
          <p:cNvPr id="16" name="Shape 11"/>
          <p:cNvSpPr/>
          <p:nvPr/>
        </p:nvSpPr>
        <p:spPr>
          <a:xfrm>
            <a:off x="3593592" y="3483864"/>
            <a:ext cx="3657600" cy="1627632"/>
          </a:xfrm>
          <a:prstGeom prst="roundRect">
            <a:avLst>
              <a:gd name="adj" fmla="val 4494"/>
            </a:avLst>
          </a:prstGeom>
          <a:solidFill>
            <a:srgbClr val="EAF7EF"/>
          </a:solidFill>
          <a:ln w="10160">
            <a:solidFill>
              <a:srgbClr val="087C43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E2E479C3-2C85-6353-545F-E94F1D01972E}"/>
              </a:ext>
            </a:extLst>
          </p:cNvPr>
          <p:cNvGrpSpPr/>
          <p:nvPr/>
        </p:nvGrpSpPr>
        <p:grpSpPr>
          <a:xfrm>
            <a:off x="3712464" y="3607308"/>
            <a:ext cx="3534897" cy="1389888"/>
            <a:chOff x="3721608" y="3493008"/>
            <a:chExt cx="3534897" cy="1389888"/>
          </a:xfrm>
        </p:grpSpPr>
        <p:sp>
          <p:nvSpPr>
            <p:cNvPr id="17" name="Text 12"/>
            <p:cNvSpPr txBox="1"/>
            <p:nvPr/>
          </p:nvSpPr>
          <p:spPr>
            <a:xfrm>
              <a:off x="3721608" y="3493008"/>
              <a:ext cx="2560320" cy="20116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 lnSpcReduction="10000"/>
            </a:bodyPr>
            <a:lstStyle/>
            <a:p>
              <a:pPr marL="0" indent="0" algn="l">
                <a:buNone/>
              </a:pPr>
              <a:r>
                <a:rPr lang="en-US" sz="1340" b="1" dirty="0">
                  <a:solidFill>
                    <a:srgbClr val="087C43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Four family rules</a:t>
              </a:r>
              <a:endParaRPr lang="en-US" sz="1340" dirty="0"/>
            </a:p>
          </p:txBody>
        </p:sp>
        <p:sp>
          <p:nvSpPr>
            <p:cNvPr id="18" name="Shape 13"/>
            <p:cNvSpPr/>
            <p:nvPr/>
          </p:nvSpPr>
          <p:spPr>
            <a:xfrm>
              <a:off x="3730752" y="3831336"/>
              <a:ext cx="210312" cy="210312"/>
            </a:xfrm>
            <a:prstGeom prst="ellipse">
              <a:avLst/>
            </a:prstGeom>
            <a:solidFill>
              <a:srgbClr val="087C43"/>
            </a:solidFill>
            <a:ln w="12700">
              <a:solidFill>
                <a:srgbClr val="087C43">
                  <a:alpha val="0"/>
                </a:srgbClr>
              </a:solidFill>
              <a:prstDash val="solid"/>
            </a:ln>
          </p:spPr>
          <p:txBody>
            <a:bodyPr anchor="ctr"/>
            <a:lstStyle/>
            <a:p>
              <a:pPr algn="ctr"/>
              <a:r>
                <a:rPr lang="en-GB" sz="900" b="1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9" name="Text 14"/>
            <p:cNvSpPr txBox="1"/>
            <p:nvPr/>
          </p:nvSpPr>
          <p:spPr>
            <a:xfrm>
              <a:off x="7128489" y="3854196"/>
              <a:ext cx="128016" cy="10972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 fontScale="92500" lnSpcReduction="10000"/>
            </a:bodyPr>
            <a:lstStyle/>
            <a:p>
              <a:pPr marL="0" indent="0" algn="ctr">
                <a:buNone/>
              </a:pPr>
              <a:r>
                <a:rPr lang="en-US" sz="840" b="1" dirty="0">
                  <a:solidFill>
                    <a:srgbClr val="FFFFFF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1</a:t>
              </a:r>
              <a:endParaRPr lang="en-US" sz="840" dirty="0"/>
            </a:p>
          </p:txBody>
        </p:sp>
        <p:sp>
          <p:nvSpPr>
            <p:cNvPr id="20" name="Text 15"/>
            <p:cNvSpPr txBox="1"/>
            <p:nvPr/>
          </p:nvSpPr>
          <p:spPr>
            <a:xfrm>
              <a:off x="4023360" y="3840480"/>
              <a:ext cx="2926080" cy="21945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/>
            </a:bodyPr>
            <a:lstStyle/>
            <a:p>
              <a:pPr marL="0" indent="0" algn="l">
                <a:buNone/>
              </a:pPr>
              <a:r>
                <a:rPr lang="en-US" sz="820" dirty="0">
                  <a:solidFill>
                    <a:srgbClr val="111827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Check the age limit before sign up.</a:t>
              </a:r>
              <a:endParaRPr lang="en-US" sz="820" dirty="0"/>
            </a:p>
          </p:txBody>
        </p:sp>
        <p:sp>
          <p:nvSpPr>
            <p:cNvPr id="21" name="Shape 16"/>
            <p:cNvSpPr/>
            <p:nvPr/>
          </p:nvSpPr>
          <p:spPr>
            <a:xfrm>
              <a:off x="3730752" y="4105656"/>
              <a:ext cx="210312" cy="210312"/>
            </a:xfrm>
            <a:prstGeom prst="ellipse">
              <a:avLst/>
            </a:prstGeom>
            <a:solidFill>
              <a:srgbClr val="087C43"/>
            </a:solidFill>
            <a:ln w="12700">
              <a:solidFill>
                <a:srgbClr val="087C43">
                  <a:alpha val="0"/>
                </a:srgbClr>
              </a:solidFill>
              <a:prstDash val="solid"/>
            </a:ln>
          </p:spPr>
          <p:txBody>
            <a:bodyPr anchor="ctr"/>
            <a:lstStyle/>
            <a:p>
              <a:pPr algn="ctr"/>
              <a:r>
                <a:rPr lang="en-GB" sz="900" b="1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3" name="Text 18"/>
            <p:cNvSpPr txBox="1"/>
            <p:nvPr/>
          </p:nvSpPr>
          <p:spPr>
            <a:xfrm>
              <a:off x="4023360" y="4114800"/>
              <a:ext cx="2926080" cy="21945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 fontScale="92500" lnSpcReduction="10000"/>
            </a:bodyPr>
            <a:lstStyle/>
            <a:p>
              <a:pPr marL="0" indent="0" algn="l">
                <a:buNone/>
              </a:pPr>
              <a:r>
                <a:rPr lang="en-US" sz="820" dirty="0">
                  <a:solidFill>
                    <a:srgbClr val="111827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Never type names, school, address, passwords or private photos.</a:t>
              </a:r>
              <a:endParaRPr lang="en-US" sz="820" dirty="0"/>
            </a:p>
          </p:txBody>
        </p:sp>
        <p:sp>
          <p:nvSpPr>
            <p:cNvPr id="24" name="Shape 19"/>
            <p:cNvSpPr/>
            <p:nvPr/>
          </p:nvSpPr>
          <p:spPr>
            <a:xfrm>
              <a:off x="3730752" y="4379976"/>
              <a:ext cx="210312" cy="210312"/>
            </a:xfrm>
            <a:prstGeom prst="ellipse">
              <a:avLst/>
            </a:prstGeom>
            <a:solidFill>
              <a:srgbClr val="087C43"/>
            </a:solidFill>
            <a:ln w="12700">
              <a:solidFill>
                <a:srgbClr val="087C43">
                  <a:alpha val="0"/>
                </a:srgbClr>
              </a:solidFill>
              <a:prstDash val="solid"/>
            </a:ln>
          </p:spPr>
          <p:txBody>
            <a:bodyPr anchor="ctr"/>
            <a:lstStyle/>
            <a:p>
              <a:pPr algn="ctr"/>
              <a:r>
                <a:rPr lang="en-GB" sz="900" b="1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6" name="Text 21"/>
            <p:cNvSpPr txBox="1"/>
            <p:nvPr/>
          </p:nvSpPr>
          <p:spPr>
            <a:xfrm>
              <a:off x="4023360" y="4389120"/>
              <a:ext cx="2926080" cy="21945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/>
            </a:bodyPr>
            <a:lstStyle/>
            <a:p>
              <a:pPr marL="0" indent="0" algn="l">
                <a:buNone/>
              </a:pPr>
              <a:r>
                <a:rPr lang="en-US" sz="820" dirty="0">
                  <a:solidFill>
                    <a:srgbClr val="111827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Sit together for first uses and read prompts together.</a:t>
              </a:r>
              <a:endParaRPr lang="en-US" sz="820" dirty="0"/>
            </a:p>
          </p:txBody>
        </p:sp>
        <p:sp>
          <p:nvSpPr>
            <p:cNvPr id="27" name="Shape 22"/>
            <p:cNvSpPr/>
            <p:nvPr/>
          </p:nvSpPr>
          <p:spPr>
            <a:xfrm>
              <a:off x="3730752" y="4654296"/>
              <a:ext cx="210312" cy="210312"/>
            </a:xfrm>
            <a:prstGeom prst="ellipse">
              <a:avLst/>
            </a:prstGeom>
            <a:solidFill>
              <a:srgbClr val="087C43"/>
            </a:solidFill>
            <a:ln w="12700">
              <a:solidFill>
                <a:srgbClr val="087C43">
                  <a:alpha val="0"/>
                </a:srgbClr>
              </a:solidFill>
              <a:prstDash val="solid"/>
            </a:ln>
          </p:spPr>
          <p:txBody>
            <a:bodyPr anchor="ctr"/>
            <a:lstStyle/>
            <a:p>
              <a:pPr algn="ctr"/>
              <a:r>
                <a:rPr lang="en-GB" sz="900" b="1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9" name="Text 24"/>
            <p:cNvSpPr txBox="1"/>
            <p:nvPr/>
          </p:nvSpPr>
          <p:spPr>
            <a:xfrm>
              <a:off x="4023360" y="4663440"/>
              <a:ext cx="2926080" cy="21945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 fontScale="92500" lnSpcReduction="10000"/>
            </a:bodyPr>
            <a:lstStyle/>
            <a:p>
              <a:pPr marL="0" indent="0" algn="l">
                <a:buNone/>
              </a:pPr>
              <a:r>
                <a:rPr lang="en-US" sz="820" dirty="0">
                  <a:solidFill>
                    <a:srgbClr val="111827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Check important answers with trusted websites, school materials or another adult.</a:t>
              </a:r>
              <a:endParaRPr lang="en-US" sz="820" dirty="0"/>
            </a:p>
          </p:txBody>
        </p:sp>
      </p:grpSp>
      <p:sp>
        <p:nvSpPr>
          <p:cNvPr id="30" name="Shape 25"/>
          <p:cNvSpPr/>
          <p:nvPr/>
        </p:nvSpPr>
        <p:spPr>
          <a:xfrm>
            <a:off x="310896" y="5230368"/>
            <a:ext cx="3072384" cy="1335024"/>
          </a:xfrm>
          <a:prstGeom prst="roundRect">
            <a:avLst>
              <a:gd name="adj" fmla="val 5479"/>
            </a:avLst>
          </a:prstGeom>
          <a:solidFill>
            <a:srgbClr val="F5EDFF"/>
          </a:solidFill>
          <a:ln w="10160">
            <a:solidFill>
              <a:srgbClr val="B99D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1" name="Text 26"/>
          <p:cNvSpPr txBox="1"/>
          <p:nvPr/>
        </p:nvSpPr>
        <p:spPr>
          <a:xfrm>
            <a:off x="950976" y="5376672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10" b="1" dirty="0">
                <a:solidFill>
                  <a:srgbClr val="7B4B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Talk together</a:t>
            </a:r>
            <a:endParaRPr lang="en-US" sz="1310" dirty="0"/>
          </a:p>
        </p:txBody>
      </p:sp>
      <p:sp>
        <p:nvSpPr>
          <p:cNvPr id="32" name="Shape 27"/>
          <p:cNvSpPr/>
          <p:nvPr/>
        </p:nvSpPr>
        <p:spPr>
          <a:xfrm>
            <a:off x="493776" y="5705856"/>
            <a:ext cx="118872" cy="118872"/>
          </a:xfrm>
          <a:prstGeom prst="ellipse">
            <a:avLst/>
          </a:prstGeom>
          <a:solidFill>
            <a:srgbClr val="7B4BB3"/>
          </a:solidFill>
          <a:ln w="12700">
            <a:solidFill>
              <a:srgbClr val="7B4BB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3" name="Text 28"/>
          <p:cNvSpPr txBox="1"/>
          <p:nvPr/>
        </p:nvSpPr>
        <p:spPr>
          <a:xfrm>
            <a:off x="676656" y="5669280"/>
            <a:ext cx="20391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77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tools have you tried?</a:t>
            </a:r>
            <a:endParaRPr lang="en-US" sz="770" dirty="0"/>
          </a:p>
        </p:txBody>
      </p:sp>
      <p:sp>
        <p:nvSpPr>
          <p:cNvPr id="34" name="Shape 29"/>
          <p:cNvSpPr/>
          <p:nvPr/>
        </p:nvSpPr>
        <p:spPr>
          <a:xfrm>
            <a:off x="493776" y="5888736"/>
            <a:ext cx="118872" cy="118872"/>
          </a:xfrm>
          <a:prstGeom prst="ellipse">
            <a:avLst/>
          </a:prstGeom>
          <a:solidFill>
            <a:srgbClr val="7B4BB3"/>
          </a:solidFill>
          <a:ln w="12700">
            <a:solidFill>
              <a:srgbClr val="7B4BB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5" name="Text 30"/>
          <p:cNvSpPr txBox="1"/>
          <p:nvPr/>
        </p:nvSpPr>
        <p:spPr>
          <a:xfrm>
            <a:off x="676656" y="5852160"/>
            <a:ext cx="20391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77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did it get right and wrong?</a:t>
            </a:r>
            <a:endParaRPr lang="en-US" sz="770" dirty="0"/>
          </a:p>
        </p:txBody>
      </p:sp>
      <p:sp>
        <p:nvSpPr>
          <p:cNvPr id="36" name="Shape 31"/>
          <p:cNvSpPr/>
          <p:nvPr/>
        </p:nvSpPr>
        <p:spPr>
          <a:xfrm>
            <a:off x="493776" y="6071616"/>
            <a:ext cx="118872" cy="118872"/>
          </a:xfrm>
          <a:prstGeom prst="ellipse">
            <a:avLst/>
          </a:prstGeom>
          <a:solidFill>
            <a:srgbClr val="7B4BB3"/>
          </a:solidFill>
          <a:ln w="12700">
            <a:solidFill>
              <a:srgbClr val="7B4BB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7" name="Text 32"/>
          <p:cNvSpPr txBox="1"/>
          <p:nvPr/>
        </p:nvSpPr>
        <p:spPr>
          <a:xfrm>
            <a:off x="676656" y="6035040"/>
            <a:ext cx="20391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77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should never be typed into a chatbot?</a:t>
            </a:r>
            <a:endParaRPr lang="en-US" sz="770" dirty="0"/>
          </a:p>
        </p:txBody>
      </p:sp>
      <p:sp>
        <p:nvSpPr>
          <p:cNvPr id="38" name="Shape 33"/>
          <p:cNvSpPr/>
          <p:nvPr/>
        </p:nvSpPr>
        <p:spPr>
          <a:xfrm>
            <a:off x="493776" y="6254496"/>
            <a:ext cx="118872" cy="118872"/>
          </a:xfrm>
          <a:prstGeom prst="ellipse">
            <a:avLst/>
          </a:prstGeom>
          <a:solidFill>
            <a:srgbClr val="7B4BB3"/>
          </a:solidFill>
          <a:ln w="12700">
            <a:solidFill>
              <a:srgbClr val="7B4BB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4"/>
          <p:cNvSpPr txBox="1"/>
          <p:nvPr/>
        </p:nvSpPr>
        <p:spPr>
          <a:xfrm>
            <a:off x="676656" y="6217920"/>
            <a:ext cx="20391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77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AI gave worrying advice or a fake image,</a:t>
            </a:r>
            <a:endParaRPr lang="en-US" sz="770" dirty="0"/>
          </a:p>
          <a:p>
            <a:pPr marL="0" indent="0" algn="l">
              <a:buNone/>
            </a:pPr>
            <a:r>
              <a:rPr lang="en-US" sz="77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would you do?</a:t>
            </a:r>
            <a:endParaRPr lang="en-US" sz="770" dirty="0"/>
          </a:p>
        </p:txBody>
      </p:sp>
      <p:pic>
        <p:nvPicPr>
          <p:cNvPr id="40" name="Image 3" descr="/mnt/data/talk_family_crop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0" y="5788152"/>
            <a:ext cx="512064" cy="694944"/>
          </a:xfrm>
          <a:prstGeom prst="rect">
            <a:avLst/>
          </a:prstGeom>
        </p:spPr>
      </p:pic>
      <p:sp>
        <p:nvSpPr>
          <p:cNvPr id="41" name="Shape 35"/>
          <p:cNvSpPr/>
          <p:nvPr/>
        </p:nvSpPr>
        <p:spPr>
          <a:xfrm>
            <a:off x="3593592" y="5230368"/>
            <a:ext cx="3657600" cy="1335024"/>
          </a:xfrm>
          <a:prstGeom prst="roundRect">
            <a:avLst>
              <a:gd name="adj" fmla="val 5479"/>
            </a:avLst>
          </a:prstGeom>
          <a:solidFill>
            <a:srgbClr val="EAF4FF"/>
          </a:solidFill>
          <a:ln w="10160">
            <a:solidFill>
              <a:srgbClr val="0965C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2" name="Text 36"/>
          <p:cNvSpPr txBox="1"/>
          <p:nvPr/>
        </p:nvSpPr>
        <p:spPr>
          <a:xfrm>
            <a:off x="4197096" y="537667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10" b="1" dirty="0">
                <a:solidFill>
                  <a:srgbClr val="0965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actions today</a:t>
            </a:r>
            <a:endParaRPr lang="en-US" sz="1310" dirty="0"/>
          </a:p>
        </p:txBody>
      </p:sp>
      <p:sp>
        <p:nvSpPr>
          <p:cNvPr id="43" name="Shape 37"/>
          <p:cNvSpPr/>
          <p:nvPr/>
        </p:nvSpPr>
        <p:spPr>
          <a:xfrm>
            <a:off x="3776472" y="5687568"/>
            <a:ext cx="210312" cy="210312"/>
          </a:xfrm>
          <a:prstGeom prst="ellipse">
            <a:avLst/>
          </a:prstGeom>
          <a:solidFill>
            <a:srgbClr val="0965C8"/>
          </a:solidFill>
          <a:ln w="12700">
            <a:solidFill>
              <a:srgbClr val="0965C8">
                <a:alpha val="0"/>
              </a:srgbClr>
            </a:solidFill>
            <a:prstDash val="solid"/>
          </a:ln>
        </p:spPr>
        <p:txBody>
          <a:bodyPr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100" dirty="0"/>
          </a:p>
        </p:txBody>
      </p:sp>
      <p:sp>
        <p:nvSpPr>
          <p:cNvPr id="44" name="Text 38"/>
          <p:cNvSpPr txBox="1"/>
          <p:nvPr/>
        </p:nvSpPr>
        <p:spPr>
          <a:xfrm>
            <a:off x="7909935" y="5863403"/>
            <a:ext cx="12801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10000"/>
          </a:bodyPr>
          <a:lstStyle/>
          <a:p>
            <a:pPr marL="0" indent="0" algn="ctr">
              <a:buNone/>
            </a:pPr>
            <a:endParaRPr lang="en-US" sz="840" dirty="0"/>
          </a:p>
        </p:txBody>
      </p:sp>
      <p:sp>
        <p:nvSpPr>
          <p:cNvPr id="45" name="Text 39"/>
          <p:cNvSpPr txBox="1"/>
          <p:nvPr/>
        </p:nvSpPr>
        <p:spPr>
          <a:xfrm>
            <a:off x="4096512" y="5696712"/>
            <a:ext cx="2788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 on Screen Time or Family Link.</a:t>
            </a:r>
            <a:endParaRPr lang="en-US" sz="850" dirty="0"/>
          </a:p>
        </p:txBody>
      </p:sp>
      <p:sp>
        <p:nvSpPr>
          <p:cNvPr id="46" name="Shape 40"/>
          <p:cNvSpPr/>
          <p:nvPr/>
        </p:nvSpPr>
        <p:spPr>
          <a:xfrm>
            <a:off x="3776472" y="5897880"/>
            <a:ext cx="210312" cy="210312"/>
          </a:xfrm>
          <a:prstGeom prst="ellipse">
            <a:avLst/>
          </a:prstGeom>
          <a:solidFill>
            <a:srgbClr val="0965C8"/>
          </a:solidFill>
          <a:ln w="12700">
            <a:solidFill>
              <a:srgbClr val="0965C8">
                <a:alpha val="0"/>
              </a:srgbClr>
            </a:solidFill>
            <a:prstDash val="solid"/>
          </a:ln>
        </p:spPr>
        <p:txBody>
          <a:bodyPr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✓</a:t>
            </a:r>
            <a:endParaRPr lang="en-GB" sz="11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</p:txBody>
      </p:sp>
      <p:sp>
        <p:nvSpPr>
          <p:cNvPr id="48" name="Text 42"/>
          <p:cNvSpPr txBox="1"/>
          <p:nvPr/>
        </p:nvSpPr>
        <p:spPr>
          <a:xfrm>
            <a:off x="4096512" y="5907024"/>
            <a:ext cx="2788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on SafeSearch or YouTube Restricted Mode.</a:t>
            </a:r>
            <a:endParaRPr lang="en-US" sz="850" dirty="0"/>
          </a:p>
        </p:txBody>
      </p:sp>
      <p:sp>
        <p:nvSpPr>
          <p:cNvPr id="49" name="Shape 43"/>
          <p:cNvSpPr/>
          <p:nvPr/>
        </p:nvSpPr>
        <p:spPr>
          <a:xfrm>
            <a:off x="3776472" y="6108192"/>
            <a:ext cx="210312" cy="210312"/>
          </a:xfrm>
          <a:prstGeom prst="ellipse">
            <a:avLst/>
          </a:prstGeom>
          <a:solidFill>
            <a:srgbClr val="0965C8"/>
          </a:solidFill>
          <a:ln w="12700">
            <a:solidFill>
              <a:srgbClr val="0965C8">
                <a:alpha val="0"/>
              </a:srgbClr>
            </a:solidFill>
            <a:prstDash val="solid"/>
          </a:ln>
        </p:spPr>
        <p:txBody>
          <a:bodyPr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GB" sz="11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</p:txBody>
      </p:sp>
      <p:sp>
        <p:nvSpPr>
          <p:cNvPr id="51" name="Text 45"/>
          <p:cNvSpPr txBox="1"/>
          <p:nvPr/>
        </p:nvSpPr>
        <p:spPr>
          <a:xfrm>
            <a:off x="4096512" y="6117336"/>
            <a:ext cx="2788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privacy and history settings in AI apps.</a:t>
            </a:r>
            <a:endParaRPr lang="en-US" sz="850" dirty="0"/>
          </a:p>
        </p:txBody>
      </p:sp>
      <p:sp>
        <p:nvSpPr>
          <p:cNvPr id="52" name="Shape 46"/>
          <p:cNvSpPr/>
          <p:nvPr/>
        </p:nvSpPr>
        <p:spPr>
          <a:xfrm>
            <a:off x="3776472" y="6318504"/>
            <a:ext cx="210312" cy="210312"/>
          </a:xfrm>
          <a:prstGeom prst="ellipse">
            <a:avLst/>
          </a:prstGeom>
          <a:solidFill>
            <a:srgbClr val="0965C8"/>
          </a:solidFill>
          <a:ln w="12700">
            <a:solidFill>
              <a:srgbClr val="0965C8">
                <a:alpha val="0"/>
              </a:srgbClr>
            </a:solidFill>
            <a:prstDash val="solid"/>
          </a:ln>
        </p:spPr>
        <p:txBody>
          <a:bodyPr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GB" sz="11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</p:txBody>
      </p:sp>
      <p:sp>
        <p:nvSpPr>
          <p:cNvPr id="54" name="Text 48"/>
          <p:cNvSpPr txBox="1"/>
          <p:nvPr/>
        </p:nvSpPr>
        <p:spPr>
          <a:xfrm>
            <a:off x="4096512" y="6327648"/>
            <a:ext cx="2788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 off AI features your child is not ready for.</a:t>
            </a:r>
            <a:endParaRPr lang="en-US" sz="850" dirty="0"/>
          </a:p>
        </p:txBody>
      </p:sp>
      <p:sp>
        <p:nvSpPr>
          <p:cNvPr id="55" name="Shape 49"/>
          <p:cNvSpPr/>
          <p:nvPr/>
        </p:nvSpPr>
        <p:spPr>
          <a:xfrm>
            <a:off x="310896" y="6803136"/>
            <a:ext cx="3072384" cy="749808"/>
          </a:xfrm>
          <a:prstGeom prst="roundRect">
            <a:avLst>
              <a:gd name="adj" fmla="val 9756"/>
            </a:avLst>
          </a:prstGeom>
          <a:solidFill>
            <a:srgbClr val="EAF7EF"/>
          </a:solidFill>
          <a:ln w="10160">
            <a:solidFill>
              <a:srgbClr val="087C43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6" name="Text 50"/>
          <p:cNvSpPr txBox="1"/>
          <p:nvPr/>
        </p:nvSpPr>
        <p:spPr>
          <a:xfrm>
            <a:off x="420624" y="6894576"/>
            <a:ext cx="2852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87C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Need help
</a:t>
            </a:r>
            <a:endParaRPr lang="en-US" sz="900" dirty="0"/>
          </a:p>
          <a:p>
            <a:pPr marL="0" indent="0" algn="l">
              <a:buNone/>
            </a:pPr>
            <a:r>
              <a:rPr lang="en-US" sz="82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harmful content in the app or platform. If something matters, talk to a parent, teacher or another trusted adult.</a:t>
            </a:r>
            <a:endParaRPr lang="en-US" sz="1000" dirty="0"/>
          </a:p>
        </p:txBody>
      </p:sp>
      <p:sp>
        <p:nvSpPr>
          <p:cNvPr id="57" name="Shape 51"/>
          <p:cNvSpPr/>
          <p:nvPr/>
        </p:nvSpPr>
        <p:spPr>
          <a:xfrm>
            <a:off x="3593592" y="6803136"/>
            <a:ext cx="3657600" cy="749808"/>
          </a:xfrm>
          <a:prstGeom prst="roundRect">
            <a:avLst>
              <a:gd name="adj" fmla="val 9756"/>
            </a:avLst>
          </a:prstGeom>
          <a:solidFill>
            <a:srgbClr val="EAF7EF"/>
          </a:solidFill>
          <a:ln w="10160">
            <a:solidFill>
              <a:srgbClr val="B7E3C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8" name="Text 52"/>
          <p:cNvSpPr txBox="1"/>
          <p:nvPr/>
        </p:nvSpPr>
        <p:spPr>
          <a:xfrm>
            <a:off x="3703320" y="6894576"/>
            <a:ext cx="34381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87C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 to know
</a:t>
            </a:r>
            <a:endParaRPr lang="en-US" sz="900" dirty="0"/>
          </a:p>
          <a:p>
            <a:pPr marL="0" indent="0" algn="l">
              <a:buNone/>
            </a:pPr>
            <a:r>
              <a:rPr lang="en-US" sz="82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responses can be wrong. Always double check important information with trusted sources.</a:t>
            </a:r>
            <a:endParaRPr lang="en-US" sz="1000" dirty="0"/>
          </a:p>
        </p:txBody>
      </p:sp>
      <p:sp>
        <p:nvSpPr>
          <p:cNvPr id="59" name="Shape 53"/>
          <p:cNvSpPr/>
          <p:nvPr/>
        </p:nvSpPr>
        <p:spPr>
          <a:xfrm>
            <a:off x="310896" y="7918704"/>
            <a:ext cx="1847088" cy="0"/>
          </a:xfrm>
          <a:prstGeom prst="line">
            <a:avLst/>
          </a:prstGeom>
          <a:noFill/>
          <a:ln w="12700">
            <a:solidFill>
              <a:srgbClr val="061A5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0" name="Text 54"/>
          <p:cNvSpPr txBox="1"/>
          <p:nvPr/>
        </p:nvSpPr>
        <p:spPr>
          <a:xfrm>
            <a:off x="1993392" y="7808976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061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 for official guides and parent tips</a:t>
            </a:r>
            <a:endParaRPr lang="en-US" sz="1180" dirty="0"/>
          </a:p>
        </p:txBody>
      </p:sp>
      <p:sp>
        <p:nvSpPr>
          <p:cNvPr id="61" name="Shape 55"/>
          <p:cNvSpPr/>
          <p:nvPr/>
        </p:nvSpPr>
        <p:spPr>
          <a:xfrm>
            <a:off x="5632704" y="7918704"/>
            <a:ext cx="1618488" cy="0"/>
          </a:xfrm>
          <a:prstGeom prst="line">
            <a:avLst/>
          </a:prstGeom>
          <a:noFill/>
          <a:ln w="12700">
            <a:solidFill>
              <a:srgbClr val="061A5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2" name="Shape 56"/>
          <p:cNvSpPr/>
          <p:nvPr/>
        </p:nvSpPr>
        <p:spPr>
          <a:xfrm>
            <a:off x="493776" y="8183880"/>
            <a:ext cx="210312" cy="210312"/>
          </a:xfrm>
          <a:prstGeom prst="ellipse">
            <a:avLst/>
          </a:prstGeom>
          <a:solidFill>
            <a:srgbClr val="087C43"/>
          </a:solidFill>
          <a:ln w="12700">
            <a:solidFill>
              <a:srgbClr val="087C43">
                <a:alpha val="0"/>
              </a:srgbClr>
            </a:solidFill>
            <a:prstDash val="solid"/>
          </a:ln>
        </p:spPr>
        <p:txBody>
          <a:bodyPr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4" name="Text 58"/>
          <p:cNvSpPr txBox="1"/>
          <p:nvPr/>
        </p:nvSpPr>
        <p:spPr>
          <a:xfrm>
            <a:off x="768096" y="8174736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87C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parent tips</a:t>
            </a:r>
            <a:endParaRPr lang="en-US" sz="900" dirty="0"/>
          </a:p>
        </p:txBody>
      </p:sp>
      <p:sp>
        <p:nvSpPr>
          <p:cNvPr id="65" name="Text 59"/>
          <p:cNvSpPr txBox="1"/>
          <p:nvPr/>
        </p:nvSpPr>
        <p:spPr>
          <a:xfrm>
            <a:off x="768096" y="8430768"/>
            <a:ext cx="1143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69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Tips for parents and carers</a:t>
            </a:r>
            <a:endParaRPr lang="en-US" sz="690" dirty="0"/>
          </a:p>
        </p:txBody>
      </p:sp>
      <p:pic>
        <p:nvPicPr>
          <p:cNvPr id="66" name="Image 4" descr="/mnt/data/ai_parent_tips_qr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6384" y="8796528"/>
            <a:ext cx="676656" cy="676656"/>
          </a:xfrm>
          <a:prstGeom prst="rect">
            <a:avLst/>
          </a:prstGeom>
        </p:spPr>
      </p:pic>
      <p:sp>
        <p:nvSpPr>
          <p:cNvPr id="67" name="Text 60"/>
          <p:cNvSpPr txBox="1"/>
          <p:nvPr/>
        </p:nvSpPr>
        <p:spPr>
          <a:xfrm>
            <a:off x="512064" y="9537192"/>
            <a:ext cx="141732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550" dirty="0">
                <a:solidFill>
                  <a:srgbClr val="47546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UK Safer Internet Centre</a:t>
            </a:r>
            <a:endParaRPr lang="en-US" sz="550" dirty="0"/>
          </a:p>
        </p:txBody>
      </p:sp>
      <p:sp>
        <p:nvSpPr>
          <p:cNvPr id="68" name="Shape 61"/>
          <p:cNvSpPr/>
          <p:nvPr/>
        </p:nvSpPr>
        <p:spPr>
          <a:xfrm>
            <a:off x="1975104" y="8220456"/>
            <a:ext cx="0" cy="1335024"/>
          </a:xfrm>
          <a:prstGeom prst="line">
            <a:avLst/>
          </a:prstGeom>
          <a:noFill/>
          <a:ln w="9525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9" name="Shape 62"/>
          <p:cNvSpPr/>
          <p:nvPr/>
        </p:nvSpPr>
        <p:spPr>
          <a:xfrm>
            <a:off x="2258568" y="8183880"/>
            <a:ext cx="210312" cy="210312"/>
          </a:xfrm>
          <a:prstGeom prst="ellipse">
            <a:avLst/>
          </a:prstGeom>
          <a:solidFill>
            <a:srgbClr val="0965C8"/>
          </a:solidFill>
          <a:ln w="12700">
            <a:solidFill>
              <a:srgbClr val="0965C8">
                <a:alpha val="0"/>
              </a:srgbClr>
            </a:solidFill>
            <a:prstDash val="solid"/>
          </a:ln>
        </p:spPr>
        <p:txBody>
          <a:bodyPr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1" name="Text 64"/>
          <p:cNvSpPr txBox="1"/>
          <p:nvPr/>
        </p:nvSpPr>
        <p:spPr>
          <a:xfrm>
            <a:off x="2532888" y="8174736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965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iPhone guide</a:t>
            </a:r>
            <a:endParaRPr lang="en-US" sz="900" dirty="0"/>
          </a:p>
        </p:txBody>
      </p:sp>
      <p:sp>
        <p:nvSpPr>
          <p:cNvPr id="72" name="Text 65"/>
          <p:cNvSpPr txBox="1"/>
          <p:nvPr/>
        </p:nvSpPr>
        <p:spPr>
          <a:xfrm>
            <a:off x="2532888" y="8430768"/>
            <a:ext cx="1143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69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Screen Time to manage your child’s iPhone or iPad</a:t>
            </a:r>
            <a:endParaRPr lang="en-US" sz="690" dirty="0"/>
          </a:p>
        </p:txBody>
      </p:sp>
      <p:pic>
        <p:nvPicPr>
          <p:cNvPr id="73" name="Image 5" descr="/mnt/data/iphone_guide_qr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1176" y="8796528"/>
            <a:ext cx="676656" cy="676656"/>
          </a:xfrm>
          <a:prstGeom prst="rect">
            <a:avLst/>
          </a:prstGeom>
        </p:spPr>
      </p:pic>
      <p:sp>
        <p:nvSpPr>
          <p:cNvPr id="74" name="Text 66"/>
          <p:cNvSpPr txBox="1"/>
          <p:nvPr/>
        </p:nvSpPr>
        <p:spPr>
          <a:xfrm>
            <a:off x="2276856" y="9537192"/>
            <a:ext cx="141732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550" dirty="0">
                <a:solidFill>
                  <a:srgbClr val="47546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Apple Support</a:t>
            </a:r>
            <a:endParaRPr lang="en-US" sz="550" dirty="0"/>
          </a:p>
        </p:txBody>
      </p:sp>
      <p:sp>
        <p:nvSpPr>
          <p:cNvPr id="75" name="Shape 67"/>
          <p:cNvSpPr/>
          <p:nvPr/>
        </p:nvSpPr>
        <p:spPr>
          <a:xfrm>
            <a:off x="3739896" y="8220456"/>
            <a:ext cx="0" cy="1335024"/>
          </a:xfrm>
          <a:prstGeom prst="line">
            <a:avLst/>
          </a:prstGeom>
          <a:noFill/>
          <a:ln w="9525">
            <a:solidFill>
              <a:srgbClr val="D0D5D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6" name="Shape 68"/>
          <p:cNvSpPr/>
          <p:nvPr/>
        </p:nvSpPr>
        <p:spPr>
          <a:xfrm>
            <a:off x="4023360" y="8183880"/>
            <a:ext cx="210312" cy="210312"/>
          </a:xfrm>
          <a:prstGeom prst="ellipse">
            <a:avLst/>
          </a:prstGeom>
          <a:solidFill>
            <a:srgbClr val="F39C12"/>
          </a:solidFill>
          <a:ln w="12700">
            <a:solidFill>
              <a:srgbClr val="F39C12">
                <a:alpha val="0"/>
              </a:srgbClr>
            </a:solidFill>
            <a:prstDash val="solid"/>
          </a:ln>
        </p:spPr>
        <p:txBody>
          <a:bodyPr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78" name="Text 70"/>
          <p:cNvSpPr txBox="1"/>
          <p:nvPr/>
        </p:nvSpPr>
        <p:spPr>
          <a:xfrm>
            <a:off x="4297680" y="8174736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39C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Android guide</a:t>
            </a:r>
            <a:endParaRPr lang="en-US" sz="900" dirty="0"/>
          </a:p>
        </p:txBody>
      </p:sp>
      <p:sp>
        <p:nvSpPr>
          <p:cNvPr id="79" name="Text 71"/>
          <p:cNvSpPr txBox="1"/>
          <p:nvPr/>
        </p:nvSpPr>
        <p:spPr>
          <a:xfrm>
            <a:off x="4297680" y="8430768"/>
            <a:ext cx="1143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69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started with Family Link</a:t>
            </a:r>
            <a:endParaRPr lang="en-US" sz="690" dirty="0"/>
          </a:p>
        </p:txBody>
      </p:sp>
      <p:pic>
        <p:nvPicPr>
          <p:cNvPr id="80" name="Image 6" descr="/mnt/data/android_guide_qr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15968" y="8796528"/>
            <a:ext cx="676656" cy="676656"/>
          </a:xfrm>
          <a:prstGeom prst="rect">
            <a:avLst/>
          </a:prstGeom>
        </p:spPr>
      </p:pic>
      <p:sp>
        <p:nvSpPr>
          <p:cNvPr id="81" name="Text 72"/>
          <p:cNvSpPr txBox="1"/>
          <p:nvPr/>
        </p:nvSpPr>
        <p:spPr>
          <a:xfrm>
            <a:off x="4041648" y="9537192"/>
            <a:ext cx="1417320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550" dirty="0">
                <a:solidFill>
                  <a:srgbClr val="47546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Google For Families Help</a:t>
            </a:r>
            <a:endParaRPr lang="en-US" sz="550" dirty="0"/>
          </a:p>
        </p:txBody>
      </p:sp>
      <p:sp>
        <p:nvSpPr>
          <p:cNvPr id="83" name="Shape 73"/>
          <p:cNvSpPr/>
          <p:nvPr/>
        </p:nvSpPr>
        <p:spPr>
          <a:xfrm>
            <a:off x="0" y="10168128"/>
            <a:ext cx="7562088" cy="521208"/>
          </a:xfrm>
          <a:prstGeom prst="rect">
            <a:avLst/>
          </a:prstGeom>
          <a:solidFill>
            <a:srgbClr val="087C43"/>
          </a:solidFill>
          <a:ln w="12700">
            <a:solidFill>
              <a:srgbClr val="087C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4" name="Text 74"/>
          <p:cNvSpPr txBox="1"/>
          <p:nvPr/>
        </p:nvSpPr>
        <p:spPr>
          <a:xfrm>
            <a:off x="612648" y="10250424"/>
            <a:ext cx="3584448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2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this. Share it on WhatsApp.</a:t>
            </a:r>
            <a:endParaRPr lang="en-US" sz="1260" dirty="0"/>
          </a:p>
          <a:p>
            <a:pPr marL="0" indent="0" algn="l">
              <a:buNone/>
            </a:pPr>
            <a:r>
              <a:rPr lang="en-US" sz="12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Recheck settings every few months.</a:t>
            </a:r>
            <a:endParaRPr lang="en-US" sz="1260" dirty="0"/>
          </a:p>
        </p:txBody>
      </p:sp>
      <p:sp>
        <p:nvSpPr>
          <p:cNvPr id="85" name="Shape 75"/>
          <p:cNvSpPr/>
          <p:nvPr/>
        </p:nvSpPr>
        <p:spPr>
          <a:xfrm>
            <a:off x="4315968" y="10222992"/>
            <a:ext cx="0" cy="420624"/>
          </a:xfrm>
          <a:prstGeom prst="line">
            <a:avLst/>
          </a:prstGeom>
          <a:noFill/>
          <a:ln w="8890">
            <a:solidFill>
              <a:srgbClr val="FFFFFF">
                <a:alpha val="75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6" name="Text 76"/>
          <p:cNvSpPr txBox="1"/>
          <p:nvPr/>
        </p:nvSpPr>
        <p:spPr>
          <a:xfrm>
            <a:off x="5047488" y="10241280"/>
            <a:ext cx="14813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this guide</a:t>
            </a:r>
            <a:endParaRPr lang="en-US" sz="1260" dirty="0"/>
          </a:p>
        </p:txBody>
      </p:sp>
      <p:sp>
        <p:nvSpPr>
          <p:cNvPr id="87" name="Text 77"/>
          <p:cNvSpPr txBox="1"/>
          <p:nvPr/>
        </p:nvSpPr>
        <p:spPr>
          <a:xfrm>
            <a:off x="5047488" y="10451592"/>
            <a:ext cx="2203704" cy="164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Forward it to other parents in your Jamaat.</a:t>
            </a:r>
            <a:endParaRPr lang="en-US" sz="900" dirty="0"/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81E9210E-8107-A3AE-E304-9E2B85E507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23706" y="180849"/>
            <a:ext cx="1236550" cy="108102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476</Words>
  <Application>Microsoft Macintosh PowerPoint</Application>
  <PresentationFormat>Custom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Basics for Parents</dc:title>
  <dc:subject>AI Literacy Starter Pack for Parents</dc:subject>
  <dc:creator>OpenAI</dc:creator>
  <cp:lastModifiedBy>Anas Rana (Cancer and Genomic Sciences)</cp:lastModifiedBy>
  <cp:revision>3</cp:revision>
  <dcterms:created xsi:type="dcterms:W3CDTF">2026-05-29T07:44:08Z</dcterms:created>
  <dcterms:modified xsi:type="dcterms:W3CDTF">2026-05-29T08:15:42Z</dcterms:modified>
</cp:coreProperties>
</file>