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4"/>
  </p:sldMasterIdLst>
  <p:notesMasterIdLst>
    <p:notesMasterId r:id="rId31"/>
  </p:notesMasterIdLst>
  <p:sldIdLst>
    <p:sldId id="256" r:id="rId5"/>
    <p:sldId id="257" r:id="rId6"/>
    <p:sldId id="263" r:id="rId7"/>
    <p:sldId id="264" r:id="rId8"/>
    <p:sldId id="258" r:id="rId9"/>
    <p:sldId id="265" r:id="rId10"/>
    <p:sldId id="259" r:id="rId11"/>
    <p:sldId id="267" r:id="rId12"/>
    <p:sldId id="266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60" r:id="rId22"/>
    <p:sldId id="261" r:id="rId23"/>
    <p:sldId id="276" r:id="rId24"/>
    <p:sldId id="262" r:id="rId25"/>
    <p:sldId id="277" r:id="rId26"/>
    <p:sldId id="278" r:id="rId27"/>
    <p:sldId id="279" r:id="rId28"/>
    <p:sldId id="280" r:id="rId29"/>
    <p:sldId id="281" r:id="rId3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  <a:srgbClr val="0000FF"/>
    <a:srgbClr val="FF9900"/>
    <a:srgbClr val="CC0099"/>
    <a:srgbClr val="009900"/>
    <a:srgbClr val="0066CC"/>
    <a:srgbClr val="00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12" autoAdjust="0"/>
    <p:restoredTop sz="94660"/>
  </p:normalViewPr>
  <p:slideViewPr>
    <p:cSldViewPr>
      <p:cViewPr varScale="1">
        <p:scale>
          <a:sx n="107" d="100"/>
          <a:sy n="107" d="100"/>
        </p:scale>
        <p:origin x="1776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ableStyles" Target="tableStyles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23447A-D449-4502-8E6F-3240161F5672}" type="datetimeFigureOut">
              <a:rPr lang="en-GB" smtClean="0"/>
              <a:t>06/06/2026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1BCB80-BF5B-443F-87C4-8E2BB8F317E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737082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1BCB80-BF5B-443F-87C4-8E2BB8F317E9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303338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37000-E1D0-40BC-B780-C3D8A745A32D}" type="datetimeFigureOut">
              <a:rPr lang="en-GB" smtClean="0"/>
              <a:pPr/>
              <a:t>06/06/2026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8B9D9-EA43-4D30-8739-7891B2DA2ABC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250043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37000-E1D0-40BC-B780-C3D8A745A32D}" type="datetimeFigureOut">
              <a:rPr lang="en-GB" smtClean="0"/>
              <a:pPr/>
              <a:t>06/06/2026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8B9D9-EA43-4D30-8739-7891B2DA2ABC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484197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37000-E1D0-40BC-B780-C3D8A745A32D}" type="datetimeFigureOut">
              <a:rPr lang="en-GB" smtClean="0"/>
              <a:pPr/>
              <a:t>06/06/2026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8B9D9-EA43-4D30-8739-7891B2DA2ABC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73901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37000-E1D0-40BC-B780-C3D8A745A32D}" type="datetimeFigureOut">
              <a:rPr lang="en-GB" smtClean="0"/>
              <a:pPr/>
              <a:t>06/06/2026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8B9D9-EA43-4D30-8739-7891B2DA2ABC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740516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37000-E1D0-40BC-B780-C3D8A745A32D}" type="datetimeFigureOut">
              <a:rPr lang="en-GB" smtClean="0"/>
              <a:pPr/>
              <a:t>06/06/2026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8B9D9-EA43-4D30-8739-7891B2DA2ABC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07783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37000-E1D0-40BC-B780-C3D8A745A32D}" type="datetimeFigureOut">
              <a:rPr lang="en-GB" smtClean="0"/>
              <a:pPr/>
              <a:t>06/06/2026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8B9D9-EA43-4D30-8739-7891B2DA2ABC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505513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37000-E1D0-40BC-B780-C3D8A745A32D}" type="datetimeFigureOut">
              <a:rPr lang="en-GB" smtClean="0"/>
              <a:pPr/>
              <a:t>06/06/2026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8B9D9-EA43-4D30-8739-7891B2DA2ABC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36018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37000-E1D0-40BC-B780-C3D8A745A32D}" type="datetimeFigureOut">
              <a:rPr lang="en-GB" smtClean="0"/>
              <a:pPr/>
              <a:t>06/06/2026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8B9D9-EA43-4D30-8739-7891B2DA2ABC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918878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37000-E1D0-40BC-B780-C3D8A745A32D}" type="datetimeFigureOut">
              <a:rPr lang="en-GB" smtClean="0"/>
              <a:pPr/>
              <a:t>06/06/2026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8B9D9-EA43-4D30-8739-7891B2DA2ABC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286392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37000-E1D0-40BC-B780-C3D8A745A32D}" type="datetimeFigureOut">
              <a:rPr lang="en-GB" smtClean="0"/>
              <a:pPr/>
              <a:t>06/06/2026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8B9D9-EA43-4D30-8739-7891B2DA2ABC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19909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37000-E1D0-40BC-B780-C3D8A745A32D}" type="datetimeFigureOut">
              <a:rPr lang="en-GB" smtClean="0"/>
              <a:pPr/>
              <a:t>06/06/2026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8B9D9-EA43-4D30-8739-7891B2DA2ABC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3439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6C37000-E1D0-40BC-B780-C3D8A745A32D}" type="datetimeFigureOut">
              <a:rPr lang="en-GB" smtClean="0"/>
              <a:pPr/>
              <a:t>06/06/2026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148B9D9-EA43-4D30-8739-7891B2DA2ABC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72329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26.jpeg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png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5656" y="384506"/>
            <a:ext cx="6858762" cy="1181813"/>
          </a:xfrm>
        </p:spPr>
        <p:txBody>
          <a:bodyPr>
            <a:noAutofit/>
          </a:bodyPr>
          <a:lstStyle/>
          <a:p>
            <a:pPr algn="ctr"/>
            <a:r>
              <a:rPr lang="en-US" sz="72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What is AI?</a:t>
            </a:r>
          </a:p>
        </p:txBody>
      </p:sp>
      <p:sp>
        <p:nvSpPr>
          <p:cNvPr id="17" name="Subtitle 2"/>
          <p:cNvSpPr txBox="1">
            <a:spLocks/>
          </p:cNvSpPr>
          <p:nvPr/>
        </p:nvSpPr>
        <p:spPr>
          <a:xfrm>
            <a:off x="3005826" y="5049180"/>
            <a:ext cx="3348372" cy="582396"/>
          </a:xfrm>
          <a:prstGeom prst="rect">
            <a:avLst/>
          </a:prstGeom>
        </p:spPr>
        <p:txBody>
          <a:bodyPr vert="horz" lIns="0" rIns="13716">
            <a:normAutofit/>
          </a:bodyPr>
          <a:lstStyle/>
          <a:p>
            <a:pPr marR="34290" algn="ctr">
              <a:spcBef>
                <a:spcPct val="20000"/>
              </a:spcBef>
              <a:buClr>
                <a:schemeClr val="accent3"/>
              </a:buClr>
              <a:buSzPct val="95000"/>
              <a:defRPr/>
            </a:pPr>
            <a:endParaRPr lang="en-GB" sz="27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3" descr="A black and white image of a head with many eyes&#10;&#10;AI-generated content may be incorrect.">
            <a:extLst>
              <a:ext uri="{FF2B5EF4-FFF2-40B4-BE49-F238E27FC236}">
                <a16:creationId xmlns:a16="http://schemas.microsoft.com/office/drawing/2014/main" id="{CF37D565-8278-AC3C-BF38-BAD3C774503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42575"/>
          <a:stretch>
            <a:fillRect/>
          </a:stretch>
        </p:blipFill>
        <p:spPr>
          <a:xfrm>
            <a:off x="2763053" y="1863581"/>
            <a:ext cx="3617894" cy="420012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028" name="Picture 4" descr="Ahmadiyya Muslim Association UK - Official Website">
            <a:extLst>
              <a:ext uri="{FF2B5EF4-FFF2-40B4-BE49-F238E27FC236}">
                <a16:creationId xmlns:a16="http://schemas.microsoft.com/office/drawing/2014/main" id="{8E7DC5AB-407A-3CFA-597A-D3C39C0EFE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641"/>
            <a:ext cx="1812095" cy="1584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ubtitle 2">
            <a:extLst>
              <a:ext uri="{FF2B5EF4-FFF2-40B4-BE49-F238E27FC236}">
                <a16:creationId xmlns:a16="http://schemas.microsoft.com/office/drawing/2014/main" id="{9B950FAC-9947-73F1-225E-AD82D9D0E825}"/>
              </a:ext>
            </a:extLst>
          </p:cNvPr>
          <p:cNvSpPr txBox="1">
            <a:spLocks/>
          </p:cNvSpPr>
          <p:nvPr/>
        </p:nvSpPr>
        <p:spPr>
          <a:xfrm>
            <a:off x="36331" y="6504182"/>
            <a:ext cx="9107669" cy="33035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Shura Proposal 25/01 Artificial Intelligence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08B166-8023-BDBC-FC72-186ECEB976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DBDE297D-72B6-74CC-AA9A-BF4F46983391}"/>
              </a:ext>
            </a:extLst>
          </p:cNvPr>
          <p:cNvSpPr txBox="1"/>
          <p:nvPr/>
        </p:nvSpPr>
        <p:spPr>
          <a:xfrm>
            <a:off x="0" y="2438419"/>
            <a:ext cx="658822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i="1" dirty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Example:</a:t>
            </a:r>
          </a:p>
          <a:p>
            <a:pPr algn="just"/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You don’t tell the 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AI</a:t>
            </a:r>
          </a:p>
          <a:p>
            <a:pPr algn="just"/>
            <a:r>
              <a:rPr lang="en-US" sz="40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“a cat has whiskers, ears, eyes”.</a:t>
            </a:r>
            <a:endParaRPr lang="en-US" sz="40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74EE567-2919-AD2D-BA3F-867A0381B637}"/>
              </a:ext>
            </a:extLst>
          </p:cNvPr>
          <p:cNvSpPr txBox="1"/>
          <p:nvPr/>
        </p:nvSpPr>
        <p:spPr>
          <a:xfrm>
            <a:off x="57852" y="5035593"/>
            <a:ext cx="897864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You simply show images </a:t>
            </a:r>
          </a:p>
          <a:p>
            <a:pPr algn="just"/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and it learns the patterns by itself.</a:t>
            </a:r>
            <a:endParaRPr 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4" descr="Ahmadiyya Muslim Association UK - Official Website">
            <a:extLst>
              <a:ext uri="{FF2B5EF4-FFF2-40B4-BE49-F238E27FC236}">
                <a16:creationId xmlns:a16="http://schemas.microsoft.com/office/drawing/2014/main" id="{01BAB407-314B-DCB4-EA27-C18F770616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641"/>
            <a:ext cx="1812095" cy="1584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6397453-9EE7-EC7B-2B71-C222C87B05E1}"/>
              </a:ext>
            </a:extLst>
          </p:cNvPr>
          <p:cNvSpPr txBox="1"/>
          <p:nvPr/>
        </p:nvSpPr>
        <p:spPr>
          <a:xfrm>
            <a:off x="827584" y="311277"/>
            <a:ext cx="784133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3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🧠 </a:t>
            </a:r>
            <a:r>
              <a:rPr lang="en-US" sz="33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How does it work?</a:t>
            </a:r>
            <a:endParaRPr lang="en-US" sz="3300" b="1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FE23885-C050-B2F3-B42B-F4823487D0F3}"/>
              </a:ext>
            </a:extLst>
          </p:cNvPr>
          <p:cNvSpPr txBox="1"/>
          <p:nvPr/>
        </p:nvSpPr>
        <p:spPr>
          <a:xfrm>
            <a:off x="0" y="1687904"/>
            <a:ext cx="78413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57213" indent="-557213" algn="just">
              <a:buFont typeface="+mj-lt"/>
              <a:buAutoNum type="arabicPeriod" startAt="3"/>
            </a:pPr>
            <a:r>
              <a:rPr lang="en-US" sz="4000" b="1" u="sng" dirty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Machine Learning</a:t>
            </a:r>
            <a:endParaRPr lang="en-US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Free calico cat kitty cute illustration">
            <a:extLst>
              <a:ext uri="{FF2B5EF4-FFF2-40B4-BE49-F238E27FC236}">
                <a16:creationId xmlns:a16="http://schemas.microsoft.com/office/drawing/2014/main" id="{3E1963F2-6E75-14F9-392A-53F2E03CEE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4221" y="1975833"/>
            <a:ext cx="1973706" cy="146794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A close up of a cat&#10;&#10;AI-generated content may be incorrect.">
            <a:extLst>
              <a:ext uri="{FF2B5EF4-FFF2-40B4-BE49-F238E27FC236}">
                <a16:creationId xmlns:a16="http://schemas.microsoft.com/office/drawing/2014/main" id="{C1912937-254F-38C9-8A6D-7764CC0C9F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94221" y="3773439"/>
            <a:ext cx="1973707" cy="131580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Subtitle 2">
            <a:extLst>
              <a:ext uri="{FF2B5EF4-FFF2-40B4-BE49-F238E27FC236}">
                <a16:creationId xmlns:a16="http://schemas.microsoft.com/office/drawing/2014/main" id="{7CCC1D3B-F939-0C3C-BF16-525526E7E854}"/>
              </a:ext>
            </a:extLst>
          </p:cNvPr>
          <p:cNvSpPr txBox="1">
            <a:spLocks/>
          </p:cNvSpPr>
          <p:nvPr/>
        </p:nvSpPr>
        <p:spPr>
          <a:xfrm>
            <a:off x="36331" y="6504182"/>
            <a:ext cx="9107669" cy="33035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Shura Proposal 25/01 Artificial Intelligence</a:t>
            </a:r>
          </a:p>
        </p:txBody>
      </p:sp>
    </p:spTree>
    <p:extLst>
      <p:ext uri="{BB962C8B-B14F-4D97-AF65-F5344CB8AC3E}">
        <p14:creationId xmlns:p14="http://schemas.microsoft.com/office/powerpoint/2010/main" val="406851574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A2DE81-A2B6-572C-F52D-B3EE36040B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068285BA-2FDA-9BEC-D2E5-34DBE11FC0C1}"/>
              </a:ext>
            </a:extLst>
          </p:cNvPr>
          <p:cNvSpPr txBox="1"/>
          <p:nvPr/>
        </p:nvSpPr>
        <p:spPr>
          <a:xfrm>
            <a:off x="1089" y="2333331"/>
            <a:ext cx="889139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These are special computer models inspired by the human brain.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D9802E8-18A5-B1E6-72EF-D33A75BE9840}"/>
              </a:ext>
            </a:extLst>
          </p:cNvPr>
          <p:cNvSpPr txBox="1"/>
          <p:nvPr/>
        </p:nvSpPr>
        <p:spPr>
          <a:xfrm>
            <a:off x="6315" y="1718651"/>
            <a:ext cx="58575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57213" indent="-557213" algn="just">
              <a:buFont typeface="+mj-lt"/>
              <a:buAutoNum type="arabicPeriod" startAt="4"/>
            </a:pPr>
            <a:r>
              <a:rPr lang="en-US" sz="4000" b="1" u="sng" dirty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Neural Networks</a:t>
            </a:r>
            <a:endParaRPr lang="en-US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4CC5FE4-4E58-3C04-ACB7-6D6E606B4FB2}"/>
              </a:ext>
            </a:extLst>
          </p:cNvPr>
          <p:cNvSpPr txBox="1"/>
          <p:nvPr/>
        </p:nvSpPr>
        <p:spPr>
          <a:xfrm>
            <a:off x="0" y="3788177"/>
            <a:ext cx="850319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They are made up of </a:t>
            </a:r>
          </a:p>
          <a:p>
            <a:pPr algn="just"/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layers of “neurons”, </a:t>
            </a:r>
          </a:p>
          <a:p>
            <a:pPr algn="just"/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which </a:t>
            </a:r>
            <a:r>
              <a:rPr lang="en-US" sz="4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process data 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in </a:t>
            </a:r>
          </a:p>
          <a:p>
            <a:pPr algn="just"/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small steps and pass it forward.</a:t>
            </a:r>
          </a:p>
        </p:txBody>
      </p:sp>
      <p:pic>
        <p:nvPicPr>
          <p:cNvPr id="3" name="Picture 4" descr="Ahmadiyya Muslim Association UK - Official Website">
            <a:extLst>
              <a:ext uri="{FF2B5EF4-FFF2-40B4-BE49-F238E27FC236}">
                <a16:creationId xmlns:a16="http://schemas.microsoft.com/office/drawing/2014/main" id="{CCC23F83-E58C-18E3-291F-F1490EB8D4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641"/>
            <a:ext cx="1812095" cy="1584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3DEC9FF-F8D9-E2DB-C2E2-362C27A51DE5}"/>
              </a:ext>
            </a:extLst>
          </p:cNvPr>
          <p:cNvSpPr txBox="1"/>
          <p:nvPr/>
        </p:nvSpPr>
        <p:spPr>
          <a:xfrm>
            <a:off x="880024" y="324487"/>
            <a:ext cx="784133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3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🧠 </a:t>
            </a:r>
            <a:r>
              <a:rPr lang="en-US" sz="33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How does it work?</a:t>
            </a:r>
            <a:endParaRPr lang="en-US" sz="3300" b="1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 descr="A close-up of a human head&#10;&#10;AI-generated content may be incorrect.">
            <a:extLst>
              <a:ext uri="{FF2B5EF4-FFF2-40B4-BE49-F238E27FC236}">
                <a16:creationId xmlns:a16="http://schemas.microsoft.com/office/drawing/2014/main" id="{B7DE2753-B853-0083-CE29-2D0431C5A4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9435" y="3591699"/>
            <a:ext cx="3134243" cy="1700396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4" name="Subtitle 2">
            <a:extLst>
              <a:ext uri="{FF2B5EF4-FFF2-40B4-BE49-F238E27FC236}">
                <a16:creationId xmlns:a16="http://schemas.microsoft.com/office/drawing/2014/main" id="{B0AFB823-39CF-6510-B227-FD08D97F042B}"/>
              </a:ext>
            </a:extLst>
          </p:cNvPr>
          <p:cNvSpPr txBox="1">
            <a:spLocks/>
          </p:cNvSpPr>
          <p:nvPr/>
        </p:nvSpPr>
        <p:spPr>
          <a:xfrm>
            <a:off x="36331" y="6504182"/>
            <a:ext cx="9107669" cy="33035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Shura Proposal 25/01 Artificial Intelligence</a:t>
            </a:r>
          </a:p>
        </p:txBody>
      </p:sp>
    </p:spTree>
    <p:extLst>
      <p:ext uri="{BB962C8B-B14F-4D97-AF65-F5344CB8AC3E}">
        <p14:creationId xmlns:p14="http://schemas.microsoft.com/office/powerpoint/2010/main" val="28385802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7E9C5F-50B3-A581-C286-F610522641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FE102E05-92A2-07AD-6C9C-98CD99BD7276}"/>
              </a:ext>
            </a:extLst>
          </p:cNvPr>
          <p:cNvSpPr txBox="1"/>
          <p:nvPr/>
        </p:nvSpPr>
        <p:spPr>
          <a:xfrm>
            <a:off x="46048" y="2386018"/>
            <a:ext cx="884643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Deep learning is when the network has many layers, allowing it to learn complex patterns like speech or faces.</a:t>
            </a:r>
            <a:endParaRPr 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4" descr="Ahmadiyya Muslim Association UK - Official Website">
            <a:extLst>
              <a:ext uri="{FF2B5EF4-FFF2-40B4-BE49-F238E27FC236}">
                <a16:creationId xmlns:a16="http://schemas.microsoft.com/office/drawing/2014/main" id="{E0AAE7CA-8604-B0B0-3663-2BA0A7526B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641"/>
            <a:ext cx="1812095" cy="1584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956B6B2-74DD-EF12-C4FE-B9A594D1118E}"/>
              </a:ext>
            </a:extLst>
          </p:cNvPr>
          <p:cNvSpPr txBox="1"/>
          <p:nvPr/>
        </p:nvSpPr>
        <p:spPr>
          <a:xfrm>
            <a:off x="717177" y="380565"/>
            <a:ext cx="784133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3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🧠 </a:t>
            </a:r>
            <a:r>
              <a:rPr lang="en-US" sz="33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How does it work?</a:t>
            </a:r>
            <a:endParaRPr lang="en-US" sz="3300" b="1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53900DF-4EF9-EA39-0EBE-ECD0EDEB5955}"/>
              </a:ext>
            </a:extLst>
          </p:cNvPr>
          <p:cNvSpPr txBox="1"/>
          <p:nvPr/>
        </p:nvSpPr>
        <p:spPr>
          <a:xfrm>
            <a:off x="46048" y="1675392"/>
            <a:ext cx="58575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57213" indent="-557213" algn="just">
              <a:buFont typeface="+mj-lt"/>
              <a:buAutoNum type="arabicPeriod" startAt="4"/>
            </a:pPr>
            <a:r>
              <a:rPr lang="en-US" sz="4000" b="1" u="sng" dirty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Neural Networks</a:t>
            </a:r>
            <a:endParaRPr lang="en-US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2" descr="Free ai generated neurons artificial intelligence illustration">
            <a:extLst>
              <a:ext uri="{FF2B5EF4-FFF2-40B4-BE49-F238E27FC236}">
                <a16:creationId xmlns:a16="http://schemas.microsoft.com/office/drawing/2014/main" id="{5933FBDF-86B3-BC3B-6808-16F08BAF01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0264" y="4509120"/>
            <a:ext cx="1783472" cy="1783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ubtitle 2">
            <a:extLst>
              <a:ext uri="{FF2B5EF4-FFF2-40B4-BE49-F238E27FC236}">
                <a16:creationId xmlns:a16="http://schemas.microsoft.com/office/drawing/2014/main" id="{D0268474-4196-5586-C6E6-D168ECDF3A99}"/>
              </a:ext>
            </a:extLst>
          </p:cNvPr>
          <p:cNvSpPr txBox="1">
            <a:spLocks/>
          </p:cNvSpPr>
          <p:nvPr/>
        </p:nvSpPr>
        <p:spPr>
          <a:xfrm>
            <a:off x="36331" y="6504182"/>
            <a:ext cx="9107669" cy="33035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Shura Proposal 25/01 Artificial Intelligence</a:t>
            </a:r>
          </a:p>
        </p:txBody>
      </p:sp>
    </p:spTree>
    <p:extLst>
      <p:ext uri="{BB962C8B-B14F-4D97-AF65-F5344CB8AC3E}">
        <p14:creationId xmlns:p14="http://schemas.microsoft.com/office/powerpoint/2010/main" val="17264448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F39B62-45BA-1C93-AFB9-F4E2D26308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C5FB024-6B5B-FE15-E4F4-F1E4F6B1B7CD}"/>
              </a:ext>
            </a:extLst>
          </p:cNvPr>
          <p:cNvSpPr txBox="1"/>
          <p:nvPr/>
        </p:nvSpPr>
        <p:spPr>
          <a:xfrm>
            <a:off x="107504" y="1786737"/>
            <a:ext cx="6120680" cy="46089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For instance:</a:t>
            </a:r>
          </a:p>
          <a:p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Self-driving cars use deep learning with cameras to detect pedestrians, traffic signs and other vehicles to navigate safely.</a:t>
            </a:r>
          </a:p>
          <a:p>
            <a:endParaRPr lang="en-GB" sz="1350" dirty="0"/>
          </a:p>
        </p:txBody>
      </p:sp>
      <p:pic>
        <p:nvPicPr>
          <p:cNvPr id="2" name="Picture 4" descr="Ahmadiyya Muslim Association UK - Official Website">
            <a:extLst>
              <a:ext uri="{FF2B5EF4-FFF2-40B4-BE49-F238E27FC236}">
                <a16:creationId xmlns:a16="http://schemas.microsoft.com/office/drawing/2014/main" id="{A8F43EB1-ED1C-2295-9B63-3243528769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641"/>
            <a:ext cx="1812095" cy="1584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78C9B2A-E3C7-C836-A7D5-93C23B2ED247}"/>
              </a:ext>
            </a:extLst>
          </p:cNvPr>
          <p:cNvSpPr txBox="1"/>
          <p:nvPr/>
        </p:nvSpPr>
        <p:spPr>
          <a:xfrm>
            <a:off x="755576" y="375756"/>
            <a:ext cx="784133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3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🧠 </a:t>
            </a:r>
            <a:r>
              <a:rPr lang="en-US" sz="33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How does it work?</a:t>
            </a:r>
            <a:endParaRPr lang="en-US" sz="3300" b="1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 descr="Inside a car with a view of the road and traffic&#10;&#10;AI-generated content may be incorrect.">
            <a:extLst>
              <a:ext uri="{FF2B5EF4-FFF2-40B4-BE49-F238E27FC236}">
                <a16:creationId xmlns:a16="http://schemas.microsoft.com/office/drawing/2014/main" id="{A24F06A5-0B8E-1874-231A-1600D5D51C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8585" y="2564904"/>
            <a:ext cx="3599892" cy="239992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" name="Subtitle 2">
            <a:extLst>
              <a:ext uri="{FF2B5EF4-FFF2-40B4-BE49-F238E27FC236}">
                <a16:creationId xmlns:a16="http://schemas.microsoft.com/office/drawing/2014/main" id="{1D766BAF-864F-1C9C-119A-197F39767D9F}"/>
              </a:ext>
            </a:extLst>
          </p:cNvPr>
          <p:cNvSpPr txBox="1">
            <a:spLocks/>
          </p:cNvSpPr>
          <p:nvPr/>
        </p:nvSpPr>
        <p:spPr>
          <a:xfrm>
            <a:off x="36331" y="6504182"/>
            <a:ext cx="9107669" cy="33035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Shura Proposal 25/01 Artificial Intelligence</a:t>
            </a:r>
          </a:p>
        </p:txBody>
      </p:sp>
    </p:spTree>
    <p:extLst>
      <p:ext uri="{BB962C8B-B14F-4D97-AF65-F5344CB8AC3E}">
        <p14:creationId xmlns:p14="http://schemas.microsoft.com/office/powerpoint/2010/main" val="27454388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056770-3AD9-048D-F92F-6991876D81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665569BA-85F4-2032-EDD8-11D78F28AA91}"/>
              </a:ext>
            </a:extLst>
          </p:cNvPr>
          <p:cNvSpPr txBox="1"/>
          <p:nvPr/>
        </p:nvSpPr>
        <p:spPr>
          <a:xfrm>
            <a:off x="33500" y="2471201"/>
            <a:ext cx="873808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dirty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AI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is “trained” by giving it lots of examples</a:t>
            </a:r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4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3D12C3B-E5FF-9483-8F32-C96AF8261EC4}"/>
              </a:ext>
            </a:extLst>
          </p:cNvPr>
          <p:cNvSpPr txBox="1"/>
          <p:nvPr/>
        </p:nvSpPr>
        <p:spPr>
          <a:xfrm>
            <a:off x="33500" y="1770085"/>
            <a:ext cx="52565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57213" indent="-557213" algn="just">
              <a:buFont typeface="+mj-lt"/>
              <a:buAutoNum type="arabicPeriod" startAt="5"/>
            </a:pPr>
            <a:r>
              <a:rPr lang="en-US" sz="4000" b="1" u="sng" dirty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Training the Model</a:t>
            </a:r>
            <a:endParaRPr lang="en-US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93B09D0-B659-30EA-4D55-24EC87B54957}"/>
              </a:ext>
            </a:extLst>
          </p:cNvPr>
          <p:cNvSpPr txBox="1"/>
          <p:nvPr/>
        </p:nvSpPr>
        <p:spPr>
          <a:xfrm>
            <a:off x="33500" y="3699030"/>
            <a:ext cx="569062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It adjusts itself until it gets the right answers</a:t>
            </a:r>
            <a:r>
              <a:rPr lang="en-US" sz="33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3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2BB65D5-E098-4229-572C-A9B9ACFCE359}"/>
              </a:ext>
            </a:extLst>
          </p:cNvPr>
          <p:cNvSpPr txBox="1"/>
          <p:nvPr/>
        </p:nvSpPr>
        <p:spPr>
          <a:xfrm>
            <a:off x="33500" y="5157192"/>
            <a:ext cx="885898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800" b="1" dirty="0">
                <a:latin typeface="Arial" panose="020B0604020202020204" pitchFamily="34" charset="0"/>
                <a:cs typeface="Arial" panose="020B0604020202020204" pitchFamily="34" charset="0"/>
              </a:rPr>
              <a:t>This process is repeated many times until the </a:t>
            </a:r>
            <a:r>
              <a:rPr lang="en-US" sz="3800" b="1" dirty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AI</a:t>
            </a:r>
            <a:r>
              <a:rPr lang="en-US" sz="3800" b="1" dirty="0">
                <a:latin typeface="Arial" panose="020B0604020202020204" pitchFamily="34" charset="0"/>
                <a:cs typeface="Arial" panose="020B0604020202020204" pitchFamily="34" charset="0"/>
              </a:rPr>
              <a:t> becomes accurate.</a:t>
            </a:r>
            <a:endParaRPr lang="en-US" sz="3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4" descr="Ahmadiyya Muslim Association UK - Official Website">
            <a:extLst>
              <a:ext uri="{FF2B5EF4-FFF2-40B4-BE49-F238E27FC236}">
                <a16:creationId xmlns:a16="http://schemas.microsoft.com/office/drawing/2014/main" id="{CBAE37A3-1A87-62EE-4584-4B78CED4F4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641"/>
            <a:ext cx="1812095" cy="1584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4E0B8B6-AA15-DF94-C94F-9807004B3544}"/>
              </a:ext>
            </a:extLst>
          </p:cNvPr>
          <p:cNvSpPr txBox="1"/>
          <p:nvPr/>
        </p:nvSpPr>
        <p:spPr>
          <a:xfrm>
            <a:off x="769958" y="411905"/>
            <a:ext cx="784133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3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🧠 </a:t>
            </a:r>
            <a:r>
              <a:rPr lang="en-US" sz="33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How does it work?</a:t>
            </a:r>
            <a:endParaRPr lang="en-US" sz="3300" b="1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 descr="A black robot on a white table&#10;&#10;AI-generated content may be incorrect.">
            <a:extLst>
              <a:ext uri="{FF2B5EF4-FFF2-40B4-BE49-F238E27FC236}">
                <a16:creationId xmlns:a16="http://schemas.microsoft.com/office/drawing/2014/main" id="{7127148A-9135-0B78-13C4-FDE428C46F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1909" y="3393304"/>
            <a:ext cx="2619417" cy="1619590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4" name="Subtitle 2">
            <a:extLst>
              <a:ext uri="{FF2B5EF4-FFF2-40B4-BE49-F238E27FC236}">
                <a16:creationId xmlns:a16="http://schemas.microsoft.com/office/drawing/2014/main" id="{523DC524-CFE9-604C-95F8-22497A68F478}"/>
              </a:ext>
            </a:extLst>
          </p:cNvPr>
          <p:cNvSpPr txBox="1">
            <a:spLocks/>
          </p:cNvSpPr>
          <p:nvPr/>
        </p:nvSpPr>
        <p:spPr>
          <a:xfrm>
            <a:off x="36331" y="6504182"/>
            <a:ext cx="9107669" cy="33035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Shura Proposal 25/01 Artificial Intelligence</a:t>
            </a:r>
          </a:p>
        </p:txBody>
      </p:sp>
    </p:spTree>
    <p:extLst>
      <p:ext uri="{BB962C8B-B14F-4D97-AF65-F5344CB8AC3E}">
        <p14:creationId xmlns:p14="http://schemas.microsoft.com/office/powerpoint/2010/main" val="417530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3" grpId="0"/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C33E7C-9AD1-A01F-C5D8-FEE6139239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E3739B36-5E27-74FF-5E0C-AF96EBC43A54}"/>
              </a:ext>
            </a:extLst>
          </p:cNvPr>
          <p:cNvSpPr txBox="1"/>
          <p:nvPr/>
        </p:nvSpPr>
        <p:spPr>
          <a:xfrm>
            <a:off x="42326" y="2334700"/>
            <a:ext cx="899416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Once trained, the </a:t>
            </a:r>
            <a:r>
              <a:rPr lang="en-US" sz="4000" b="1" dirty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AI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can make predictions or decisions with new information.</a:t>
            </a:r>
            <a:endParaRPr lang="en-US" sz="40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B45879E-A224-5671-B702-BB6C7BCDA51F}"/>
              </a:ext>
            </a:extLst>
          </p:cNvPr>
          <p:cNvSpPr txBox="1"/>
          <p:nvPr/>
        </p:nvSpPr>
        <p:spPr>
          <a:xfrm>
            <a:off x="42326" y="4155879"/>
            <a:ext cx="697794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i="1" dirty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For example:</a:t>
            </a:r>
          </a:p>
          <a:p>
            <a:pPr algn="just"/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You show a new picture and the </a:t>
            </a:r>
            <a:r>
              <a:rPr lang="en-US" sz="4000" b="1" dirty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AI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says</a:t>
            </a:r>
            <a:r>
              <a:rPr lang="en-US" sz="4000" b="1" i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“this</a:t>
            </a:r>
            <a:r>
              <a:rPr lang="en-US" sz="40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is a cat”.</a:t>
            </a:r>
            <a:endParaRPr lang="en-US" sz="40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4" descr="Ahmadiyya Muslim Association UK - Official Website">
            <a:extLst>
              <a:ext uri="{FF2B5EF4-FFF2-40B4-BE49-F238E27FC236}">
                <a16:creationId xmlns:a16="http://schemas.microsoft.com/office/drawing/2014/main" id="{58478F06-CE47-910F-1823-E88B1BB210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641"/>
            <a:ext cx="1812095" cy="1584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F375534-499B-7F06-7858-376BE52CE371}"/>
              </a:ext>
            </a:extLst>
          </p:cNvPr>
          <p:cNvSpPr txBox="1"/>
          <p:nvPr/>
        </p:nvSpPr>
        <p:spPr>
          <a:xfrm>
            <a:off x="906047" y="282687"/>
            <a:ext cx="784133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3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🧠 </a:t>
            </a:r>
            <a:r>
              <a:rPr lang="en-US" sz="33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How does it work?</a:t>
            </a:r>
            <a:endParaRPr lang="en-US" sz="3300" b="1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74472DF-C6B3-5CB9-A53A-44A0B9539F0A}"/>
              </a:ext>
            </a:extLst>
          </p:cNvPr>
          <p:cNvSpPr txBox="1"/>
          <p:nvPr/>
        </p:nvSpPr>
        <p:spPr>
          <a:xfrm>
            <a:off x="23152" y="1626814"/>
            <a:ext cx="52565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u="sng" dirty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6. Using the Model</a:t>
            </a:r>
            <a:endParaRPr lang="en-US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 descr="A cat sitting on a window sill&#10;&#10;AI-generated content may be incorrect.">
            <a:extLst>
              <a:ext uri="{FF2B5EF4-FFF2-40B4-BE49-F238E27FC236}">
                <a16:creationId xmlns:a16="http://schemas.microsoft.com/office/drawing/2014/main" id="{AC9D6D75-498E-E21F-9C1E-FF255E47AFB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2675" t="21651" b="3950"/>
          <a:stretch>
            <a:fillRect/>
          </a:stretch>
        </p:blipFill>
        <p:spPr>
          <a:xfrm>
            <a:off x="7164287" y="3649651"/>
            <a:ext cx="1583089" cy="262419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2" name="Subtitle 2">
            <a:extLst>
              <a:ext uri="{FF2B5EF4-FFF2-40B4-BE49-F238E27FC236}">
                <a16:creationId xmlns:a16="http://schemas.microsoft.com/office/drawing/2014/main" id="{E4C14C15-9B1C-29E6-F807-E26DAA829848}"/>
              </a:ext>
            </a:extLst>
          </p:cNvPr>
          <p:cNvSpPr txBox="1">
            <a:spLocks/>
          </p:cNvSpPr>
          <p:nvPr/>
        </p:nvSpPr>
        <p:spPr>
          <a:xfrm>
            <a:off x="36331" y="6504182"/>
            <a:ext cx="9107669" cy="33035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Shura Proposal 25/01 Artificial Intelligence</a:t>
            </a:r>
          </a:p>
        </p:txBody>
      </p:sp>
    </p:spTree>
    <p:extLst>
      <p:ext uri="{BB962C8B-B14F-4D97-AF65-F5344CB8AC3E}">
        <p14:creationId xmlns:p14="http://schemas.microsoft.com/office/powerpoint/2010/main" val="3234794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E08D4D-C8FF-DEDB-2B23-29C46D204E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BEB58B15-CFB9-CFEB-4F54-657BA13BEF2B}"/>
              </a:ext>
            </a:extLst>
          </p:cNvPr>
          <p:cNvSpPr txBox="1"/>
          <p:nvPr/>
        </p:nvSpPr>
        <p:spPr>
          <a:xfrm>
            <a:off x="54260" y="2132856"/>
            <a:ext cx="494978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i="1" dirty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 Simple Example:</a:t>
            </a:r>
          </a:p>
          <a:p>
            <a:pPr algn="just"/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Teaching a child to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recognise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apples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04DB95D-7DB5-4E14-E9BD-80C0905DCB66}"/>
              </a:ext>
            </a:extLst>
          </p:cNvPr>
          <p:cNvSpPr txBox="1"/>
          <p:nvPr/>
        </p:nvSpPr>
        <p:spPr>
          <a:xfrm>
            <a:off x="29108" y="4077072"/>
            <a:ext cx="893538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You show many apples. 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The child notices the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colour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and shape. Eventually the child </a:t>
            </a:r>
            <a:r>
              <a:rPr lang="en-US" sz="4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can </a:t>
            </a:r>
            <a:r>
              <a:rPr lang="en-US" sz="40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recognise</a:t>
            </a:r>
            <a:r>
              <a:rPr lang="en-US" sz="4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apples alone.</a:t>
            </a:r>
            <a:endParaRPr lang="en-US" sz="40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7B35C64-3ADC-D7BC-032A-483E1BE09FC0}"/>
              </a:ext>
            </a:extLst>
          </p:cNvPr>
          <p:cNvSpPr txBox="1"/>
          <p:nvPr/>
        </p:nvSpPr>
        <p:spPr>
          <a:xfrm>
            <a:off x="54260" y="4803503"/>
            <a:ext cx="89102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en-US" sz="40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4" descr="Ahmadiyya Muslim Association UK - Official Website">
            <a:extLst>
              <a:ext uri="{FF2B5EF4-FFF2-40B4-BE49-F238E27FC236}">
                <a16:creationId xmlns:a16="http://schemas.microsoft.com/office/drawing/2014/main" id="{F442F3A0-CC15-FD64-C5B2-6AC6131BBF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641"/>
            <a:ext cx="1812095" cy="1584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2FC2D5A-E35F-5C11-F850-21D1CFCB09BD}"/>
              </a:ext>
            </a:extLst>
          </p:cNvPr>
          <p:cNvSpPr txBox="1"/>
          <p:nvPr/>
        </p:nvSpPr>
        <p:spPr>
          <a:xfrm>
            <a:off x="827584" y="309171"/>
            <a:ext cx="784133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3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🧠 </a:t>
            </a:r>
            <a:r>
              <a:rPr lang="en-US" sz="33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How does it work?</a:t>
            </a:r>
            <a:endParaRPr lang="en-US" sz="3300" b="1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CF39366-D687-0339-ABBB-A3F9542D6867}"/>
              </a:ext>
            </a:extLst>
          </p:cNvPr>
          <p:cNvSpPr txBox="1"/>
          <p:nvPr/>
        </p:nvSpPr>
        <p:spPr>
          <a:xfrm>
            <a:off x="35496" y="1579486"/>
            <a:ext cx="52565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u="sng" dirty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6. Using the Model</a:t>
            </a:r>
            <a:endParaRPr lang="en-US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 descr="A baby eating apples on a blanket&#10;&#10;AI-generated content may be incorrect.">
            <a:extLst>
              <a:ext uri="{FF2B5EF4-FFF2-40B4-BE49-F238E27FC236}">
                <a16:creationId xmlns:a16="http://schemas.microsoft.com/office/drawing/2014/main" id="{B5D69EB8-DDEE-35FD-B8CF-75456A522F2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6139" r="4281"/>
          <a:stretch>
            <a:fillRect/>
          </a:stretch>
        </p:blipFill>
        <p:spPr>
          <a:xfrm>
            <a:off x="7138915" y="2243876"/>
            <a:ext cx="1800200" cy="150806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5" name="Picture 14" descr="A baby eating an apple&#10;&#10;AI-generated content may be incorrect.">
            <a:extLst>
              <a:ext uri="{FF2B5EF4-FFF2-40B4-BE49-F238E27FC236}">
                <a16:creationId xmlns:a16="http://schemas.microsoft.com/office/drawing/2014/main" id="{D68F4A15-77F5-D6CA-A4B1-86DEC719954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8147" r="12708"/>
          <a:stretch>
            <a:fillRect/>
          </a:stretch>
        </p:blipFill>
        <p:spPr>
          <a:xfrm>
            <a:off x="5353080" y="2219611"/>
            <a:ext cx="1405517" cy="198883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Subtitle 2">
            <a:extLst>
              <a:ext uri="{FF2B5EF4-FFF2-40B4-BE49-F238E27FC236}">
                <a16:creationId xmlns:a16="http://schemas.microsoft.com/office/drawing/2014/main" id="{71B7014C-D5B3-AFFE-4F5B-8CF52E57F819}"/>
              </a:ext>
            </a:extLst>
          </p:cNvPr>
          <p:cNvSpPr txBox="1">
            <a:spLocks/>
          </p:cNvSpPr>
          <p:nvPr/>
        </p:nvSpPr>
        <p:spPr>
          <a:xfrm>
            <a:off x="36331" y="6504182"/>
            <a:ext cx="9107669" cy="33035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Shura Proposal 25/01 Artificial Intelligence</a:t>
            </a:r>
          </a:p>
        </p:txBody>
      </p:sp>
    </p:spTree>
    <p:extLst>
      <p:ext uri="{BB962C8B-B14F-4D97-AF65-F5344CB8AC3E}">
        <p14:creationId xmlns:p14="http://schemas.microsoft.com/office/powerpoint/2010/main" val="1854672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5" grpId="0"/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BDB104-A39F-1598-2F22-12E20BDE9A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7A3B932A-53D4-64C0-F9FD-9590C0F3AD66}"/>
              </a:ext>
            </a:extLst>
          </p:cNvPr>
          <p:cNvSpPr txBox="1"/>
          <p:nvPr/>
        </p:nvSpPr>
        <p:spPr>
          <a:xfrm>
            <a:off x="13828" y="2309943"/>
            <a:ext cx="5566284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AI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learns in a similar way but uses mathematics and data instead of human senses.</a:t>
            </a:r>
            <a:endParaRPr lang="en-US" sz="40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4" descr="Ahmadiyya Muslim Association UK - Official Website">
            <a:extLst>
              <a:ext uri="{FF2B5EF4-FFF2-40B4-BE49-F238E27FC236}">
                <a16:creationId xmlns:a16="http://schemas.microsoft.com/office/drawing/2014/main" id="{5DA15A5C-CCA5-B82D-3CC1-8AE9191342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641"/>
            <a:ext cx="1812095" cy="1584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F764BA6-1E41-58FB-8B8F-6498CEF49618}"/>
              </a:ext>
            </a:extLst>
          </p:cNvPr>
          <p:cNvSpPr txBox="1"/>
          <p:nvPr/>
        </p:nvSpPr>
        <p:spPr>
          <a:xfrm>
            <a:off x="827584" y="309496"/>
            <a:ext cx="784133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3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🧠 </a:t>
            </a:r>
            <a:r>
              <a:rPr lang="en-US" sz="33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How does it work?</a:t>
            </a:r>
            <a:endParaRPr lang="en-US" sz="3300" b="1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2B526E8-8823-7664-F182-738FDC10B3D0}"/>
              </a:ext>
            </a:extLst>
          </p:cNvPr>
          <p:cNvSpPr txBox="1"/>
          <p:nvPr/>
        </p:nvSpPr>
        <p:spPr>
          <a:xfrm>
            <a:off x="13828" y="1558709"/>
            <a:ext cx="52565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u="sng" dirty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6. Using the Model</a:t>
            </a:r>
            <a:endParaRPr lang="en-US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Free ai tiktok artificial intelligence illustration">
            <a:extLst>
              <a:ext uri="{FF2B5EF4-FFF2-40B4-BE49-F238E27FC236}">
                <a16:creationId xmlns:a16="http://schemas.microsoft.com/office/drawing/2014/main" id="{60E8BB6B-0FA8-4469-346F-06125B7A88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2373845"/>
            <a:ext cx="3166288" cy="211030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ubtitle 2">
            <a:extLst>
              <a:ext uri="{FF2B5EF4-FFF2-40B4-BE49-F238E27FC236}">
                <a16:creationId xmlns:a16="http://schemas.microsoft.com/office/drawing/2014/main" id="{84B18A43-4820-F771-56DE-058D8521AFEE}"/>
              </a:ext>
            </a:extLst>
          </p:cNvPr>
          <p:cNvSpPr txBox="1">
            <a:spLocks/>
          </p:cNvSpPr>
          <p:nvPr/>
        </p:nvSpPr>
        <p:spPr>
          <a:xfrm>
            <a:off x="36331" y="6504182"/>
            <a:ext cx="9107669" cy="33035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Shura Proposal 25/01 Artificial Intelligence</a:t>
            </a:r>
          </a:p>
        </p:txBody>
      </p:sp>
    </p:spTree>
    <p:extLst>
      <p:ext uri="{BB962C8B-B14F-4D97-AF65-F5344CB8AC3E}">
        <p14:creationId xmlns:p14="http://schemas.microsoft.com/office/powerpoint/2010/main" val="109541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3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774666-D09D-E865-DB72-3175DC0908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3554E78-5F91-AA95-88AB-269C448092C2}"/>
              </a:ext>
            </a:extLst>
          </p:cNvPr>
          <p:cNvSpPr txBox="1"/>
          <p:nvPr/>
        </p:nvSpPr>
        <p:spPr>
          <a:xfrm>
            <a:off x="1619672" y="235578"/>
            <a:ext cx="6512953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3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📱 </a:t>
            </a:r>
            <a:r>
              <a:rPr lang="en-US" sz="33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Where do we use AI?</a:t>
            </a:r>
            <a:endParaRPr lang="en-US" sz="3300" b="1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122" name="Picture 2" descr="How to live stream on YouTube - How YouTube Works">
            <a:extLst>
              <a:ext uri="{FF2B5EF4-FFF2-40B4-BE49-F238E27FC236}">
                <a16:creationId xmlns:a16="http://schemas.microsoft.com/office/drawing/2014/main" id="{523C2121-7C27-7FA7-9F72-68C9ABC254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4965" y="1878716"/>
            <a:ext cx="1683266" cy="88539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Google-Maps-Trick: Jetzt hat das Warten ein Ende">
            <a:extLst>
              <a:ext uri="{FF2B5EF4-FFF2-40B4-BE49-F238E27FC236}">
                <a16:creationId xmlns:a16="http://schemas.microsoft.com/office/drawing/2014/main" id="{0C311C39-A031-2022-A11A-8213AFCE5F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5695" y="3610360"/>
            <a:ext cx="1296099" cy="97207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83ECC19-B8CF-430C-431C-9C17AA911A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61894" y="3807617"/>
            <a:ext cx="1107014" cy="111670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130" name="Picture 10" descr="The best free PC games | PCGamesN">
            <a:extLst>
              <a:ext uri="{FF2B5EF4-FFF2-40B4-BE49-F238E27FC236}">
                <a16:creationId xmlns:a16="http://schemas.microsoft.com/office/drawing/2014/main" id="{157C4FA3-8505-7A13-6E6E-B5BC1D32E7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4168" y="5178617"/>
            <a:ext cx="2033718" cy="1143967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839F359-080B-6865-787A-FFE38B85D3FB}"/>
              </a:ext>
            </a:extLst>
          </p:cNvPr>
          <p:cNvSpPr txBox="1"/>
          <p:nvPr/>
        </p:nvSpPr>
        <p:spPr>
          <a:xfrm>
            <a:off x="0" y="1667374"/>
            <a:ext cx="641790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dirty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AI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is already around you, even if you don’t notice: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412A674-8FB0-9436-28D8-D48C84152C6F}"/>
              </a:ext>
            </a:extLst>
          </p:cNvPr>
          <p:cNvSpPr txBox="1"/>
          <p:nvPr/>
        </p:nvSpPr>
        <p:spPr>
          <a:xfrm>
            <a:off x="-47763" y="2870013"/>
            <a:ext cx="82073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YouTube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recommending videos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49D2639-76CA-BCEC-4242-DFBF2F99E84A}"/>
              </a:ext>
            </a:extLst>
          </p:cNvPr>
          <p:cNvSpPr txBox="1"/>
          <p:nvPr/>
        </p:nvSpPr>
        <p:spPr>
          <a:xfrm>
            <a:off x="-13359" y="3457099"/>
            <a:ext cx="562938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Google Maps 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showing fastest routes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5A1336F-2A41-4DD2-46AF-6152A8AAA738}"/>
              </a:ext>
            </a:extLst>
          </p:cNvPr>
          <p:cNvSpPr txBox="1"/>
          <p:nvPr/>
        </p:nvSpPr>
        <p:spPr>
          <a:xfrm>
            <a:off x="-864720" y="4671141"/>
            <a:ext cx="69847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3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  Voice assistants like </a:t>
            </a:r>
            <a:r>
              <a:rPr lang="en-US" sz="40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Siri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DCD4FF5-7BBC-6FDC-00D2-7A0967848827}"/>
              </a:ext>
            </a:extLst>
          </p:cNvPr>
          <p:cNvSpPr txBox="1"/>
          <p:nvPr/>
        </p:nvSpPr>
        <p:spPr>
          <a:xfrm>
            <a:off x="0" y="5260907"/>
            <a:ext cx="586476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Games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where enemies learn how to beat you</a:t>
            </a:r>
          </a:p>
        </p:txBody>
      </p:sp>
      <p:pic>
        <p:nvPicPr>
          <p:cNvPr id="2" name="Picture 4" descr="Ahmadiyya Muslim Association UK - Official Website">
            <a:extLst>
              <a:ext uri="{FF2B5EF4-FFF2-40B4-BE49-F238E27FC236}">
                <a16:creationId xmlns:a16="http://schemas.microsoft.com/office/drawing/2014/main" id="{8C6E5AFE-9CD5-7E39-18D0-2E8215DF6F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641"/>
            <a:ext cx="1812095" cy="1584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ubtitle 2">
            <a:extLst>
              <a:ext uri="{FF2B5EF4-FFF2-40B4-BE49-F238E27FC236}">
                <a16:creationId xmlns:a16="http://schemas.microsoft.com/office/drawing/2014/main" id="{38161BA0-70FE-96DD-2D2C-7AEB87615A92}"/>
              </a:ext>
            </a:extLst>
          </p:cNvPr>
          <p:cNvSpPr txBox="1">
            <a:spLocks/>
          </p:cNvSpPr>
          <p:nvPr/>
        </p:nvSpPr>
        <p:spPr>
          <a:xfrm>
            <a:off x="36331" y="6504182"/>
            <a:ext cx="9107669" cy="33035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Shura Proposal 25/01 Artificial Intelligence</a:t>
            </a:r>
          </a:p>
        </p:txBody>
      </p:sp>
    </p:spTree>
    <p:extLst>
      <p:ext uri="{BB962C8B-B14F-4D97-AF65-F5344CB8AC3E}">
        <p14:creationId xmlns:p14="http://schemas.microsoft.com/office/powerpoint/2010/main" val="3815894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C6A398-01EB-2423-A996-98C83260E1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61011A8-CFA2-33BD-E85B-E035F60B1312}"/>
              </a:ext>
            </a:extLst>
          </p:cNvPr>
          <p:cNvSpPr txBox="1"/>
          <p:nvPr/>
        </p:nvSpPr>
        <p:spPr>
          <a:xfrm>
            <a:off x="1979712" y="421589"/>
            <a:ext cx="582176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3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💡 </a:t>
            </a:r>
            <a:r>
              <a:rPr lang="en-US" sz="33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Why do people make AI?</a:t>
            </a:r>
            <a:endParaRPr lang="en-US" sz="3300" b="1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14A39F2-DA5E-2518-9F4B-12D9B6DB33EA}"/>
              </a:ext>
            </a:extLst>
          </p:cNvPr>
          <p:cNvSpPr txBox="1"/>
          <p:nvPr/>
        </p:nvSpPr>
        <p:spPr>
          <a:xfrm>
            <a:off x="87585" y="1703689"/>
            <a:ext cx="78413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To help humans do things: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DC72F93-6AA0-AD7E-D438-30A2503D265A}"/>
              </a:ext>
            </a:extLst>
          </p:cNvPr>
          <p:cNvSpPr txBox="1"/>
          <p:nvPr/>
        </p:nvSpPr>
        <p:spPr>
          <a:xfrm>
            <a:off x="113641" y="2334791"/>
            <a:ext cx="78413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Make life easier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7435DE0-B626-C680-BA79-4808228FD592}"/>
              </a:ext>
            </a:extLst>
          </p:cNvPr>
          <p:cNvSpPr txBox="1"/>
          <p:nvPr/>
        </p:nvSpPr>
        <p:spPr>
          <a:xfrm>
            <a:off x="113641" y="2965893"/>
            <a:ext cx="78413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Solve big problems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CBA0687-A73A-0E7A-2587-6C514867CB49}"/>
              </a:ext>
            </a:extLst>
          </p:cNvPr>
          <p:cNvSpPr txBox="1"/>
          <p:nvPr/>
        </p:nvSpPr>
        <p:spPr>
          <a:xfrm>
            <a:off x="87585" y="3585433"/>
            <a:ext cx="687898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Do tasks that are too hard or boring for people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5E9BE1B-C77C-2081-948F-CFD54476F1E9}"/>
              </a:ext>
            </a:extLst>
          </p:cNvPr>
          <p:cNvSpPr txBox="1"/>
          <p:nvPr/>
        </p:nvSpPr>
        <p:spPr>
          <a:xfrm>
            <a:off x="87585" y="4767442"/>
            <a:ext cx="640857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Help doctors, scientists, drivers, and even gamers</a:t>
            </a:r>
          </a:p>
        </p:txBody>
      </p:sp>
      <p:pic>
        <p:nvPicPr>
          <p:cNvPr id="8" name="Picture 4" descr="Ahmadiyya Muslim Association UK - Official Website">
            <a:extLst>
              <a:ext uri="{FF2B5EF4-FFF2-40B4-BE49-F238E27FC236}">
                <a16:creationId xmlns:a16="http://schemas.microsoft.com/office/drawing/2014/main" id="{B18B432E-7363-74F6-3BDD-30960587E7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641"/>
            <a:ext cx="1812095" cy="1584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Free student mathematics education illustration">
            <a:extLst>
              <a:ext uri="{FF2B5EF4-FFF2-40B4-BE49-F238E27FC236}">
                <a16:creationId xmlns:a16="http://schemas.microsoft.com/office/drawing/2014/main" id="{A008213E-377C-F89F-9682-43A5D2DCEE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6314" y="2422994"/>
            <a:ext cx="2475034" cy="1181657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A person sleeping on a desk&#10;&#10;AI-generated content may be incorrect.">
            <a:extLst>
              <a:ext uri="{FF2B5EF4-FFF2-40B4-BE49-F238E27FC236}">
                <a16:creationId xmlns:a16="http://schemas.microsoft.com/office/drawing/2014/main" id="{91B55C0E-3982-0C6C-987A-A8C41842D2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03538" y="4306512"/>
            <a:ext cx="2195868" cy="14639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Subtitle 2">
            <a:extLst>
              <a:ext uri="{FF2B5EF4-FFF2-40B4-BE49-F238E27FC236}">
                <a16:creationId xmlns:a16="http://schemas.microsoft.com/office/drawing/2014/main" id="{DC6CAD80-7424-390C-3C59-F5924E13B72C}"/>
              </a:ext>
            </a:extLst>
          </p:cNvPr>
          <p:cNvSpPr txBox="1">
            <a:spLocks/>
          </p:cNvSpPr>
          <p:nvPr/>
        </p:nvSpPr>
        <p:spPr>
          <a:xfrm>
            <a:off x="36331" y="6504182"/>
            <a:ext cx="9107669" cy="33035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Shura Proposal 25/01 Artificial Intelligence</a:t>
            </a:r>
          </a:p>
        </p:txBody>
      </p:sp>
    </p:spTree>
    <p:extLst>
      <p:ext uri="{BB962C8B-B14F-4D97-AF65-F5344CB8AC3E}">
        <p14:creationId xmlns:p14="http://schemas.microsoft.com/office/powerpoint/2010/main" val="1477180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1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3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  <p:bldP spid="6" grpId="0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313F32C-C385-4887-8A1C-169A8A6755F0}"/>
              </a:ext>
            </a:extLst>
          </p:cNvPr>
          <p:cNvSpPr txBox="1"/>
          <p:nvPr/>
        </p:nvSpPr>
        <p:spPr>
          <a:xfrm>
            <a:off x="579327" y="308786"/>
            <a:ext cx="784133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🤖 </a:t>
            </a:r>
            <a:r>
              <a:rPr lang="en-US" sz="33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What is AI?</a:t>
            </a:r>
            <a:endParaRPr lang="en-US" sz="3300" b="1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7C0DFAE-41AD-4DFB-F182-3CF3E2B49153}"/>
              </a:ext>
            </a:extLst>
          </p:cNvPr>
          <p:cNvSpPr txBox="1"/>
          <p:nvPr/>
        </p:nvSpPr>
        <p:spPr>
          <a:xfrm>
            <a:off x="107504" y="1828091"/>
            <a:ext cx="8784976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dirty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AI (Artificial Intelligence) 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is like a smart robot brain that lives inside computers, phones, and machines. It’s not alive, but it can learn, think, and solve problems</a:t>
            </a:r>
          </a:p>
          <a:p>
            <a:pPr algn="just"/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a bit like a human.</a:t>
            </a:r>
          </a:p>
          <a:p>
            <a:pPr algn="just"/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4" descr="Ahmadiyya Muslim Association UK - Official Website">
            <a:extLst>
              <a:ext uri="{FF2B5EF4-FFF2-40B4-BE49-F238E27FC236}">
                <a16:creationId xmlns:a16="http://schemas.microsoft.com/office/drawing/2014/main" id="{383F5E56-A10B-E503-762C-A6F7EC5B2F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641"/>
            <a:ext cx="1812095" cy="1584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8" name="Picture 4" descr="The Best Free AI Tools">
            <a:extLst>
              <a:ext uri="{FF2B5EF4-FFF2-40B4-BE49-F238E27FC236}">
                <a16:creationId xmlns:a16="http://schemas.microsoft.com/office/drawing/2014/main" id="{21EA3326-5994-0033-33D3-6745F3CA36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4581128"/>
            <a:ext cx="2780928" cy="185395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Subtitle 2">
            <a:extLst>
              <a:ext uri="{FF2B5EF4-FFF2-40B4-BE49-F238E27FC236}">
                <a16:creationId xmlns:a16="http://schemas.microsoft.com/office/drawing/2014/main" id="{7964D3B8-9BBB-3661-7B09-7AAAF55549C0}"/>
              </a:ext>
            </a:extLst>
          </p:cNvPr>
          <p:cNvSpPr txBox="1">
            <a:spLocks/>
          </p:cNvSpPr>
          <p:nvPr/>
        </p:nvSpPr>
        <p:spPr>
          <a:xfrm>
            <a:off x="36331" y="6504182"/>
            <a:ext cx="9107669" cy="33035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Shura Proposal 25/01 Artificial Intelligence</a:t>
            </a:r>
          </a:p>
        </p:txBody>
      </p:sp>
    </p:spTree>
    <p:extLst>
      <p:ext uri="{BB962C8B-B14F-4D97-AF65-F5344CB8AC3E}">
        <p14:creationId xmlns:p14="http://schemas.microsoft.com/office/powerpoint/2010/main" val="28649929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66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4A719D-F77C-5E11-DDD8-37B17069BD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E4FBA11-75A4-D9EC-8FC1-CC079B87F9C4}"/>
              </a:ext>
            </a:extLst>
          </p:cNvPr>
          <p:cNvSpPr txBox="1"/>
          <p:nvPr/>
        </p:nvSpPr>
        <p:spPr>
          <a:xfrm>
            <a:off x="2123728" y="260648"/>
            <a:ext cx="5033018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3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🛑 </a:t>
            </a:r>
            <a:r>
              <a:rPr lang="en-US" sz="33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What AI can’t do</a:t>
            </a:r>
            <a:endParaRPr lang="en-US" sz="3300" b="1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28B4048-7BBC-F99B-E1B5-EE7D58D8A1B2}"/>
              </a:ext>
            </a:extLst>
          </p:cNvPr>
          <p:cNvSpPr txBox="1"/>
          <p:nvPr/>
        </p:nvSpPr>
        <p:spPr>
          <a:xfrm>
            <a:off x="107504" y="1843950"/>
            <a:ext cx="5179048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dirty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AI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cannot feel emotions, doesn’t have a body, and can’t think exactly like a human.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FC07A90-5328-41DB-D8D2-C0F35F74891E}"/>
              </a:ext>
            </a:extLst>
          </p:cNvPr>
          <p:cNvSpPr txBox="1"/>
          <p:nvPr/>
        </p:nvSpPr>
        <p:spPr>
          <a:xfrm>
            <a:off x="107504" y="4869160"/>
            <a:ext cx="85689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It just follows patterns it learned.</a:t>
            </a:r>
          </a:p>
        </p:txBody>
      </p:sp>
      <p:pic>
        <p:nvPicPr>
          <p:cNvPr id="5" name="Picture 4" descr="Ahmadiyya Muslim Association UK - Official Website">
            <a:extLst>
              <a:ext uri="{FF2B5EF4-FFF2-40B4-BE49-F238E27FC236}">
                <a16:creationId xmlns:a16="http://schemas.microsoft.com/office/drawing/2014/main" id="{2AC8D010-85CD-C863-A23A-D1953EE2D8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641"/>
            <a:ext cx="1812095" cy="1584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Free shame child small illustration">
            <a:extLst>
              <a:ext uri="{FF2B5EF4-FFF2-40B4-BE49-F238E27FC236}">
                <a16:creationId xmlns:a16="http://schemas.microsoft.com/office/drawing/2014/main" id="{BB1B8FC3-E8D4-2BB1-B171-6B23AC2B8E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2060848"/>
            <a:ext cx="3188226" cy="234135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ubtitle 2">
            <a:extLst>
              <a:ext uri="{FF2B5EF4-FFF2-40B4-BE49-F238E27FC236}">
                <a16:creationId xmlns:a16="http://schemas.microsoft.com/office/drawing/2014/main" id="{AC363814-E4BA-EB57-02B6-CBC46B1C98F5}"/>
              </a:ext>
            </a:extLst>
          </p:cNvPr>
          <p:cNvSpPr txBox="1">
            <a:spLocks/>
          </p:cNvSpPr>
          <p:nvPr/>
        </p:nvSpPr>
        <p:spPr>
          <a:xfrm>
            <a:off x="36331" y="6504182"/>
            <a:ext cx="9107669" cy="33035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Shura Proposal 25/01 Artificial Intelligence</a:t>
            </a:r>
          </a:p>
        </p:txBody>
      </p:sp>
    </p:spTree>
    <p:extLst>
      <p:ext uri="{BB962C8B-B14F-4D97-AF65-F5344CB8AC3E}">
        <p14:creationId xmlns:p14="http://schemas.microsoft.com/office/powerpoint/2010/main" val="74140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13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588E22-0018-0118-3639-23EC4AE1CD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56F4CBF-777D-43C0-2FC8-C92A795A0F49}"/>
              </a:ext>
            </a:extLst>
          </p:cNvPr>
          <p:cNvSpPr txBox="1"/>
          <p:nvPr/>
        </p:nvSpPr>
        <p:spPr>
          <a:xfrm>
            <a:off x="2771800" y="359468"/>
            <a:ext cx="4889002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3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Based on how it learns</a:t>
            </a:r>
            <a:endParaRPr lang="en-US" sz="3300" b="1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E7C68DB-888A-5001-BCF6-368EE2B4029B}"/>
              </a:ext>
            </a:extLst>
          </p:cNvPr>
          <p:cNvSpPr txBox="1"/>
          <p:nvPr/>
        </p:nvSpPr>
        <p:spPr>
          <a:xfrm>
            <a:off x="107504" y="1562235"/>
            <a:ext cx="628644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dirty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Rule based AI </a:t>
            </a:r>
          </a:p>
          <a:p>
            <a:pPr algn="just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Humans give the computer a big list of rules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194FAE0-F7D1-F905-2859-699C29766462}"/>
              </a:ext>
            </a:extLst>
          </p:cNvPr>
          <p:cNvSpPr txBox="1"/>
          <p:nvPr/>
        </p:nvSpPr>
        <p:spPr>
          <a:xfrm>
            <a:off x="107504" y="3212976"/>
            <a:ext cx="676323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i="1" dirty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Example:</a:t>
            </a:r>
            <a:r>
              <a:rPr lang="en-US" sz="3600" b="1" i="1" dirty="0">
                <a:solidFill>
                  <a:srgbClr val="CC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just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If the temperature is above 30, </a:t>
            </a:r>
            <a:r>
              <a:rPr lang="en-US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turn the fan on.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E75C090-4974-F9D7-C125-D14F17E029BD}"/>
              </a:ext>
            </a:extLst>
          </p:cNvPr>
          <p:cNvSpPr txBox="1"/>
          <p:nvPr/>
        </p:nvSpPr>
        <p:spPr>
          <a:xfrm>
            <a:off x="107504" y="4818276"/>
            <a:ext cx="88787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If a customer buys X, </a:t>
            </a:r>
            <a:r>
              <a:rPr lang="en-US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recommend Y.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D20D816-637A-E218-3E47-31089BF1ED46}"/>
              </a:ext>
            </a:extLst>
          </p:cNvPr>
          <p:cNvSpPr txBox="1"/>
          <p:nvPr/>
        </p:nvSpPr>
        <p:spPr>
          <a:xfrm>
            <a:off x="1812095" y="5245981"/>
            <a:ext cx="527712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It does not really learn-</a:t>
            </a:r>
            <a:r>
              <a:rPr lang="en-US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It just follows rules.</a:t>
            </a:r>
          </a:p>
        </p:txBody>
      </p:sp>
      <p:pic>
        <p:nvPicPr>
          <p:cNvPr id="13318" name="Picture 6" descr="AI Learning icon in vector. Illustration 23752909 Vector Art at Vecteezy">
            <a:extLst>
              <a:ext uri="{FF2B5EF4-FFF2-40B4-BE49-F238E27FC236}">
                <a16:creationId xmlns:a16="http://schemas.microsoft.com/office/drawing/2014/main" id="{21EFD6BE-CC85-A311-42DD-369DBE9CE9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6502" y="380350"/>
            <a:ext cx="532019" cy="532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Ahmadiyya Muslim Association UK - Official Website">
            <a:extLst>
              <a:ext uri="{FF2B5EF4-FFF2-40B4-BE49-F238E27FC236}">
                <a16:creationId xmlns:a16="http://schemas.microsoft.com/office/drawing/2014/main" id="{64284B8F-EE46-E2AC-1320-7125434CC8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641"/>
            <a:ext cx="1812095" cy="1584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A close up of a computer&#10;&#10;AI-generated content may be incorrect.">
            <a:extLst>
              <a:ext uri="{FF2B5EF4-FFF2-40B4-BE49-F238E27FC236}">
                <a16:creationId xmlns:a16="http://schemas.microsoft.com/office/drawing/2014/main" id="{A4DEB54E-0BFF-6CB7-8A96-F1AAD8D427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64288" y="2059132"/>
            <a:ext cx="1717068" cy="2575601"/>
          </a:xfrm>
          <a:prstGeom prst="rect">
            <a:avLst/>
          </a:prstGeom>
        </p:spPr>
      </p:pic>
      <p:sp>
        <p:nvSpPr>
          <p:cNvPr id="7" name="Subtitle 2">
            <a:extLst>
              <a:ext uri="{FF2B5EF4-FFF2-40B4-BE49-F238E27FC236}">
                <a16:creationId xmlns:a16="http://schemas.microsoft.com/office/drawing/2014/main" id="{19E22E84-DC42-790F-8966-F6304C33CD87}"/>
              </a:ext>
            </a:extLst>
          </p:cNvPr>
          <p:cNvSpPr txBox="1">
            <a:spLocks/>
          </p:cNvSpPr>
          <p:nvPr/>
        </p:nvSpPr>
        <p:spPr>
          <a:xfrm>
            <a:off x="36331" y="6504182"/>
            <a:ext cx="9107669" cy="33035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Shura Proposal 25/01 Artificial Intelligence</a:t>
            </a:r>
          </a:p>
        </p:txBody>
      </p:sp>
    </p:spTree>
    <p:extLst>
      <p:ext uri="{BB962C8B-B14F-4D97-AF65-F5344CB8AC3E}">
        <p14:creationId xmlns:p14="http://schemas.microsoft.com/office/powerpoint/2010/main" val="3878048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8" grpId="0"/>
      <p:bldP spid="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898C98-F3FA-96BA-6D75-A7C6EFFBC5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1A62C45-B18E-223D-69DB-BEC64199220B}"/>
              </a:ext>
            </a:extLst>
          </p:cNvPr>
          <p:cNvSpPr txBox="1"/>
          <p:nvPr/>
        </p:nvSpPr>
        <p:spPr>
          <a:xfrm>
            <a:off x="35496" y="1554302"/>
            <a:ext cx="81009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dirty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Machine Learning AI </a:t>
            </a:r>
          </a:p>
          <a:p>
            <a:pPr marL="428625" indent="-428625" algn="just">
              <a:buFont typeface="Arial" panose="020B0604020202020204" pitchFamily="34" charset="0"/>
              <a:buChar char="•"/>
            </a:pP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The computer learns patterns from data instead of only rules</a:t>
            </a:r>
            <a:endParaRPr 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576546A-A477-5F2B-DDFD-75EE3BBD4AE8}"/>
              </a:ext>
            </a:extLst>
          </p:cNvPr>
          <p:cNvSpPr txBox="1"/>
          <p:nvPr/>
        </p:nvSpPr>
        <p:spPr>
          <a:xfrm>
            <a:off x="35496" y="3407750"/>
            <a:ext cx="635969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28625" indent="-428625" algn="just">
              <a:buFont typeface="Arial" panose="020B0604020202020204" pitchFamily="34" charset="0"/>
              <a:buChar char="•"/>
            </a:pPr>
            <a:r>
              <a:rPr lang="en-US" sz="4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The system improves with experience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2A3E2B2-8D19-011D-E697-70889336FE07}"/>
              </a:ext>
            </a:extLst>
          </p:cNvPr>
          <p:cNvSpPr txBox="1"/>
          <p:nvPr/>
        </p:nvSpPr>
        <p:spPr>
          <a:xfrm>
            <a:off x="35496" y="4698771"/>
            <a:ext cx="597666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28625" indent="-428625" algn="just">
              <a:buFont typeface="Arial" panose="020B0604020202020204" pitchFamily="34" charset="0"/>
              <a:buChar char="•"/>
            </a:pP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Most modern </a:t>
            </a:r>
            <a:r>
              <a:rPr lang="en-US" sz="4000" b="1" dirty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AI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is machine learning</a:t>
            </a:r>
          </a:p>
        </p:txBody>
      </p:sp>
      <p:pic>
        <p:nvPicPr>
          <p:cNvPr id="6" name="Picture 4" descr="Ahmadiyya Muslim Association UK - Official Website">
            <a:extLst>
              <a:ext uri="{FF2B5EF4-FFF2-40B4-BE49-F238E27FC236}">
                <a16:creationId xmlns:a16="http://schemas.microsoft.com/office/drawing/2014/main" id="{D9BE152E-8FBB-2222-C893-8A0A9A2909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641"/>
            <a:ext cx="1812095" cy="1584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F37FABA-700D-9F79-D73B-13DF14CCF6B2}"/>
              </a:ext>
            </a:extLst>
          </p:cNvPr>
          <p:cNvSpPr txBox="1"/>
          <p:nvPr/>
        </p:nvSpPr>
        <p:spPr>
          <a:xfrm>
            <a:off x="2988260" y="165627"/>
            <a:ext cx="4889002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3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Based on how it learns</a:t>
            </a:r>
            <a:endParaRPr lang="en-US" sz="3300" b="1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6" descr="AI Learning icon in vector. Illustration 23752909 Vector Art at Vecteezy">
            <a:extLst>
              <a:ext uri="{FF2B5EF4-FFF2-40B4-BE49-F238E27FC236}">
                <a16:creationId xmlns:a16="http://schemas.microsoft.com/office/drawing/2014/main" id="{45304782-0FEC-1393-12E2-BE372CEE24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88641"/>
            <a:ext cx="532019" cy="532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Free machine learning technology computer illustration">
            <a:extLst>
              <a:ext uri="{FF2B5EF4-FFF2-40B4-BE49-F238E27FC236}">
                <a16:creationId xmlns:a16="http://schemas.microsoft.com/office/drawing/2014/main" id="{D26B6FA9-97A9-AA9F-C0D2-3DAE3BA146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4095573"/>
            <a:ext cx="2842068" cy="1894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ubtitle 2">
            <a:extLst>
              <a:ext uri="{FF2B5EF4-FFF2-40B4-BE49-F238E27FC236}">
                <a16:creationId xmlns:a16="http://schemas.microsoft.com/office/drawing/2014/main" id="{8E53EE64-1B22-0B2D-70EF-37769DDA691D}"/>
              </a:ext>
            </a:extLst>
          </p:cNvPr>
          <p:cNvSpPr txBox="1">
            <a:spLocks/>
          </p:cNvSpPr>
          <p:nvPr/>
        </p:nvSpPr>
        <p:spPr>
          <a:xfrm>
            <a:off x="36331" y="6504182"/>
            <a:ext cx="9107669" cy="33035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Shura Proposal 25/01 Artificial Intelligence</a:t>
            </a:r>
          </a:p>
        </p:txBody>
      </p:sp>
    </p:spTree>
    <p:extLst>
      <p:ext uri="{BB962C8B-B14F-4D97-AF65-F5344CB8AC3E}">
        <p14:creationId xmlns:p14="http://schemas.microsoft.com/office/powerpoint/2010/main" val="2311514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F46190-2294-A94F-23E4-28509B375F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B65B914-D724-8B7E-F4D9-06341BA562A1}"/>
              </a:ext>
            </a:extLst>
          </p:cNvPr>
          <p:cNvSpPr txBox="1"/>
          <p:nvPr/>
        </p:nvSpPr>
        <p:spPr>
          <a:xfrm>
            <a:off x="47597" y="1529089"/>
            <a:ext cx="893053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dirty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Inside machine learning, we have </a:t>
            </a:r>
          </a:p>
          <a:p>
            <a:pPr algn="just"/>
            <a:r>
              <a:rPr lang="en-US" sz="4000" b="1" dirty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three common styles. </a:t>
            </a:r>
            <a:endParaRPr lang="en-US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E8AB730-26C9-7133-EBBF-C140EE53EC92}"/>
              </a:ext>
            </a:extLst>
          </p:cNvPr>
          <p:cNvSpPr txBox="1"/>
          <p:nvPr/>
        </p:nvSpPr>
        <p:spPr>
          <a:xfrm>
            <a:off x="47597" y="2767279"/>
            <a:ext cx="687177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dirty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Supervised learning </a:t>
            </a:r>
          </a:p>
          <a:p>
            <a:pPr marL="428625" indent="-428625" algn="just"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You give the </a:t>
            </a:r>
            <a:r>
              <a:rPr lang="en-US" sz="3600" b="1" dirty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AI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examples </a:t>
            </a:r>
          </a:p>
          <a:p>
            <a:pPr algn="just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with correct answers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023052A-12DA-C9E1-F344-C0DD3EB39A4E}"/>
              </a:ext>
            </a:extLst>
          </p:cNvPr>
          <p:cNvSpPr txBox="1"/>
          <p:nvPr/>
        </p:nvSpPr>
        <p:spPr>
          <a:xfrm>
            <a:off x="47597" y="4436093"/>
            <a:ext cx="594573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28625" indent="-428625" algn="just">
              <a:buFont typeface="Arial" panose="020B0604020202020204" pitchFamily="34" charset="0"/>
              <a:buChar char="•"/>
            </a:pPr>
            <a:r>
              <a:rPr lang="en-US" sz="36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Images plus labels such as “cat” or “dog”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F3E42E3-D329-E234-67C5-694FE70F01CA}"/>
              </a:ext>
            </a:extLst>
          </p:cNvPr>
          <p:cNvSpPr txBox="1"/>
          <p:nvPr/>
        </p:nvSpPr>
        <p:spPr>
          <a:xfrm>
            <a:off x="47597" y="5498185"/>
            <a:ext cx="81009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28625" indent="-428625" algn="just"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House data plus price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9427DA6-4168-0026-8506-7EA3593E24E0}"/>
              </a:ext>
            </a:extLst>
          </p:cNvPr>
          <p:cNvSpPr txBox="1"/>
          <p:nvPr/>
        </p:nvSpPr>
        <p:spPr>
          <a:xfrm>
            <a:off x="47597" y="5905115"/>
            <a:ext cx="81009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28625" indent="-428625" algn="just">
              <a:buFont typeface="Arial" panose="020B0604020202020204" pitchFamily="34" charset="0"/>
              <a:buChar char="•"/>
            </a:pPr>
            <a:r>
              <a:rPr lang="en-US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learns to map input to output</a:t>
            </a:r>
          </a:p>
        </p:txBody>
      </p:sp>
      <p:pic>
        <p:nvPicPr>
          <p:cNvPr id="3" name="Picture 4" descr="Ahmadiyya Muslim Association UK - Official Website">
            <a:extLst>
              <a:ext uri="{FF2B5EF4-FFF2-40B4-BE49-F238E27FC236}">
                <a16:creationId xmlns:a16="http://schemas.microsoft.com/office/drawing/2014/main" id="{AA745498-B791-1307-1569-1C362CAA27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641"/>
            <a:ext cx="1812095" cy="1584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55FC4E3-46D3-CFC0-4DE9-3CF746DC5986}"/>
              </a:ext>
            </a:extLst>
          </p:cNvPr>
          <p:cNvSpPr txBox="1"/>
          <p:nvPr/>
        </p:nvSpPr>
        <p:spPr>
          <a:xfrm>
            <a:off x="2799763" y="161241"/>
            <a:ext cx="4889002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3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Based on how it learns</a:t>
            </a:r>
            <a:endParaRPr lang="en-US" sz="3300" b="1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6" descr="AI Learning icon in vector. Illustration 23752909 Vector Art at Vecteezy">
            <a:extLst>
              <a:ext uri="{FF2B5EF4-FFF2-40B4-BE49-F238E27FC236}">
                <a16:creationId xmlns:a16="http://schemas.microsoft.com/office/drawing/2014/main" id="{EBC36C50-3023-5BE7-B948-CECF0CD78C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46241"/>
            <a:ext cx="532019" cy="532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 descr="A child standing next to a robot&#10;&#10;AI-generated content may be incorrect.">
            <a:extLst>
              <a:ext uri="{FF2B5EF4-FFF2-40B4-BE49-F238E27FC236}">
                <a16:creationId xmlns:a16="http://schemas.microsoft.com/office/drawing/2014/main" id="{D3A10296-43B0-85FB-6551-AB897E9116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80144" y="3495428"/>
            <a:ext cx="2417241" cy="161436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Subtitle 2">
            <a:extLst>
              <a:ext uri="{FF2B5EF4-FFF2-40B4-BE49-F238E27FC236}">
                <a16:creationId xmlns:a16="http://schemas.microsoft.com/office/drawing/2014/main" id="{9ABA97F8-723D-0A88-D2C7-2348574954CB}"/>
              </a:ext>
            </a:extLst>
          </p:cNvPr>
          <p:cNvSpPr txBox="1">
            <a:spLocks/>
          </p:cNvSpPr>
          <p:nvPr/>
        </p:nvSpPr>
        <p:spPr>
          <a:xfrm>
            <a:off x="36331" y="6504182"/>
            <a:ext cx="9107669" cy="33035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Shura Proposal 25/01 Artificial Intelligence</a:t>
            </a:r>
          </a:p>
        </p:txBody>
      </p:sp>
    </p:spTree>
    <p:extLst>
      <p:ext uri="{BB962C8B-B14F-4D97-AF65-F5344CB8AC3E}">
        <p14:creationId xmlns:p14="http://schemas.microsoft.com/office/powerpoint/2010/main" val="1416507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1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8" grpId="0"/>
      <p:bldP spid="9" grpId="0"/>
      <p:bldP spid="1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0DC549-11DE-E78A-7A33-0480F8CDE9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D7F88BFF-439D-A7D7-808E-8CCC170B5EAB}"/>
              </a:ext>
            </a:extLst>
          </p:cNvPr>
          <p:cNvSpPr txBox="1"/>
          <p:nvPr/>
        </p:nvSpPr>
        <p:spPr>
          <a:xfrm>
            <a:off x="107504" y="1567869"/>
            <a:ext cx="878608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u="sng" dirty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FangSong" panose="020B0503020204020204" pitchFamily="49" charset="-122"/>
                <a:cs typeface="Arial" panose="020B0604020202020204" pitchFamily="34" charset="0"/>
              </a:rPr>
              <a:t>Unsupervised learning </a:t>
            </a:r>
          </a:p>
          <a:p>
            <a:pPr marL="428625" indent="-428625"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" panose="020B0604020202020204" pitchFamily="34" charset="0"/>
                <a:ea typeface="FangSong" panose="020B0503020204020204" pitchFamily="49" charset="-122"/>
                <a:cs typeface="Arial" panose="020B0604020202020204" pitchFamily="34" charset="0"/>
              </a:rPr>
              <a:t>You give the </a:t>
            </a:r>
            <a:r>
              <a:rPr lang="en-US" sz="3600" b="1" dirty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FangSong" panose="020B0503020204020204" pitchFamily="49" charset="-122"/>
                <a:cs typeface="Arial" panose="020B0604020202020204" pitchFamily="34" charset="0"/>
              </a:rPr>
              <a:t>AI</a:t>
            </a:r>
            <a:r>
              <a:rPr lang="en-US" sz="3600" b="1" dirty="0">
                <a:latin typeface="Arial" panose="020B0604020202020204" pitchFamily="34" charset="0"/>
                <a:ea typeface="FangSong" panose="020B0503020204020204" pitchFamily="49" charset="-122"/>
                <a:cs typeface="Arial" panose="020B0604020202020204" pitchFamily="34" charset="0"/>
              </a:rPr>
              <a:t> data - </a:t>
            </a:r>
            <a:r>
              <a:rPr lang="en-US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FangSong" panose="020B0503020204020204" pitchFamily="49" charset="-122"/>
                <a:cs typeface="Arial" panose="020B0604020202020204" pitchFamily="34" charset="0"/>
              </a:rPr>
              <a:t>without answers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82AD928-EC73-F92F-870A-BC58C2F975B6}"/>
              </a:ext>
            </a:extLst>
          </p:cNvPr>
          <p:cNvSpPr txBox="1"/>
          <p:nvPr/>
        </p:nvSpPr>
        <p:spPr>
          <a:xfrm>
            <a:off x="121715" y="3167806"/>
            <a:ext cx="53251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28625" indent="-428625" algn="just">
              <a:buFont typeface="Arial" panose="020B0604020202020204" pitchFamily="34" charset="0"/>
              <a:buChar char="•"/>
            </a:pPr>
            <a:r>
              <a:rPr lang="en-US" sz="36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It tries to find groups or structure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5CD1841-4C97-FF15-463F-98A3B8F14197}"/>
              </a:ext>
            </a:extLst>
          </p:cNvPr>
          <p:cNvSpPr txBox="1"/>
          <p:nvPr/>
        </p:nvSpPr>
        <p:spPr>
          <a:xfrm>
            <a:off x="121715" y="4221088"/>
            <a:ext cx="84827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28625" indent="-428625" algn="just"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Grouping individuals by behaviour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6EB5577-8EDD-C96D-850C-024A881311D0}"/>
              </a:ext>
            </a:extLst>
          </p:cNvPr>
          <p:cNvSpPr txBox="1"/>
          <p:nvPr/>
        </p:nvSpPr>
        <p:spPr>
          <a:xfrm>
            <a:off x="121715" y="4867419"/>
            <a:ext cx="82020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28625" indent="-428625" algn="just">
              <a:buFont typeface="Arial" panose="020B0604020202020204" pitchFamily="34" charset="0"/>
              <a:buChar char="•"/>
            </a:pPr>
            <a:r>
              <a:rPr lang="en-US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Clustering similar images together</a:t>
            </a:r>
          </a:p>
        </p:txBody>
      </p:sp>
      <p:pic>
        <p:nvPicPr>
          <p:cNvPr id="8" name="Picture 4" descr="Ahmadiyya Muslim Association UK - Official Website">
            <a:extLst>
              <a:ext uri="{FF2B5EF4-FFF2-40B4-BE49-F238E27FC236}">
                <a16:creationId xmlns:a16="http://schemas.microsoft.com/office/drawing/2014/main" id="{09488418-2664-62C8-88BC-F1D810C6FC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641"/>
            <a:ext cx="1812095" cy="1584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977F004-F670-3224-878D-0AB5CF8A34AB}"/>
              </a:ext>
            </a:extLst>
          </p:cNvPr>
          <p:cNvSpPr txBox="1"/>
          <p:nvPr/>
        </p:nvSpPr>
        <p:spPr>
          <a:xfrm>
            <a:off x="2915816" y="327702"/>
            <a:ext cx="4889002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3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Based on how it learns</a:t>
            </a:r>
            <a:endParaRPr lang="en-US" sz="3300" b="1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6" descr="AI Learning icon in vector. Illustration 23752909 Vector Art at Vecteezy">
            <a:extLst>
              <a:ext uri="{FF2B5EF4-FFF2-40B4-BE49-F238E27FC236}">
                <a16:creationId xmlns:a16="http://schemas.microsoft.com/office/drawing/2014/main" id="{5DE94B00-A268-5F40-9041-3018064A30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5113" y="327702"/>
            <a:ext cx="532019" cy="532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Free ai generated robot cyborg illustration">
            <a:extLst>
              <a:ext uri="{FF2B5EF4-FFF2-40B4-BE49-F238E27FC236}">
                <a16:creationId xmlns:a16="http://schemas.microsoft.com/office/drawing/2014/main" id="{0B2E3AC0-CC9E-B04E-0ABE-37D7DE9D58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0445" y="2663290"/>
            <a:ext cx="2881425" cy="16298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ubtitle 2">
            <a:extLst>
              <a:ext uri="{FF2B5EF4-FFF2-40B4-BE49-F238E27FC236}">
                <a16:creationId xmlns:a16="http://schemas.microsoft.com/office/drawing/2014/main" id="{97B503C3-1CA9-B733-3798-91ADBE91BAB7}"/>
              </a:ext>
            </a:extLst>
          </p:cNvPr>
          <p:cNvSpPr txBox="1">
            <a:spLocks/>
          </p:cNvSpPr>
          <p:nvPr/>
        </p:nvSpPr>
        <p:spPr>
          <a:xfrm>
            <a:off x="36331" y="6504182"/>
            <a:ext cx="9107669" cy="33035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Shura Proposal 25/01 Artificial Intelligence</a:t>
            </a:r>
          </a:p>
        </p:txBody>
      </p:sp>
    </p:spTree>
    <p:extLst>
      <p:ext uri="{BB962C8B-B14F-4D97-AF65-F5344CB8AC3E}">
        <p14:creationId xmlns:p14="http://schemas.microsoft.com/office/powerpoint/2010/main" val="4275139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3" grpId="0"/>
      <p:bldP spid="5" grpId="0"/>
      <p:bldP spid="1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85560B-3291-CDE6-2170-4A1D2D6A58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0E2592FD-821C-62FC-BDA8-CCA5E8B1BF70}"/>
              </a:ext>
            </a:extLst>
          </p:cNvPr>
          <p:cNvSpPr txBox="1"/>
          <p:nvPr/>
        </p:nvSpPr>
        <p:spPr>
          <a:xfrm>
            <a:off x="175142" y="1634152"/>
            <a:ext cx="806926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u="sng" dirty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Reinforcement learning</a:t>
            </a:r>
          </a:p>
          <a:p>
            <a:pPr marL="428625" indent="-428625" algn="just"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sz="3600" b="1" dirty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AI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learns by trial and error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ADADE15-97F0-B9D3-C6DE-53F3B03DEAA8}"/>
              </a:ext>
            </a:extLst>
          </p:cNvPr>
          <p:cNvSpPr txBox="1"/>
          <p:nvPr/>
        </p:nvSpPr>
        <p:spPr>
          <a:xfrm>
            <a:off x="179170" y="2834481"/>
            <a:ext cx="86413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28625" indent="-428625" algn="just">
              <a:buFont typeface="Arial" panose="020B0604020202020204" pitchFamily="34" charset="0"/>
              <a:buChar char="•"/>
            </a:pPr>
            <a:r>
              <a:rPr lang="en-US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It gets rewards for good actions and penalties for bad ones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F93F796-3BA8-81B8-2E26-AD5FFF69B11A}"/>
              </a:ext>
            </a:extLst>
          </p:cNvPr>
          <p:cNvSpPr txBox="1"/>
          <p:nvPr/>
        </p:nvSpPr>
        <p:spPr>
          <a:xfrm>
            <a:off x="175142" y="3926547"/>
            <a:ext cx="48289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28625" indent="-428625" algn="just"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Playing games like chess or Go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18E0607-B32B-54A6-93AA-0B361398D804}"/>
              </a:ext>
            </a:extLst>
          </p:cNvPr>
          <p:cNvSpPr txBox="1"/>
          <p:nvPr/>
        </p:nvSpPr>
        <p:spPr>
          <a:xfrm>
            <a:off x="176267" y="4911973"/>
            <a:ext cx="71418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28625" indent="-428625" algn="just">
              <a:buFont typeface="Arial" panose="020B0604020202020204" pitchFamily="34" charset="0"/>
              <a:buChar char="•"/>
            </a:pPr>
            <a:r>
              <a:rPr lang="en-US" sz="36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Controlling robots</a:t>
            </a:r>
          </a:p>
        </p:txBody>
      </p:sp>
      <p:pic>
        <p:nvPicPr>
          <p:cNvPr id="8" name="Picture 4" descr="Ahmadiyya Muslim Association UK - Official Website">
            <a:extLst>
              <a:ext uri="{FF2B5EF4-FFF2-40B4-BE49-F238E27FC236}">
                <a16:creationId xmlns:a16="http://schemas.microsoft.com/office/drawing/2014/main" id="{6D7622BF-E24C-FDFD-6E34-3B61ACE0B8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641"/>
            <a:ext cx="1812095" cy="1584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99EA936-6B2B-337E-269A-49950DBBB253}"/>
              </a:ext>
            </a:extLst>
          </p:cNvPr>
          <p:cNvSpPr txBox="1"/>
          <p:nvPr/>
        </p:nvSpPr>
        <p:spPr>
          <a:xfrm>
            <a:off x="2850747" y="321832"/>
            <a:ext cx="4889002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3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Based on how it learns</a:t>
            </a:r>
            <a:endParaRPr lang="en-US" sz="3300" b="1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6" descr="AI Learning icon in vector. Illustration 23752909 Vector Art at Vecteezy">
            <a:extLst>
              <a:ext uri="{FF2B5EF4-FFF2-40B4-BE49-F238E27FC236}">
                <a16:creationId xmlns:a16="http://schemas.microsoft.com/office/drawing/2014/main" id="{A098C79E-2BFD-6D2D-36E1-3AAB75C8E3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0044" y="321832"/>
            <a:ext cx="532019" cy="532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 descr="A person with a white beard standing in front of a chess board&#10;&#10;AI-generated content may be incorrect.">
            <a:extLst>
              <a:ext uri="{FF2B5EF4-FFF2-40B4-BE49-F238E27FC236}">
                <a16:creationId xmlns:a16="http://schemas.microsoft.com/office/drawing/2014/main" id="{D23FFA77-6917-9A6A-E275-DA8E4CF251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77006" y="3614782"/>
            <a:ext cx="2987824" cy="199543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" name="Subtitle 2">
            <a:extLst>
              <a:ext uri="{FF2B5EF4-FFF2-40B4-BE49-F238E27FC236}">
                <a16:creationId xmlns:a16="http://schemas.microsoft.com/office/drawing/2014/main" id="{77002CBB-184B-BBCF-BA43-2D2E9F4DF379}"/>
              </a:ext>
            </a:extLst>
          </p:cNvPr>
          <p:cNvSpPr txBox="1">
            <a:spLocks/>
          </p:cNvSpPr>
          <p:nvPr/>
        </p:nvSpPr>
        <p:spPr>
          <a:xfrm>
            <a:off x="36331" y="6504182"/>
            <a:ext cx="9107669" cy="33035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Shura Proposal 25/01 Artificial Intelligence</a:t>
            </a:r>
          </a:p>
        </p:txBody>
      </p:sp>
    </p:spTree>
    <p:extLst>
      <p:ext uri="{BB962C8B-B14F-4D97-AF65-F5344CB8AC3E}">
        <p14:creationId xmlns:p14="http://schemas.microsoft.com/office/powerpoint/2010/main" val="2628598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2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3" grpId="0"/>
      <p:bldP spid="5" grpId="0"/>
      <p:bldP spid="1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D33232-2971-8AC0-0F46-BAE1E33188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E454254-01D4-A56A-FE7A-68EDCD7924E2}"/>
              </a:ext>
            </a:extLst>
          </p:cNvPr>
          <p:cNvSpPr txBox="1"/>
          <p:nvPr/>
        </p:nvSpPr>
        <p:spPr>
          <a:xfrm>
            <a:off x="2219274" y="359783"/>
            <a:ext cx="5266079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3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Key Takeaways</a:t>
            </a:r>
            <a:endParaRPr lang="en-US" sz="3300" b="1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436" name="Picture 4" descr="Project Key Takeaway Monotone Icon In Powerpoint Pptx Png And Editable ...">
            <a:extLst>
              <a:ext uri="{FF2B5EF4-FFF2-40B4-BE49-F238E27FC236}">
                <a16:creationId xmlns:a16="http://schemas.microsoft.com/office/drawing/2014/main" id="{11F6230B-80F5-BFDE-CC14-64178B40D21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3" t="17451" r="24012" b="2751"/>
          <a:stretch>
            <a:fillRect/>
          </a:stretch>
        </p:blipFill>
        <p:spPr bwMode="auto">
          <a:xfrm>
            <a:off x="2411760" y="399224"/>
            <a:ext cx="616022" cy="532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Beveled 1">
            <a:extLst>
              <a:ext uri="{FF2B5EF4-FFF2-40B4-BE49-F238E27FC236}">
                <a16:creationId xmlns:a16="http://schemas.microsoft.com/office/drawing/2014/main" id="{4EE1B700-57DF-DFDE-92AC-DDDA88DFD4C1}"/>
              </a:ext>
            </a:extLst>
          </p:cNvPr>
          <p:cNvSpPr/>
          <p:nvPr/>
        </p:nvSpPr>
        <p:spPr>
          <a:xfrm>
            <a:off x="1169622" y="2367839"/>
            <a:ext cx="7519456" cy="519751"/>
          </a:xfrm>
          <a:prstGeom prst="bevel">
            <a:avLst/>
          </a:prstGeom>
          <a:solidFill>
            <a:schemeClr val="tx1">
              <a:lumMod val="8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1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 is like a smart robot brain that lives inside computers</a:t>
            </a:r>
            <a:endParaRPr lang="en-GB" sz="21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: Beveled 2">
            <a:extLst>
              <a:ext uri="{FF2B5EF4-FFF2-40B4-BE49-F238E27FC236}">
                <a16:creationId xmlns:a16="http://schemas.microsoft.com/office/drawing/2014/main" id="{7E5D0E71-4955-4EAD-3786-FE16966BAF1F}"/>
              </a:ext>
            </a:extLst>
          </p:cNvPr>
          <p:cNvSpPr/>
          <p:nvPr/>
        </p:nvSpPr>
        <p:spPr>
          <a:xfrm>
            <a:off x="1156998" y="2957433"/>
            <a:ext cx="7519456" cy="519751"/>
          </a:xfrm>
          <a:prstGeom prst="bevel">
            <a:avLst/>
          </a:prstGeom>
          <a:solidFill>
            <a:schemeClr val="tx1">
              <a:lumMod val="8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1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 works by using data, algorithms, and learning techniques.</a:t>
            </a:r>
            <a:endParaRPr lang="en-GB" sz="21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: Beveled 4">
            <a:extLst>
              <a:ext uri="{FF2B5EF4-FFF2-40B4-BE49-F238E27FC236}">
                <a16:creationId xmlns:a16="http://schemas.microsoft.com/office/drawing/2014/main" id="{C18CF781-701E-8A56-CDD5-68FBED533183}"/>
              </a:ext>
            </a:extLst>
          </p:cNvPr>
          <p:cNvSpPr/>
          <p:nvPr/>
        </p:nvSpPr>
        <p:spPr>
          <a:xfrm>
            <a:off x="1167013" y="3566241"/>
            <a:ext cx="7519457" cy="537941"/>
          </a:xfrm>
          <a:prstGeom prst="bevel">
            <a:avLst/>
          </a:prstGeom>
          <a:solidFill>
            <a:schemeClr val="tx1">
              <a:lumMod val="8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1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most common type of AI is machine learning</a:t>
            </a:r>
            <a:endParaRPr lang="en-GB" sz="21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: Beveled 5">
            <a:extLst>
              <a:ext uri="{FF2B5EF4-FFF2-40B4-BE49-F238E27FC236}">
                <a16:creationId xmlns:a16="http://schemas.microsoft.com/office/drawing/2014/main" id="{19059EF4-04B9-554F-0645-FEEB732BA817}"/>
              </a:ext>
            </a:extLst>
          </p:cNvPr>
          <p:cNvSpPr/>
          <p:nvPr/>
        </p:nvSpPr>
        <p:spPr>
          <a:xfrm>
            <a:off x="1167013" y="4203011"/>
            <a:ext cx="7519457" cy="858726"/>
          </a:xfrm>
          <a:prstGeom prst="bevel">
            <a:avLst/>
          </a:prstGeom>
          <a:solidFill>
            <a:schemeClr val="tx1">
              <a:lumMod val="8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1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Deep learning is when the network has many layers, allowing it to learn complex patterns like speech or faces.</a:t>
            </a:r>
            <a:endParaRPr lang="en-GB" sz="21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: Beveled 7">
            <a:extLst>
              <a:ext uri="{FF2B5EF4-FFF2-40B4-BE49-F238E27FC236}">
                <a16:creationId xmlns:a16="http://schemas.microsoft.com/office/drawing/2014/main" id="{5BE3C06F-54F2-D569-F5A3-B2512A78223F}"/>
              </a:ext>
            </a:extLst>
          </p:cNvPr>
          <p:cNvSpPr/>
          <p:nvPr/>
        </p:nvSpPr>
        <p:spPr>
          <a:xfrm>
            <a:off x="1156996" y="5157192"/>
            <a:ext cx="7519457" cy="756084"/>
          </a:xfrm>
          <a:prstGeom prst="bevel">
            <a:avLst/>
          </a:prstGeom>
          <a:solidFill>
            <a:schemeClr val="tx1">
              <a:lumMod val="8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1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Once trained, the AI can make predictions or decisions with new information.</a:t>
            </a:r>
            <a:endParaRPr lang="en-GB" sz="21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1839419-8974-495C-78D6-57A0C713819C}"/>
              </a:ext>
            </a:extLst>
          </p:cNvPr>
          <p:cNvSpPr txBox="1"/>
          <p:nvPr/>
        </p:nvSpPr>
        <p:spPr>
          <a:xfrm>
            <a:off x="83963" y="2003400"/>
            <a:ext cx="85869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True / False					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Questions</a:t>
            </a:r>
            <a:endParaRPr lang="en-GB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: Beveled 9">
            <a:extLst>
              <a:ext uri="{FF2B5EF4-FFF2-40B4-BE49-F238E27FC236}">
                <a16:creationId xmlns:a16="http://schemas.microsoft.com/office/drawing/2014/main" id="{6F2F2F67-1E87-8487-9146-3A6229081713}"/>
              </a:ext>
            </a:extLst>
          </p:cNvPr>
          <p:cNvSpPr/>
          <p:nvPr/>
        </p:nvSpPr>
        <p:spPr>
          <a:xfrm>
            <a:off x="164158" y="2448172"/>
            <a:ext cx="352799" cy="359084"/>
          </a:xfrm>
          <a:prstGeom prst="bevel">
            <a:avLst/>
          </a:prstGeom>
          <a:solidFill>
            <a:schemeClr val="tx1">
              <a:lumMod val="8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14313" indent="-214313" algn="ctr">
              <a:buFont typeface="Wingdings" panose="05000000000000000000" pitchFamily="2" charset="2"/>
              <a:buChar char="ü"/>
            </a:pPr>
            <a:endParaRPr lang="en-GB" sz="1350" dirty="0"/>
          </a:p>
        </p:txBody>
      </p:sp>
      <p:sp>
        <p:nvSpPr>
          <p:cNvPr id="11" name="Rectangle: Beveled 10">
            <a:extLst>
              <a:ext uri="{FF2B5EF4-FFF2-40B4-BE49-F238E27FC236}">
                <a16:creationId xmlns:a16="http://schemas.microsoft.com/office/drawing/2014/main" id="{C459CB02-BA51-AB95-75FB-50FAEC787BA0}"/>
              </a:ext>
            </a:extLst>
          </p:cNvPr>
          <p:cNvSpPr/>
          <p:nvPr/>
        </p:nvSpPr>
        <p:spPr>
          <a:xfrm>
            <a:off x="599920" y="2448172"/>
            <a:ext cx="352799" cy="359084"/>
          </a:xfrm>
          <a:prstGeom prst="bevel">
            <a:avLst/>
          </a:prstGeom>
          <a:solidFill>
            <a:schemeClr val="tx1">
              <a:lumMod val="8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2" name="Rectangle: Beveled 11">
            <a:extLst>
              <a:ext uri="{FF2B5EF4-FFF2-40B4-BE49-F238E27FC236}">
                <a16:creationId xmlns:a16="http://schemas.microsoft.com/office/drawing/2014/main" id="{944C09FF-4DB2-0884-42FE-2BEBA4E58C4D}"/>
              </a:ext>
            </a:extLst>
          </p:cNvPr>
          <p:cNvSpPr/>
          <p:nvPr/>
        </p:nvSpPr>
        <p:spPr>
          <a:xfrm>
            <a:off x="172125" y="3037766"/>
            <a:ext cx="352799" cy="359084"/>
          </a:xfrm>
          <a:prstGeom prst="bevel">
            <a:avLst/>
          </a:prstGeom>
          <a:solidFill>
            <a:schemeClr val="tx1">
              <a:lumMod val="8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3" name="Rectangle: Beveled 12">
            <a:extLst>
              <a:ext uri="{FF2B5EF4-FFF2-40B4-BE49-F238E27FC236}">
                <a16:creationId xmlns:a16="http://schemas.microsoft.com/office/drawing/2014/main" id="{2D139991-993B-E7B4-8735-742754B2E65A}"/>
              </a:ext>
            </a:extLst>
          </p:cNvPr>
          <p:cNvSpPr/>
          <p:nvPr/>
        </p:nvSpPr>
        <p:spPr>
          <a:xfrm>
            <a:off x="598435" y="3037766"/>
            <a:ext cx="352799" cy="359084"/>
          </a:xfrm>
          <a:prstGeom prst="bevel">
            <a:avLst/>
          </a:prstGeom>
          <a:solidFill>
            <a:schemeClr val="tx1">
              <a:lumMod val="8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4" name="Rectangle: Beveled 13">
            <a:extLst>
              <a:ext uri="{FF2B5EF4-FFF2-40B4-BE49-F238E27FC236}">
                <a16:creationId xmlns:a16="http://schemas.microsoft.com/office/drawing/2014/main" id="{EBFF6815-4AAE-B1D8-5077-50BD5CB79501}"/>
              </a:ext>
            </a:extLst>
          </p:cNvPr>
          <p:cNvSpPr/>
          <p:nvPr/>
        </p:nvSpPr>
        <p:spPr>
          <a:xfrm>
            <a:off x="164158" y="3655669"/>
            <a:ext cx="352799" cy="359084"/>
          </a:xfrm>
          <a:prstGeom prst="bevel">
            <a:avLst/>
          </a:prstGeom>
          <a:solidFill>
            <a:schemeClr val="tx1">
              <a:lumMod val="8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5" name="Rectangle: Beveled 14">
            <a:extLst>
              <a:ext uri="{FF2B5EF4-FFF2-40B4-BE49-F238E27FC236}">
                <a16:creationId xmlns:a16="http://schemas.microsoft.com/office/drawing/2014/main" id="{CB785E7B-11D2-F649-608A-86DB5CE37146}"/>
              </a:ext>
            </a:extLst>
          </p:cNvPr>
          <p:cNvSpPr/>
          <p:nvPr/>
        </p:nvSpPr>
        <p:spPr>
          <a:xfrm>
            <a:off x="585329" y="3670586"/>
            <a:ext cx="352799" cy="359084"/>
          </a:xfrm>
          <a:prstGeom prst="bevel">
            <a:avLst/>
          </a:prstGeom>
          <a:solidFill>
            <a:schemeClr val="tx1">
              <a:lumMod val="8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6" name="Rectangle: Beveled 15">
            <a:extLst>
              <a:ext uri="{FF2B5EF4-FFF2-40B4-BE49-F238E27FC236}">
                <a16:creationId xmlns:a16="http://schemas.microsoft.com/office/drawing/2014/main" id="{94FA6291-CB22-9411-F660-C69F45465FE5}"/>
              </a:ext>
            </a:extLst>
          </p:cNvPr>
          <p:cNvSpPr/>
          <p:nvPr/>
        </p:nvSpPr>
        <p:spPr>
          <a:xfrm>
            <a:off x="172125" y="4432711"/>
            <a:ext cx="352799" cy="359084"/>
          </a:xfrm>
          <a:prstGeom prst="bevel">
            <a:avLst/>
          </a:prstGeom>
          <a:solidFill>
            <a:schemeClr val="tx1">
              <a:lumMod val="8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7" name="Rectangle: Beveled 16">
            <a:extLst>
              <a:ext uri="{FF2B5EF4-FFF2-40B4-BE49-F238E27FC236}">
                <a16:creationId xmlns:a16="http://schemas.microsoft.com/office/drawing/2014/main" id="{6179062E-8B61-F46A-2BEA-E5648FBFCB40}"/>
              </a:ext>
            </a:extLst>
          </p:cNvPr>
          <p:cNvSpPr/>
          <p:nvPr/>
        </p:nvSpPr>
        <p:spPr>
          <a:xfrm>
            <a:off x="598435" y="4447114"/>
            <a:ext cx="352799" cy="359084"/>
          </a:xfrm>
          <a:prstGeom prst="bevel">
            <a:avLst/>
          </a:prstGeom>
          <a:solidFill>
            <a:schemeClr val="tx1">
              <a:lumMod val="8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8" name="Rectangle: Beveled 17">
            <a:extLst>
              <a:ext uri="{FF2B5EF4-FFF2-40B4-BE49-F238E27FC236}">
                <a16:creationId xmlns:a16="http://schemas.microsoft.com/office/drawing/2014/main" id="{5A39F3E2-7294-11C9-3D34-775247992E78}"/>
              </a:ext>
            </a:extLst>
          </p:cNvPr>
          <p:cNvSpPr/>
          <p:nvPr/>
        </p:nvSpPr>
        <p:spPr>
          <a:xfrm>
            <a:off x="172125" y="5355692"/>
            <a:ext cx="352799" cy="359084"/>
          </a:xfrm>
          <a:prstGeom prst="bevel">
            <a:avLst/>
          </a:prstGeom>
          <a:solidFill>
            <a:schemeClr val="tx1">
              <a:lumMod val="8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9" name="Rectangle: Beveled 18">
            <a:extLst>
              <a:ext uri="{FF2B5EF4-FFF2-40B4-BE49-F238E27FC236}">
                <a16:creationId xmlns:a16="http://schemas.microsoft.com/office/drawing/2014/main" id="{4E8F5D8B-255C-11C5-1A88-33D5B484D56A}"/>
              </a:ext>
            </a:extLst>
          </p:cNvPr>
          <p:cNvSpPr/>
          <p:nvPr/>
        </p:nvSpPr>
        <p:spPr>
          <a:xfrm>
            <a:off x="585329" y="5355692"/>
            <a:ext cx="352799" cy="359084"/>
          </a:xfrm>
          <a:prstGeom prst="bevel">
            <a:avLst/>
          </a:prstGeom>
          <a:solidFill>
            <a:schemeClr val="tx1">
              <a:lumMod val="8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pic>
        <p:nvPicPr>
          <p:cNvPr id="1026" name="Picture 2" descr="Red Colored Tick">
            <a:extLst>
              <a:ext uri="{FF2B5EF4-FFF2-40B4-BE49-F238E27FC236}">
                <a16:creationId xmlns:a16="http://schemas.microsoft.com/office/drawing/2014/main" id="{1B758055-7798-D0D6-8C70-6875EF5D093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08" t="12425" b="13222"/>
          <a:stretch>
            <a:fillRect/>
          </a:stretch>
        </p:blipFill>
        <p:spPr bwMode="auto">
          <a:xfrm>
            <a:off x="240433" y="2515697"/>
            <a:ext cx="214490" cy="251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Red Colored Tick">
            <a:extLst>
              <a:ext uri="{FF2B5EF4-FFF2-40B4-BE49-F238E27FC236}">
                <a16:creationId xmlns:a16="http://schemas.microsoft.com/office/drawing/2014/main" id="{C5369F36-02C5-F8BF-5B58-4BE5ED0C410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08" t="12425" b="13222"/>
          <a:stretch>
            <a:fillRect/>
          </a:stretch>
        </p:blipFill>
        <p:spPr bwMode="auto">
          <a:xfrm>
            <a:off x="235724" y="3091353"/>
            <a:ext cx="214490" cy="251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Red Colored Tick">
            <a:extLst>
              <a:ext uri="{FF2B5EF4-FFF2-40B4-BE49-F238E27FC236}">
                <a16:creationId xmlns:a16="http://schemas.microsoft.com/office/drawing/2014/main" id="{35D6FA44-16B4-087B-E184-E8F82FF78F1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08" t="12425" b="13222"/>
          <a:stretch>
            <a:fillRect/>
          </a:stretch>
        </p:blipFill>
        <p:spPr bwMode="auto">
          <a:xfrm>
            <a:off x="249198" y="3709256"/>
            <a:ext cx="214490" cy="251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Red Colored Tick">
            <a:extLst>
              <a:ext uri="{FF2B5EF4-FFF2-40B4-BE49-F238E27FC236}">
                <a16:creationId xmlns:a16="http://schemas.microsoft.com/office/drawing/2014/main" id="{BDD7C0EC-A3FC-5DCA-DCFB-32362C3AABB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08" t="12425" b="13222"/>
          <a:stretch>
            <a:fillRect/>
          </a:stretch>
        </p:blipFill>
        <p:spPr bwMode="auto">
          <a:xfrm>
            <a:off x="255355" y="4486298"/>
            <a:ext cx="214490" cy="251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Red Colored Tick">
            <a:extLst>
              <a:ext uri="{FF2B5EF4-FFF2-40B4-BE49-F238E27FC236}">
                <a16:creationId xmlns:a16="http://schemas.microsoft.com/office/drawing/2014/main" id="{EE29A241-5CC0-6A10-03DB-C6285548F81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08" t="12425" b="13222"/>
          <a:stretch>
            <a:fillRect/>
          </a:stretch>
        </p:blipFill>
        <p:spPr bwMode="auto">
          <a:xfrm>
            <a:off x="235724" y="5409279"/>
            <a:ext cx="214490" cy="251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Ahmadiyya Muslim Association UK - Official Website">
            <a:extLst>
              <a:ext uri="{FF2B5EF4-FFF2-40B4-BE49-F238E27FC236}">
                <a16:creationId xmlns:a16="http://schemas.microsoft.com/office/drawing/2014/main" id="{4698D270-E244-77E8-C528-A54C02E59C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641"/>
            <a:ext cx="1812095" cy="1584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Subtitle 22">
            <a:extLst>
              <a:ext uri="{FF2B5EF4-FFF2-40B4-BE49-F238E27FC236}">
                <a16:creationId xmlns:a16="http://schemas.microsoft.com/office/drawing/2014/main" id="{3C38FDAC-98A4-5FB2-DFB8-AD446C2CFDF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B1FA68B0-2A1D-356F-0D4F-CA9E4388D3FF}"/>
              </a:ext>
            </a:extLst>
          </p:cNvPr>
          <p:cNvSpPr txBox="1">
            <a:spLocks/>
          </p:cNvSpPr>
          <p:nvPr/>
        </p:nvSpPr>
        <p:spPr>
          <a:xfrm>
            <a:off x="36331" y="6504182"/>
            <a:ext cx="9107669" cy="33035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Shura Proposal 25/01 Artificial Intelligence</a:t>
            </a:r>
          </a:p>
        </p:txBody>
      </p:sp>
    </p:spTree>
    <p:extLst>
      <p:ext uri="{BB962C8B-B14F-4D97-AF65-F5344CB8AC3E}">
        <p14:creationId xmlns:p14="http://schemas.microsoft.com/office/powerpoint/2010/main" val="1756515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5" grpId="0" animBg="1"/>
      <p:bldP spid="6" grpId="0" animBg="1"/>
      <p:bldP spid="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A6CD2F-A299-51F2-2266-94F59EDB85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FBAECC68-D50E-EC90-2AF8-D32D865B98AD}"/>
              </a:ext>
            </a:extLst>
          </p:cNvPr>
          <p:cNvSpPr txBox="1"/>
          <p:nvPr/>
        </p:nvSpPr>
        <p:spPr>
          <a:xfrm>
            <a:off x="0" y="1755630"/>
            <a:ext cx="78413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These tasks include:-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29912DC-F4CF-B5A8-5438-4C604AB43DC7}"/>
              </a:ext>
            </a:extLst>
          </p:cNvPr>
          <p:cNvSpPr txBox="1"/>
          <p:nvPr/>
        </p:nvSpPr>
        <p:spPr>
          <a:xfrm>
            <a:off x="307432" y="2340742"/>
            <a:ext cx="65998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28625" indent="-428625" algn="just">
              <a:buFont typeface="Arial" panose="020B0604020202020204" pitchFamily="34" charset="0"/>
              <a:buChar char="•"/>
            </a:pPr>
            <a:r>
              <a:rPr lang="en-US" sz="4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Understanding language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B465C7B-AC40-1C54-C1EA-D14D3E70D960}"/>
              </a:ext>
            </a:extLst>
          </p:cNvPr>
          <p:cNvSpPr txBox="1"/>
          <p:nvPr/>
        </p:nvSpPr>
        <p:spPr>
          <a:xfrm>
            <a:off x="317780" y="2969416"/>
            <a:ext cx="56277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28625" indent="-428625" algn="just">
              <a:buFont typeface="Arial" panose="020B0604020202020204" pitchFamily="34" charset="0"/>
              <a:buChar char="•"/>
            </a:pP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Recognising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images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9D6A187-B6D9-E61C-DE8E-BB1977A9F920}"/>
              </a:ext>
            </a:extLst>
          </p:cNvPr>
          <p:cNvSpPr txBox="1"/>
          <p:nvPr/>
        </p:nvSpPr>
        <p:spPr>
          <a:xfrm>
            <a:off x="307430" y="3549343"/>
            <a:ext cx="49546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28625" indent="-428625" algn="just">
              <a:buFont typeface="Arial" panose="020B0604020202020204" pitchFamily="34" charset="0"/>
              <a:buChar char="•"/>
            </a:pP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Solving problems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03DF548-07E5-D7B3-DF0F-7694D75DA9D7}"/>
              </a:ext>
            </a:extLst>
          </p:cNvPr>
          <p:cNvSpPr txBox="1"/>
          <p:nvPr/>
        </p:nvSpPr>
        <p:spPr>
          <a:xfrm>
            <a:off x="307431" y="4164896"/>
            <a:ext cx="50266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28625" indent="-428625" algn="just">
              <a:buFont typeface="Arial" panose="020B0604020202020204" pitchFamily="34" charset="0"/>
              <a:buChar char="•"/>
            </a:pP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Making decisions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08097CF-049B-4263-2882-64B91FAD3143}"/>
              </a:ext>
            </a:extLst>
          </p:cNvPr>
          <p:cNvSpPr txBox="1"/>
          <p:nvPr/>
        </p:nvSpPr>
        <p:spPr>
          <a:xfrm>
            <a:off x="307431" y="4736802"/>
            <a:ext cx="4234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28625" indent="-428625" algn="just">
              <a:buFont typeface="Arial" panose="020B0604020202020204" pitchFamily="34" charset="0"/>
              <a:buChar char="•"/>
            </a:pPr>
            <a:r>
              <a:rPr lang="en-US" sz="4000" b="1" dirty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Learning from experience</a:t>
            </a:r>
          </a:p>
        </p:txBody>
      </p:sp>
      <p:pic>
        <p:nvPicPr>
          <p:cNvPr id="5" name="Picture 4" descr="Ahmadiyya Muslim Association UK - Official Website">
            <a:extLst>
              <a:ext uri="{FF2B5EF4-FFF2-40B4-BE49-F238E27FC236}">
                <a16:creationId xmlns:a16="http://schemas.microsoft.com/office/drawing/2014/main" id="{0DDDCFEE-BA1B-5AE4-C7D1-163E9C904B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641"/>
            <a:ext cx="1812095" cy="1584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6371BD8-9A2D-464F-B251-5164564C0DE4}"/>
              </a:ext>
            </a:extLst>
          </p:cNvPr>
          <p:cNvSpPr txBox="1"/>
          <p:nvPr/>
        </p:nvSpPr>
        <p:spPr>
          <a:xfrm>
            <a:off x="446425" y="408877"/>
            <a:ext cx="784133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🤖 </a:t>
            </a:r>
            <a:r>
              <a:rPr lang="en-US" sz="33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What is AI?</a:t>
            </a:r>
            <a:endParaRPr lang="en-US" sz="3300" b="1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602" name="Picture 2" descr="12 Free AI Tools You Need in 2025: For Creativity, Work &amp; More">
            <a:extLst>
              <a:ext uri="{FF2B5EF4-FFF2-40B4-BE49-F238E27FC236}">
                <a16:creationId xmlns:a16="http://schemas.microsoft.com/office/drawing/2014/main" id="{E59E6FCB-7BFF-1302-ABC4-3866CCD105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5137" y="3159287"/>
            <a:ext cx="2470395" cy="247039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BC6D191C-1674-FF5B-F8F9-4AAEE889C4B7}"/>
              </a:ext>
            </a:extLst>
          </p:cNvPr>
          <p:cNvSpPr txBox="1">
            <a:spLocks/>
          </p:cNvSpPr>
          <p:nvPr/>
        </p:nvSpPr>
        <p:spPr>
          <a:xfrm>
            <a:off x="36331" y="6504182"/>
            <a:ext cx="9107669" cy="33035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Shura Proposal 25/01 Artificial Intelligence</a:t>
            </a:r>
          </a:p>
        </p:txBody>
      </p:sp>
    </p:spTree>
    <p:extLst>
      <p:ext uri="{BB962C8B-B14F-4D97-AF65-F5344CB8AC3E}">
        <p14:creationId xmlns:p14="http://schemas.microsoft.com/office/powerpoint/2010/main" val="13303545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2000"/>
                                        <p:tgtEl>
                                          <p:spTgt spid="25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/>
      <p:bldP spid="7" grpId="0"/>
      <p:bldP spid="8" grpId="0"/>
      <p:bldP spid="9" grpId="0"/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D4DC9F-669D-869E-593A-7B328D522A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513DC6B0-90C5-53BC-9120-67A0B1A5C771}"/>
              </a:ext>
            </a:extLst>
          </p:cNvPr>
          <p:cNvSpPr txBox="1"/>
          <p:nvPr/>
        </p:nvSpPr>
        <p:spPr>
          <a:xfrm>
            <a:off x="169004" y="1954718"/>
            <a:ext cx="5195083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In simple words,</a:t>
            </a:r>
          </a:p>
          <a:p>
            <a:pPr algn="just"/>
            <a:r>
              <a:rPr lang="en-US" sz="4000" b="1" dirty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AI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is when a machine can think or act in a smart way.</a:t>
            </a:r>
          </a:p>
        </p:txBody>
      </p:sp>
      <p:pic>
        <p:nvPicPr>
          <p:cNvPr id="2" name="Picture 4" descr="Ahmadiyya Muslim Association UK - Official Website">
            <a:extLst>
              <a:ext uri="{FF2B5EF4-FFF2-40B4-BE49-F238E27FC236}">
                <a16:creationId xmlns:a16="http://schemas.microsoft.com/office/drawing/2014/main" id="{4404A703-6DF4-5B47-AB2D-63D9B5DBCD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641"/>
            <a:ext cx="1812095" cy="1584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0F155A6-6690-70BD-0C05-11DBC8C7A29B}"/>
              </a:ext>
            </a:extLst>
          </p:cNvPr>
          <p:cNvSpPr txBox="1"/>
          <p:nvPr/>
        </p:nvSpPr>
        <p:spPr>
          <a:xfrm>
            <a:off x="539552" y="370542"/>
            <a:ext cx="784133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🤖 </a:t>
            </a:r>
            <a:r>
              <a:rPr lang="en-US" sz="33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What is AI?</a:t>
            </a:r>
            <a:endParaRPr lang="en-US" sz="3300" b="1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578" name="Picture 2" descr="Free Vector | Artificial intelligence concept landing page">
            <a:extLst>
              <a:ext uri="{FF2B5EF4-FFF2-40B4-BE49-F238E27FC236}">
                <a16:creationId xmlns:a16="http://schemas.microsoft.com/office/drawing/2014/main" id="{51CE3ECE-036D-E75B-4FC5-78A78D96C55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0" t="19582" r="53150" b="15704"/>
          <a:stretch>
            <a:fillRect/>
          </a:stretch>
        </p:blipFill>
        <p:spPr bwMode="auto">
          <a:xfrm>
            <a:off x="5868144" y="1948820"/>
            <a:ext cx="3197207" cy="336579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ubtitle 2">
            <a:extLst>
              <a:ext uri="{FF2B5EF4-FFF2-40B4-BE49-F238E27FC236}">
                <a16:creationId xmlns:a16="http://schemas.microsoft.com/office/drawing/2014/main" id="{5EA85FBB-4E5B-70EE-2A37-9B73D27363C9}"/>
              </a:ext>
            </a:extLst>
          </p:cNvPr>
          <p:cNvSpPr txBox="1">
            <a:spLocks/>
          </p:cNvSpPr>
          <p:nvPr/>
        </p:nvSpPr>
        <p:spPr>
          <a:xfrm>
            <a:off x="36331" y="6504182"/>
            <a:ext cx="9107669" cy="33035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Shura Proposal 25/01 Artificial Intelligence</a:t>
            </a:r>
          </a:p>
        </p:txBody>
      </p:sp>
    </p:spTree>
    <p:extLst>
      <p:ext uri="{BB962C8B-B14F-4D97-AF65-F5344CB8AC3E}">
        <p14:creationId xmlns:p14="http://schemas.microsoft.com/office/powerpoint/2010/main" val="21214339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3" dur="2000"/>
                                        <p:tgtEl>
                                          <p:spTgt spid="24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3BA9D5-E32E-17A4-7B97-13682DFBDE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0A616E5-2C93-803C-F7BD-308E070D9778}"/>
              </a:ext>
            </a:extLst>
          </p:cNvPr>
          <p:cNvSpPr txBox="1"/>
          <p:nvPr/>
        </p:nvSpPr>
        <p:spPr>
          <a:xfrm>
            <a:off x="723343" y="462381"/>
            <a:ext cx="784133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3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🧠 </a:t>
            </a:r>
            <a:r>
              <a:rPr lang="en-US" sz="33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How does it work?</a:t>
            </a:r>
            <a:endParaRPr lang="en-US" sz="3300" b="1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51028CD-F6EC-669D-AD45-95BEE6417AFE}"/>
              </a:ext>
            </a:extLst>
          </p:cNvPr>
          <p:cNvSpPr txBox="1"/>
          <p:nvPr/>
        </p:nvSpPr>
        <p:spPr>
          <a:xfrm>
            <a:off x="107504" y="1858981"/>
            <a:ext cx="784133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dirty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AI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works by using data, algorithms, and learning techniques.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4B58251-163E-75D1-063C-5FAF481DF650}"/>
              </a:ext>
            </a:extLst>
          </p:cNvPr>
          <p:cNvSpPr txBox="1"/>
          <p:nvPr/>
        </p:nvSpPr>
        <p:spPr>
          <a:xfrm>
            <a:off x="107504" y="4070592"/>
            <a:ext cx="417646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Here are the basics.</a:t>
            </a:r>
          </a:p>
        </p:txBody>
      </p:sp>
      <p:pic>
        <p:nvPicPr>
          <p:cNvPr id="5" name="Picture 4" descr="Ahmadiyya Muslim Association UK - Official Website">
            <a:extLst>
              <a:ext uri="{FF2B5EF4-FFF2-40B4-BE49-F238E27FC236}">
                <a16:creationId xmlns:a16="http://schemas.microsoft.com/office/drawing/2014/main" id="{3D942331-645F-B3AE-5D1C-0693B72019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641"/>
            <a:ext cx="1812095" cy="1584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6" name="Picture 4" descr="Page 19 | Ai Algorithms Images - Free Download on Freepik">
            <a:extLst>
              <a:ext uri="{FF2B5EF4-FFF2-40B4-BE49-F238E27FC236}">
                <a16:creationId xmlns:a16="http://schemas.microsoft.com/office/drawing/2014/main" id="{2431EC80-864E-BF6D-0A85-CC356C1BF6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1434" y="3839889"/>
            <a:ext cx="4012034" cy="200601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C8676CBB-BF84-3CB2-358E-5CAADB8390BE}"/>
              </a:ext>
            </a:extLst>
          </p:cNvPr>
          <p:cNvSpPr txBox="1">
            <a:spLocks/>
          </p:cNvSpPr>
          <p:nvPr/>
        </p:nvSpPr>
        <p:spPr>
          <a:xfrm>
            <a:off x="36331" y="6504182"/>
            <a:ext cx="9107669" cy="33035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Shura Proposal 25/01 Artificial Intelligence</a:t>
            </a:r>
          </a:p>
        </p:txBody>
      </p:sp>
    </p:spTree>
    <p:extLst>
      <p:ext uri="{BB962C8B-B14F-4D97-AF65-F5344CB8AC3E}">
        <p14:creationId xmlns:p14="http://schemas.microsoft.com/office/powerpoint/2010/main" val="175970907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35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07588F-75D6-8822-1432-F9E397C921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BEEBB090-E313-CEA4-EFC1-907F19F6EE05}"/>
              </a:ext>
            </a:extLst>
          </p:cNvPr>
          <p:cNvSpPr txBox="1"/>
          <p:nvPr/>
        </p:nvSpPr>
        <p:spPr>
          <a:xfrm>
            <a:off x="104637" y="4384580"/>
            <a:ext cx="476792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dirty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AI </a:t>
            </a:r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— by looking at lots and lots of examples.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C5D8D86-EDD4-CF15-9E37-2F3032241324}"/>
              </a:ext>
            </a:extLst>
          </p:cNvPr>
          <p:cNvSpPr txBox="1"/>
          <p:nvPr/>
        </p:nvSpPr>
        <p:spPr>
          <a:xfrm>
            <a:off x="32629" y="1700808"/>
            <a:ext cx="78413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57213" indent="-557213" algn="just">
              <a:buAutoNum type="arabicPeriod"/>
            </a:pPr>
            <a:r>
              <a:rPr lang="en-US" sz="4000" b="1" u="sng" dirty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Data</a:t>
            </a:r>
            <a:endParaRPr lang="en-US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CE0DE58-710B-7726-348B-910C28BFCD30}"/>
              </a:ext>
            </a:extLst>
          </p:cNvPr>
          <p:cNvSpPr txBox="1"/>
          <p:nvPr/>
        </p:nvSpPr>
        <p:spPr>
          <a:xfrm>
            <a:off x="104636" y="2516536"/>
            <a:ext cx="876664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Imagine you teach a friend how to play a game by showing them how you play.</a:t>
            </a:r>
          </a:p>
        </p:txBody>
      </p:sp>
      <p:pic>
        <p:nvPicPr>
          <p:cNvPr id="3" name="Picture 4" descr="Ahmadiyya Muslim Association UK - Official Website">
            <a:extLst>
              <a:ext uri="{FF2B5EF4-FFF2-40B4-BE49-F238E27FC236}">
                <a16:creationId xmlns:a16="http://schemas.microsoft.com/office/drawing/2014/main" id="{80246557-2408-5623-65DF-21D27F69DC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641"/>
            <a:ext cx="1812095" cy="1584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A89D034-72EA-31B9-35C8-666AB7FB1D76}"/>
              </a:ext>
            </a:extLst>
          </p:cNvPr>
          <p:cNvSpPr txBox="1"/>
          <p:nvPr/>
        </p:nvSpPr>
        <p:spPr>
          <a:xfrm>
            <a:off x="755576" y="293231"/>
            <a:ext cx="784133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3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🧠 </a:t>
            </a:r>
            <a:r>
              <a:rPr lang="en-US" sz="33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How does it work?</a:t>
            </a:r>
            <a:endParaRPr lang="en-US" sz="3300" b="1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 descr="A person and child playing chess&#10;&#10;AI-generated content may be incorrect.">
            <a:extLst>
              <a:ext uri="{FF2B5EF4-FFF2-40B4-BE49-F238E27FC236}">
                <a16:creationId xmlns:a16="http://schemas.microsoft.com/office/drawing/2014/main" id="{707FBD30-3524-B7D0-567C-5C5FEC1F9E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8103" y="3916415"/>
            <a:ext cx="3363174" cy="224211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Subtitle 2">
            <a:extLst>
              <a:ext uri="{FF2B5EF4-FFF2-40B4-BE49-F238E27FC236}">
                <a16:creationId xmlns:a16="http://schemas.microsoft.com/office/drawing/2014/main" id="{1BB5706F-BA3C-B70D-39CE-FBAF80D9E481}"/>
              </a:ext>
            </a:extLst>
          </p:cNvPr>
          <p:cNvSpPr txBox="1">
            <a:spLocks/>
          </p:cNvSpPr>
          <p:nvPr/>
        </p:nvSpPr>
        <p:spPr>
          <a:xfrm>
            <a:off x="36331" y="6504182"/>
            <a:ext cx="9107669" cy="33035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Shura Proposal 25/01 Artificial Intelligence</a:t>
            </a:r>
          </a:p>
        </p:txBody>
      </p:sp>
    </p:spTree>
    <p:extLst>
      <p:ext uri="{BB962C8B-B14F-4D97-AF65-F5344CB8AC3E}">
        <p14:creationId xmlns:p14="http://schemas.microsoft.com/office/powerpoint/2010/main" val="311687572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29A5BA-C95A-BC30-C636-9E4716ABD4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A856F2D-E374-6B98-5787-91B9AD53F339}"/>
              </a:ext>
            </a:extLst>
          </p:cNvPr>
          <p:cNvSpPr txBox="1"/>
          <p:nvPr/>
        </p:nvSpPr>
        <p:spPr>
          <a:xfrm>
            <a:off x="36331" y="1697742"/>
            <a:ext cx="849694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If you show an </a:t>
            </a:r>
            <a:r>
              <a:rPr lang="en-US" sz="4000" b="1" dirty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AI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many pictures of cats,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4F01823-0005-1CED-D2EC-4F5E78FF9C1B}"/>
              </a:ext>
            </a:extLst>
          </p:cNvPr>
          <p:cNvSpPr txBox="1"/>
          <p:nvPr/>
        </p:nvSpPr>
        <p:spPr>
          <a:xfrm>
            <a:off x="36331" y="4112789"/>
            <a:ext cx="83006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it gets good at saying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FBD7C66-CBAE-D5D0-FF90-0761ECA34EDC}"/>
              </a:ext>
            </a:extLst>
          </p:cNvPr>
          <p:cNvSpPr txBox="1"/>
          <p:nvPr/>
        </p:nvSpPr>
        <p:spPr>
          <a:xfrm>
            <a:off x="562671" y="4725144"/>
            <a:ext cx="78413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“Oh! That’s a cat!”</a:t>
            </a:r>
            <a:endParaRPr lang="en-US" sz="40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A02495A-ABDD-D73D-ADBD-101FA2DDAC45}"/>
              </a:ext>
            </a:extLst>
          </p:cNvPr>
          <p:cNvSpPr txBox="1"/>
          <p:nvPr/>
        </p:nvSpPr>
        <p:spPr>
          <a:xfrm>
            <a:off x="36330" y="5345920"/>
            <a:ext cx="892815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If you show it many sentences, it learns how to talk.</a:t>
            </a:r>
          </a:p>
        </p:txBody>
      </p:sp>
      <p:pic>
        <p:nvPicPr>
          <p:cNvPr id="6" name="Picture 4" descr="Ahmadiyya Muslim Association UK - Official Website">
            <a:extLst>
              <a:ext uri="{FF2B5EF4-FFF2-40B4-BE49-F238E27FC236}">
                <a16:creationId xmlns:a16="http://schemas.microsoft.com/office/drawing/2014/main" id="{B381BF4B-580B-92AA-44FA-639BF5B949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641"/>
            <a:ext cx="1812095" cy="1584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AAA622F-A03F-DF9C-503B-13A0320B4053}"/>
              </a:ext>
            </a:extLst>
          </p:cNvPr>
          <p:cNvSpPr txBox="1"/>
          <p:nvPr/>
        </p:nvSpPr>
        <p:spPr>
          <a:xfrm>
            <a:off x="906047" y="313400"/>
            <a:ext cx="784133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3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🧠 </a:t>
            </a:r>
            <a:r>
              <a:rPr lang="en-US" sz="33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How does it work?</a:t>
            </a:r>
            <a:endParaRPr lang="en-US" sz="3300" b="1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 descr="A white kitten with blue eyes&#10;&#10;AI-generated content may be incorrect.">
            <a:extLst>
              <a:ext uri="{FF2B5EF4-FFF2-40B4-BE49-F238E27FC236}">
                <a16:creationId xmlns:a16="http://schemas.microsoft.com/office/drawing/2014/main" id="{9D89A9EB-A826-9A00-29AC-4E9B33716C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1052" y="2524170"/>
            <a:ext cx="1604232" cy="1675730"/>
          </a:xfrm>
          <a:prstGeom prst="rect">
            <a:avLst/>
          </a:prstGeom>
        </p:spPr>
      </p:pic>
      <p:pic>
        <p:nvPicPr>
          <p:cNvPr id="15" name="Picture 14" descr="A cat lying on the floor&#10;&#10;AI-generated content may be incorrect.">
            <a:extLst>
              <a:ext uri="{FF2B5EF4-FFF2-40B4-BE49-F238E27FC236}">
                <a16:creationId xmlns:a16="http://schemas.microsoft.com/office/drawing/2014/main" id="{01221691-D141-9D00-2EB6-EE95250213B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8991"/>
          <a:stretch>
            <a:fillRect/>
          </a:stretch>
        </p:blipFill>
        <p:spPr>
          <a:xfrm>
            <a:off x="7360256" y="2474714"/>
            <a:ext cx="1604232" cy="1754567"/>
          </a:xfrm>
          <a:prstGeom prst="rect">
            <a:avLst/>
          </a:prstGeom>
        </p:spPr>
      </p:pic>
      <p:pic>
        <p:nvPicPr>
          <p:cNvPr id="17" name="Picture 16" descr="A cat looking out of a window&#10;&#10;AI-generated content may be incorrect.">
            <a:extLst>
              <a:ext uri="{FF2B5EF4-FFF2-40B4-BE49-F238E27FC236}">
                <a16:creationId xmlns:a16="http://schemas.microsoft.com/office/drawing/2014/main" id="{8E09BFE2-D4AF-180A-6C55-E94BEACF88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23859" y="2528488"/>
            <a:ext cx="1112045" cy="1671411"/>
          </a:xfrm>
          <a:prstGeom prst="rect">
            <a:avLst/>
          </a:prstGeom>
        </p:spPr>
      </p:pic>
      <p:pic>
        <p:nvPicPr>
          <p:cNvPr id="19" name="Picture 18" descr="A cat sitting on a window sill&#10;&#10;AI-generated content may be incorrect.">
            <a:extLst>
              <a:ext uri="{FF2B5EF4-FFF2-40B4-BE49-F238E27FC236}">
                <a16:creationId xmlns:a16="http://schemas.microsoft.com/office/drawing/2014/main" id="{4E47507A-A1E0-81CF-ABE3-206E71E8A534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17764"/>
          <a:stretch>
            <a:fillRect/>
          </a:stretch>
        </p:blipFill>
        <p:spPr>
          <a:xfrm>
            <a:off x="5780415" y="2481772"/>
            <a:ext cx="1392853" cy="1718128"/>
          </a:xfrm>
          <a:prstGeom prst="rect">
            <a:avLst/>
          </a:prstGeom>
        </p:spPr>
      </p:pic>
      <p:sp>
        <p:nvSpPr>
          <p:cNvPr id="7" name="Subtitle 2">
            <a:extLst>
              <a:ext uri="{FF2B5EF4-FFF2-40B4-BE49-F238E27FC236}">
                <a16:creationId xmlns:a16="http://schemas.microsoft.com/office/drawing/2014/main" id="{B9A35BDD-B653-A9DA-14B6-3BE8C2E741BE}"/>
              </a:ext>
            </a:extLst>
          </p:cNvPr>
          <p:cNvSpPr txBox="1">
            <a:spLocks/>
          </p:cNvSpPr>
          <p:nvPr/>
        </p:nvSpPr>
        <p:spPr>
          <a:xfrm>
            <a:off x="36331" y="6504182"/>
            <a:ext cx="9107669" cy="33035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Shura Proposal 25/01 Artificial Intelligence</a:t>
            </a:r>
          </a:p>
        </p:txBody>
      </p:sp>
    </p:spTree>
    <p:extLst>
      <p:ext uri="{BB962C8B-B14F-4D97-AF65-F5344CB8AC3E}">
        <p14:creationId xmlns:p14="http://schemas.microsoft.com/office/powerpoint/2010/main" val="90614021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8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/>
      <p:bldP spid="3" grpId="0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829C5B-AA3E-ABBD-7A1C-C4D9A48324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692B75BD-6332-0246-7028-11ED747A6829}"/>
              </a:ext>
            </a:extLst>
          </p:cNvPr>
          <p:cNvSpPr txBox="1"/>
          <p:nvPr/>
        </p:nvSpPr>
        <p:spPr>
          <a:xfrm>
            <a:off x="254" y="2409766"/>
            <a:ext cx="891916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These are the rules or instructions that tell the computer how to </a:t>
            </a:r>
            <a:r>
              <a:rPr lang="en-US" sz="4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learn from the data.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4CE2B77-FD80-B462-3ED8-3C9EF38C185B}"/>
              </a:ext>
            </a:extLst>
          </p:cNvPr>
          <p:cNvSpPr txBox="1"/>
          <p:nvPr/>
        </p:nvSpPr>
        <p:spPr>
          <a:xfrm>
            <a:off x="254" y="1772817"/>
            <a:ext cx="78413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57213" indent="-557213" algn="just">
              <a:buFont typeface="+mj-lt"/>
              <a:buAutoNum type="arabicPeriod" startAt="2"/>
            </a:pPr>
            <a:r>
              <a:rPr lang="en-US" sz="4000" b="1" u="sng" dirty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Algorithms</a:t>
            </a:r>
            <a:endParaRPr lang="en-US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6BA180E-A475-2F78-A9DA-B453728A5099}"/>
              </a:ext>
            </a:extLst>
          </p:cNvPr>
          <p:cNvSpPr txBox="1"/>
          <p:nvPr/>
        </p:nvSpPr>
        <p:spPr>
          <a:xfrm>
            <a:off x="0" y="4442336"/>
            <a:ext cx="513079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Different types of algorithms are used for different tasks.</a:t>
            </a:r>
          </a:p>
        </p:txBody>
      </p:sp>
      <p:pic>
        <p:nvPicPr>
          <p:cNvPr id="5" name="Picture 4" descr="Ahmadiyya Muslim Association UK - Official Website">
            <a:extLst>
              <a:ext uri="{FF2B5EF4-FFF2-40B4-BE49-F238E27FC236}">
                <a16:creationId xmlns:a16="http://schemas.microsoft.com/office/drawing/2014/main" id="{0D5E91BD-5D9E-5841-C4AF-6A61062993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641"/>
            <a:ext cx="1812095" cy="1584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ubtitle 2">
            <a:extLst>
              <a:ext uri="{FF2B5EF4-FFF2-40B4-BE49-F238E27FC236}">
                <a16:creationId xmlns:a16="http://schemas.microsoft.com/office/drawing/2014/main" id="{8228F23C-886D-1D5A-3363-E44ADF6E5F78}"/>
              </a:ext>
            </a:extLst>
          </p:cNvPr>
          <p:cNvSpPr txBox="1">
            <a:spLocks/>
          </p:cNvSpPr>
          <p:nvPr/>
        </p:nvSpPr>
        <p:spPr>
          <a:xfrm>
            <a:off x="2771800" y="270855"/>
            <a:ext cx="3834425" cy="3411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1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What is AI?</a:t>
            </a:r>
            <a:endParaRPr lang="en-US" sz="135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60A7621-884A-A353-263E-86B0B0625429}"/>
              </a:ext>
            </a:extLst>
          </p:cNvPr>
          <p:cNvSpPr txBox="1"/>
          <p:nvPr/>
        </p:nvSpPr>
        <p:spPr>
          <a:xfrm>
            <a:off x="723343" y="1165308"/>
            <a:ext cx="784133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3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🧠 </a:t>
            </a:r>
            <a:r>
              <a:rPr lang="en-US" sz="33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How does it work?</a:t>
            </a:r>
            <a:endParaRPr lang="en-US" sz="3300" b="1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482" name="Picture 2" descr="Page 19 | Ai Algorithms Images - Free Download on Freepik">
            <a:extLst>
              <a:ext uri="{FF2B5EF4-FFF2-40B4-BE49-F238E27FC236}">
                <a16:creationId xmlns:a16="http://schemas.microsoft.com/office/drawing/2014/main" id="{F328E4C3-2ED1-1532-5005-02B3EF8C27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3945444"/>
            <a:ext cx="3123282" cy="208052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Subtitle 2">
            <a:extLst>
              <a:ext uri="{FF2B5EF4-FFF2-40B4-BE49-F238E27FC236}">
                <a16:creationId xmlns:a16="http://schemas.microsoft.com/office/drawing/2014/main" id="{11528A6C-1115-6631-2BAD-00DF287E8660}"/>
              </a:ext>
            </a:extLst>
          </p:cNvPr>
          <p:cNvSpPr txBox="1">
            <a:spLocks/>
          </p:cNvSpPr>
          <p:nvPr/>
        </p:nvSpPr>
        <p:spPr>
          <a:xfrm>
            <a:off x="36331" y="6504182"/>
            <a:ext cx="9107669" cy="33035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Shura Proposal 25/01 Artificial Intelligence</a:t>
            </a:r>
          </a:p>
        </p:txBody>
      </p:sp>
    </p:spTree>
    <p:extLst>
      <p:ext uri="{BB962C8B-B14F-4D97-AF65-F5344CB8AC3E}">
        <p14:creationId xmlns:p14="http://schemas.microsoft.com/office/powerpoint/2010/main" val="91189707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C8670A-7A1A-4FE4-5A4E-7AD146C535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9C37FB10-9A05-98F8-D77B-1FEC82B0035D}"/>
              </a:ext>
            </a:extLst>
          </p:cNvPr>
          <p:cNvSpPr txBox="1"/>
          <p:nvPr/>
        </p:nvSpPr>
        <p:spPr>
          <a:xfrm>
            <a:off x="0" y="2306422"/>
            <a:ext cx="89289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This is the most common type of </a:t>
            </a:r>
            <a:r>
              <a:rPr lang="en-US" sz="4000" b="1" dirty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AI.</a:t>
            </a:r>
            <a:endParaRPr lang="en-US" sz="4000" b="1" dirty="0">
              <a:solidFill>
                <a:srgbClr val="FF99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0988CBD-6909-1098-27D5-4EE776590469}"/>
              </a:ext>
            </a:extLst>
          </p:cNvPr>
          <p:cNvSpPr txBox="1"/>
          <p:nvPr/>
        </p:nvSpPr>
        <p:spPr>
          <a:xfrm>
            <a:off x="19055" y="1610798"/>
            <a:ext cx="78413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57213" indent="-557213" algn="just">
              <a:buFont typeface="+mj-lt"/>
              <a:buAutoNum type="arabicPeriod" startAt="3"/>
            </a:pPr>
            <a:r>
              <a:rPr lang="en-US" sz="4000" b="1" u="sng" dirty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Machine Learning</a:t>
            </a:r>
            <a:endParaRPr lang="en-US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CE020B5-A441-3922-CFC3-11222A325FED}"/>
              </a:ext>
            </a:extLst>
          </p:cNvPr>
          <p:cNvSpPr txBox="1"/>
          <p:nvPr/>
        </p:nvSpPr>
        <p:spPr>
          <a:xfrm>
            <a:off x="45623" y="2948753"/>
            <a:ext cx="6542601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Machine Learning 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means the computer learns patterns from data instead of being programmed step by step.</a:t>
            </a:r>
          </a:p>
        </p:txBody>
      </p:sp>
      <p:pic>
        <p:nvPicPr>
          <p:cNvPr id="3" name="Picture 4" descr="Ahmadiyya Muslim Association UK - Official Website">
            <a:extLst>
              <a:ext uri="{FF2B5EF4-FFF2-40B4-BE49-F238E27FC236}">
                <a16:creationId xmlns:a16="http://schemas.microsoft.com/office/drawing/2014/main" id="{26965B40-820E-71CE-7A3C-0B51EA8DC7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641"/>
            <a:ext cx="1812095" cy="1584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B7DA69C-E761-4741-E74D-C9C83F54887B}"/>
              </a:ext>
            </a:extLst>
          </p:cNvPr>
          <p:cNvSpPr txBox="1"/>
          <p:nvPr/>
        </p:nvSpPr>
        <p:spPr>
          <a:xfrm>
            <a:off x="723343" y="380565"/>
            <a:ext cx="784133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3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🧠 </a:t>
            </a:r>
            <a:r>
              <a:rPr lang="en-US" sz="33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How does it work?</a:t>
            </a:r>
            <a:endParaRPr lang="en-US" sz="3300" b="1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458" name="Picture 2" descr="20,000+ Free Machine-Learning &amp; Machine Learning Images - Pixabay">
            <a:extLst>
              <a:ext uri="{FF2B5EF4-FFF2-40B4-BE49-F238E27FC236}">
                <a16:creationId xmlns:a16="http://schemas.microsoft.com/office/drawing/2014/main" id="{C8EB6D13-F4D9-71C3-BF78-ED2CEAC565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3847" y="3138403"/>
            <a:ext cx="2099953" cy="27259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ubtitle 2">
            <a:extLst>
              <a:ext uri="{FF2B5EF4-FFF2-40B4-BE49-F238E27FC236}">
                <a16:creationId xmlns:a16="http://schemas.microsoft.com/office/drawing/2014/main" id="{91619A9B-9740-279D-F2E2-11FD4EB1059D}"/>
              </a:ext>
            </a:extLst>
          </p:cNvPr>
          <p:cNvSpPr txBox="1">
            <a:spLocks/>
          </p:cNvSpPr>
          <p:nvPr/>
        </p:nvSpPr>
        <p:spPr>
          <a:xfrm>
            <a:off x="36331" y="6504182"/>
            <a:ext cx="9107669" cy="33035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Shura Proposal 25/01 Artificial Intelligence</a:t>
            </a:r>
          </a:p>
        </p:txBody>
      </p:sp>
    </p:spTree>
    <p:extLst>
      <p:ext uri="{BB962C8B-B14F-4D97-AF65-F5344CB8AC3E}">
        <p14:creationId xmlns:p14="http://schemas.microsoft.com/office/powerpoint/2010/main" val="270908088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13" dur="20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6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e428470d-11db-4dda-8dbd-2bd6f5a56483" xsi:nil="true"/>
    <lcf76f155ced4ddcb4097134ff3c332f xmlns="ab26a04b-3537-42cc-8201-9818c483e0ba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2B5D38E44A69B43A81DBD0843922215" ma:contentTypeVersion="10" ma:contentTypeDescription="Create a new document." ma:contentTypeScope="" ma:versionID="445979f2f275c17072146859995e213e">
  <xsd:schema xmlns:xsd="http://www.w3.org/2001/XMLSchema" xmlns:xs="http://www.w3.org/2001/XMLSchema" xmlns:p="http://schemas.microsoft.com/office/2006/metadata/properties" xmlns:ns2="ab26a04b-3537-42cc-8201-9818c483e0ba" xmlns:ns3="e428470d-11db-4dda-8dbd-2bd6f5a56483" targetNamespace="http://schemas.microsoft.com/office/2006/metadata/properties" ma:root="true" ma:fieldsID="9b9a9448e3976a954de6b8a69b4ab7b5" ns2:_="" ns3:_="">
    <xsd:import namespace="ab26a04b-3537-42cc-8201-9818c483e0ba"/>
    <xsd:import namespace="e428470d-11db-4dda-8dbd-2bd6f5a5648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b26a04b-3537-42cc-8201-9818c483e0b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5444fb00-79ba-46d0-bc20-0b9bfc14c56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428470d-11db-4dda-8dbd-2bd6f5a5648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7c6ac725-f87d-4040-9e64-2e1c02c3249a}" ma:internalName="TaxCatchAll" ma:showField="CatchAllData" ma:web="e428470d-11db-4dda-8dbd-2bd6f5a5648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E1CE06E-DA45-4E20-86FE-DD55A28A0B2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AF72798-88DB-4D91-984A-53BF9636D994}">
  <ds:schemaRefs>
    <ds:schemaRef ds:uri="http://schemas.microsoft.com/office/2006/metadata/properties"/>
    <ds:schemaRef ds:uri="http://schemas.microsoft.com/office/infopath/2007/PartnerControls"/>
    <ds:schemaRef ds:uri="e428470d-11db-4dda-8dbd-2bd6f5a56483"/>
    <ds:schemaRef ds:uri="ab26a04b-3537-42cc-8201-9818c483e0ba"/>
  </ds:schemaRefs>
</ds:datastoreItem>
</file>

<file path=customXml/itemProps3.xml><?xml version="1.0" encoding="utf-8"?>
<ds:datastoreItem xmlns:ds="http://schemas.openxmlformats.org/officeDocument/2006/customXml" ds:itemID="{DDD53FF1-FCD9-4738-AE9E-16740050213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b26a04b-3537-42cc-8201-9818c483e0ba"/>
    <ds:schemaRef ds:uri="e428470d-11db-4dda-8dbd-2bd6f5a5648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2347</TotalTime>
  <Words>1071</Words>
  <Application>Microsoft Office PowerPoint</Application>
  <PresentationFormat>On-screen Show (4:3)</PresentationFormat>
  <Paragraphs>155</Paragraphs>
  <Slides>26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7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Hewlett-Packard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Religious Founders Day</dc:title>
  <dc:creator>Daddyo</dc:creator>
  <cp:lastModifiedBy>Nadimur Rahman</cp:lastModifiedBy>
  <cp:revision>128</cp:revision>
  <dcterms:created xsi:type="dcterms:W3CDTF">2020-06-06T15:02:48Z</dcterms:created>
  <dcterms:modified xsi:type="dcterms:W3CDTF">2026-06-06T18:36:37Z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0x010100F2B5D38E44A69B43A81DBD0843922215</vt:lpwstr>
  </property>
</Properties>
</file>