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327" r:id="rId6"/>
    <p:sldId id="273" r:id="rId7"/>
    <p:sldId id="262" r:id="rId8"/>
    <p:sldId id="257" r:id="rId9"/>
    <p:sldId id="261" r:id="rId10"/>
    <p:sldId id="258" r:id="rId11"/>
    <p:sldId id="259" r:id="rId12"/>
    <p:sldId id="263" r:id="rId13"/>
    <p:sldId id="264" r:id="rId14"/>
    <p:sldId id="265" r:id="rId15"/>
    <p:sldId id="322" r:id="rId16"/>
    <p:sldId id="266" r:id="rId17"/>
    <p:sldId id="267" r:id="rId18"/>
    <p:sldId id="323" r:id="rId19"/>
    <p:sldId id="268" r:id="rId20"/>
    <p:sldId id="269" r:id="rId21"/>
    <p:sldId id="270" r:id="rId22"/>
    <p:sldId id="271" r:id="rId23"/>
    <p:sldId id="272"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8" r:id="rId37"/>
    <p:sldId id="289" r:id="rId38"/>
    <p:sldId id="290" r:id="rId39"/>
    <p:sldId id="291" r:id="rId40"/>
    <p:sldId id="286" r:id="rId41"/>
    <p:sldId id="292" r:id="rId42"/>
    <p:sldId id="293" r:id="rId43"/>
    <p:sldId id="294" r:id="rId44"/>
    <p:sldId id="295" r:id="rId45"/>
    <p:sldId id="287" r:id="rId46"/>
    <p:sldId id="296" r:id="rId47"/>
    <p:sldId id="297" r:id="rId48"/>
    <p:sldId id="298" r:id="rId49"/>
    <p:sldId id="299" r:id="rId50"/>
    <p:sldId id="300" r:id="rId51"/>
    <p:sldId id="26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55C9E-73E1-9EB8-0CAB-7AC4D8C114A4}" v="258" dt="2026-04-12T13:28:05.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5" autoAdjust="0"/>
    <p:restoredTop sz="94660"/>
  </p:normalViewPr>
  <p:slideViewPr>
    <p:cSldViewPr snapToGrid="0">
      <p:cViewPr varScale="1">
        <p:scale>
          <a:sx n="107" d="100"/>
          <a:sy n="107" d="100"/>
        </p:scale>
        <p:origin x="6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D4DAA-C623-47D9-880C-EEDAE1958A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18130D2-21C0-49E6-8936-9FBB4865770D}">
      <dgm:prSet/>
      <dgm:spPr/>
      <dgm:t>
        <a:bodyPr/>
        <a:lstStyle/>
        <a:p>
          <a:pPr algn="ctr"/>
          <a:r>
            <a:rPr lang="en-GB" b="1" dirty="0"/>
            <a:t>The Core Content (for pupils aged 12 and under) Ends Here</a:t>
          </a:r>
          <a:endParaRPr lang="en-US" dirty="0"/>
        </a:p>
      </dgm:t>
    </dgm:pt>
    <dgm:pt modelId="{0570CF18-ECE6-4640-8C92-61F622F652BD}" type="parTrans" cxnId="{1FB5BEC9-881D-440C-865C-F7CF0060374A}">
      <dgm:prSet/>
      <dgm:spPr/>
      <dgm:t>
        <a:bodyPr/>
        <a:lstStyle/>
        <a:p>
          <a:endParaRPr lang="en-US"/>
        </a:p>
      </dgm:t>
    </dgm:pt>
    <dgm:pt modelId="{6CEF3892-BC1F-4E1E-A343-7164D8678289}" type="sibTrans" cxnId="{1FB5BEC9-881D-440C-865C-F7CF0060374A}">
      <dgm:prSet/>
      <dgm:spPr/>
      <dgm:t>
        <a:bodyPr/>
        <a:lstStyle/>
        <a:p>
          <a:endParaRPr lang="en-US"/>
        </a:p>
      </dgm:t>
    </dgm:pt>
    <dgm:pt modelId="{B1EF4278-D26F-49DD-B3A5-3436BFED1D97}" type="pres">
      <dgm:prSet presAssocID="{481D4DAA-C623-47D9-880C-EEDAE1958A9B}" presName="linear" presStyleCnt="0">
        <dgm:presLayoutVars>
          <dgm:animLvl val="lvl"/>
          <dgm:resizeHandles val="exact"/>
        </dgm:presLayoutVars>
      </dgm:prSet>
      <dgm:spPr/>
    </dgm:pt>
    <dgm:pt modelId="{F8810E0C-6765-4602-89DF-1BD382BA0872}" type="pres">
      <dgm:prSet presAssocID="{118130D2-21C0-49E6-8936-9FBB4865770D}" presName="parentText" presStyleLbl="node1" presStyleIdx="0" presStyleCnt="1">
        <dgm:presLayoutVars>
          <dgm:chMax val="0"/>
          <dgm:bulletEnabled val="1"/>
        </dgm:presLayoutVars>
      </dgm:prSet>
      <dgm:spPr/>
    </dgm:pt>
  </dgm:ptLst>
  <dgm:cxnLst>
    <dgm:cxn modelId="{98D89341-3F6E-4CB1-86D8-DE96C9CB3BD0}" type="presOf" srcId="{118130D2-21C0-49E6-8936-9FBB4865770D}" destId="{F8810E0C-6765-4602-89DF-1BD382BA0872}" srcOrd="0" destOrd="0" presId="urn:microsoft.com/office/officeart/2005/8/layout/vList2"/>
    <dgm:cxn modelId="{1FB5BEC9-881D-440C-865C-F7CF0060374A}" srcId="{481D4DAA-C623-47D9-880C-EEDAE1958A9B}" destId="{118130D2-21C0-49E6-8936-9FBB4865770D}" srcOrd="0" destOrd="0" parTransId="{0570CF18-ECE6-4640-8C92-61F622F652BD}" sibTransId="{6CEF3892-BC1F-4E1E-A343-7164D8678289}"/>
    <dgm:cxn modelId="{4CA9D6E6-23B0-4E21-9DE0-0366A922500E}" type="presOf" srcId="{481D4DAA-C623-47D9-880C-EEDAE1958A9B}" destId="{B1EF4278-D26F-49DD-B3A5-3436BFED1D97}" srcOrd="0" destOrd="0" presId="urn:microsoft.com/office/officeart/2005/8/layout/vList2"/>
    <dgm:cxn modelId="{89D3F3A2-321D-4FD2-9691-13C7999BDB3E}" type="presParOf" srcId="{B1EF4278-D26F-49DD-B3A5-3436BFED1D97}" destId="{F8810E0C-6765-4602-89DF-1BD382BA08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10E0C-6765-4602-89DF-1BD382BA0872}">
      <dsp:nvSpPr>
        <dsp:cNvPr id="0" name=""/>
        <dsp:cNvSpPr/>
      </dsp:nvSpPr>
      <dsp:spPr>
        <a:xfrm>
          <a:off x="0" y="2002"/>
          <a:ext cx="11124132" cy="1750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b="1" kern="1200" dirty="0"/>
            <a:t>The Core Content (for pupils aged 12 and under) Ends Here</a:t>
          </a:r>
          <a:endParaRPr lang="en-US" sz="4400" kern="1200" dirty="0"/>
        </a:p>
      </dsp:txBody>
      <dsp:txXfrm>
        <a:off x="85444" y="87446"/>
        <a:ext cx="10953244"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778C2-A4A4-4A76-87F6-10DC3F48B864}" type="datetimeFigureOut">
              <a:rPr lang="en-GB" smtClean="0"/>
              <a:t>06/06/2026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4B4CA-1BB7-4B4F-B4AB-47224FC49DDB}" type="slidenum">
              <a:rPr lang="en-GB" smtClean="0"/>
              <a:t>‹#›</a:t>
            </a:fld>
            <a:endParaRPr lang="en-GB"/>
          </a:p>
        </p:txBody>
      </p:sp>
    </p:spTree>
    <p:extLst>
      <p:ext uri="{BB962C8B-B14F-4D97-AF65-F5344CB8AC3E}">
        <p14:creationId xmlns:p14="http://schemas.microsoft.com/office/powerpoint/2010/main" val="311272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4B4CA-1BB7-4B4F-B4AB-47224FC49DDB}" type="slidenum">
              <a:rPr lang="en-GB" smtClean="0"/>
              <a:t>13</a:t>
            </a:fld>
            <a:endParaRPr lang="en-GB"/>
          </a:p>
        </p:txBody>
      </p:sp>
    </p:spTree>
    <p:extLst>
      <p:ext uri="{BB962C8B-B14F-4D97-AF65-F5344CB8AC3E}">
        <p14:creationId xmlns:p14="http://schemas.microsoft.com/office/powerpoint/2010/main" val="280395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62A2-6199-0387-FEFC-4B2D5A4A073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C7FB059-6725-9470-B9B4-AB18991B1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8EEEDB5-6EA9-E9EC-C7E6-8E6E7ABDB315}"/>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148E6D2C-07A7-19F8-2499-FE11E5410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63AD8-58F1-8DB3-172F-63EBB327B038}"/>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93237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2827-0134-48E0-B03D-FDA27F569CD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160E5B5-FFFB-776E-0F62-6BC0CE7DA3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016563-4B62-2ED6-6092-B6257604F602}"/>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EA9C0BDE-D8D2-9F80-5E1F-7A64D7125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8C339C-94DD-2D12-5281-C8478E9DF7C6}"/>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169330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4743C-5171-EC4C-F009-F5E7CB11424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B067F9-5AD8-69F1-BEEB-165D44C0B4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52563-34B1-34FF-D463-0FA8741D455A}"/>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8E89D60C-9F41-499C-FA25-7DD27E5E2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73492-1E76-2FBC-F095-C9B0C7F1175F}"/>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4477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C7A8-2D86-0149-10D1-67F7963E30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E396E3-C750-10C2-ECCC-15887157B0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4E5211-5110-3B3A-BCAD-5A09C576EA12}"/>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9385BC34-6776-F92B-0165-24AE1D55D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E9A59-3E55-4894-7361-FC42BD1CEE30}"/>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42479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E26C-93A7-8FC5-5129-329934BADE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4DB31CA-8C2B-822B-40EC-E954B0B8E0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3630A7-C4FB-4F78-9B7E-7CC4DB661E9B}"/>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FF803B47-DEA4-CE48-643C-D06B719C7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D76CD-6FD0-259D-5526-D3D696AF1DB4}"/>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46562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5CF6-D852-22C6-4C05-267FE72A65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13FF6D-941B-1A31-EEBF-02EAD04FE3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39EB7E8-054F-BEE1-C7C8-0D98FC9E0F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E0E9C3C-BCCF-96CB-CD94-A58A59F7EFAA}"/>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CC9AED96-A166-7337-8B56-B78D3B90A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384A9-C067-C713-878B-D9D705ABAA44}"/>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85831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85D5-D3AE-234E-604F-57D1CB260DB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AFB64A1-8D02-EB83-B0B5-D43303B91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B957DA-0436-38B4-F2C5-6BDA32C5E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8AAF6DE-C567-7B92-C2DE-A22FEE6A1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7DE912-F288-BE94-079F-342A512FDD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BF00012-98D2-B1F1-5970-1AF15574F5DF}"/>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8" name="Footer Placeholder 7">
            <a:extLst>
              <a:ext uri="{FF2B5EF4-FFF2-40B4-BE49-F238E27FC236}">
                <a16:creationId xmlns:a16="http://schemas.microsoft.com/office/drawing/2014/main" id="{B181E56D-3DC7-436F-698B-2A95883D97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E0A077-4A90-49B6-9A11-DF0A8442B5F7}"/>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76747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4968-8B89-08F7-BC26-0DAD62A473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C154346-D157-94AB-7101-7ABA146054CE}"/>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4" name="Footer Placeholder 3">
            <a:extLst>
              <a:ext uri="{FF2B5EF4-FFF2-40B4-BE49-F238E27FC236}">
                <a16:creationId xmlns:a16="http://schemas.microsoft.com/office/drawing/2014/main" id="{360A044F-A075-9560-1412-BB22871464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CFCCD8-1231-26BD-E60F-3B1A21E88F86}"/>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80286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F6B54-98D1-3EAD-1CC1-147B1434FDE1}"/>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3" name="Footer Placeholder 2">
            <a:extLst>
              <a:ext uri="{FF2B5EF4-FFF2-40B4-BE49-F238E27FC236}">
                <a16:creationId xmlns:a16="http://schemas.microsoft.com/office/drawing/2014/main" id="{5E847E84-3D59-A162-E428-DD787B79B3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42B0A0-BD1B-722D-D15D-49019E16F1D9}"/>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67071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8AA9-D495-C04E-F07B-783F0FE018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5D0579F-3B79-F9BE-906E-2D0E5780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ECAF5FE-1F59-2420-F942-6ED6D91D4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7F4CA5-F79A-CAF4-8F0C-76FBC964A3A6}"/>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7CF7815B-9B66-E73E-A35D-F67ACC4B38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AE4F9-A738-9662-F306-B97BB979D127}"/>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1460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529E-6E89-00A7-D89D-F1B974701C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7571DB7-F65B-74D6-82B9-F4CBB9472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9FB663-8B67-C14E-7313-5991C3440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DB8C6C-39D4-A66E-BCE7-7A0BD99592D5}"/>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3D2CEF40-EF41-5B05-5C7E-1AF01DD0C9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9D7FA-4D41-5E94-4866-146D7389714F}"/>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89115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DDB8A-5735-E651-1652-1B4F8F2A9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4F999B6-7D32-1E9E-C1EA-BFCC35464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A437B8-84A6-9BC0-BC8B-5CC0E8B78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99AB6D40-D148-3BB8-9829-BA608DCE6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92E639-9DFF-F1EA-6B67-6E9F8B5C7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CF903-BEA3-42E8-81A5-272D6C74AD1B}" type="slidenum">
              <a:rPr lang="en-GB" smtClean="0"/>
              <a:t>‹#›</a:t>
            </a:fld>
            <a:endParaRPr lang="en-GB"/>
          </a:p>
        </p:txBody>
      </p:sp>
    </p:spTree>
    <p:extLst>
      <p:ext uri="{BB962C8B-B14F-4D97-AF65-F5344CB8AC3E}">
        <p14:creationId xmlns:p14="http://schemas.microsoft.com/office/powerpoint/2010/main" val="77837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EE53C2-2518-2FCF-0DE9-DBF7750D0FB3}"/>
              </a:ext>
            </a:extLst>
          </p:cNvPr>
          <p:cNvSpPr txBox="1"/>
          <p:nvPr/>
        </p:nvSpPr>
        <p:spPr>
          <a:xfrm>
            <a:off x="3008202" y="230430"/>
            <a:ext cx="617558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 the Name of Allah, the Most Gracious, Ever Merciful</a:t>
            </a:r>
          </a:p>
        </p:txBody>
      </p:sp>
      <p:sp>
        <p:nvSpPr>
          <p:cNvPr id="5" name="TextBox 4">
            <a:extLst>
              <a:ext uri="{FF2B5EF4-FFF2-40B4-BE49-F238E27FC236}">
                <a16:creationId xmlns:a16="http://schemas.microsoft.com/office/drawing/2014/main" id="{0E9ED524-3B7B-B20A-193B-4C66DE86B7DD}"/>
              </a:ext>
            </a:extLst>
          </p:cNvPr>
          <p:cNvSpPr txBox="1"/>
          <p:nvPr/>
        </p:nvSpPr>
        <p:spPr>
          <a:xfrm>
            <a:off x="533930" y="1778068"/>
            <a:ext cx="11124132" cy="113877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Faith-First Digital Intelligence</a:t>
            </a:r>
          </a:p>
          <a:p>
            <a:pPr algn="ctr"/>
            <a:endParaRPr lang="en-GB" sz="1600" b="1"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Using Artificial Intelligence, Social Media and the Internet as an Ahmadi Muslim</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Benefits, Risks and Responsible Practice</a:t>
            </a:r>
          </a:p>
        </p:txBody>
      </p:sp>
      <p:pic>
        <p:nvPicPr>
          <p:cNvPr id="6" name="Picture 2" descr="Ahmadiyya Muslim Association UK - Official Website">
            <a:extLst>
              <a:ext uri="{FF2B5EF4-FFF2-40B4-BE49-F238E27FC236}">
                <a16:creationId xmlns:a16="http://schemas.microsoft.com/office/drawing/2014/main" id="{61FDC4F0-6F3F-3A1D-9EED-1397D7FA3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6" y="74505"/>
            <a:ext cx="1495637" cy="1307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C18523DA-9EC7-CC44-513C-D3F22A00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987" y="74505"/>
            <a:ext cx="1495637" cy="13075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616DB1E-829E-B067-A11E-81DFAEA18577}"/>
              </a:ext>
            </a:extLst>
          </p:cNvPr>
          <p:cNvSpPr txBox="1"/>
          <p:nvPr/>
        </p:nvSpPr>
        <p:spPr>
          <a:xfrm>
            <a:off x="1730341" y="5800765"/>
            <a:ext cx="8731310"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pic>
        <p:nvPicPr>
          <p:cNvPr id="13" name="Picture 12"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E1DE6B4A-98D3-7F43-848E-582BE268C8F1}"/>
              </a:ext>
            </a:extLst>
          </p:cNvPr>
          <p:cNvPicPr>
            <a:picLocks noChangeAspect="1"/>
          </p:cNvPicPr>
          <p:nvPr/>
        </p:nvPicPr>
        <p:blipFill>
          <a:blip r:embed="rId3"/>
          <a:stretch>
            <a:fillRect/>
          </a:stretch>
        </p:blipFill>
        <p:spPr>
          <a:xfrm>
            <a:off x="2154187" y="4808166"/>
            <a:ext cx="7883618" cy="934077"/>
          </a:xfrm>
          <a:prstGeom prst="rect">
            <a:avLst/>
          </a:prstGeom>
        </p:spPr>
      </p:pic>
      <p:sp>
        <p:nvSpPr>
          <p:cNvPr id="3" name="Subtitle 2">
            <a:extLst>
              <a:ext uri="{FF2B5EF4-FFF2-40B4-BE49-F238E27FC236}">
                <a16:creationId xmlns:a16="http://schemas.microsoft.com/office/drawing/2014/main" id="{98B9792C-AEAB-DF01-2EB2-9E154278FE79}"/>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spTree>
    <p:extLst>
      <p:ext uri="{BB962C8B-B14F-4D97-AF65-F5344CB8AC3E}">
        <p14:creationId xmlns:p14="http://schemas.microsoft.com/office/powerpoint/2010/main" val="303011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763101B-B009-AFCE-689A-FB2A5D45F719}"/>
              </a:ext>
            </a:extLst>
          </p:cNvPr>
          <p:cNvSpPr txBox="1"/>
          <p:nvPr/>
        </p:nvSpPr>
        <p:spPr>
          <a:xfrm>
            <a:off x="5480563" y="479493"/>
            <a:ext cx="5873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mj-lt"/>
                <a:ea typeface="+mj-ea"/>
                <a:cs typeface="+mj-cs"/>
              </a:rPr>
              <a:t>Core Content | Lesson 2 | AI, Social Media &amp; Their Influence On </a:t>
            </a:r>
            <a:r>
              <a:rPr lang="en-US" sz="2800" b="1" kern="1200" dirty="0" err="1">
                <a:solidFill>
                  <a:schemeClr val="tx1"/>
                </a:solidFill>
                <a:latin typeface="+mj-lt"/>
                <a:ea typeface="+mj-ea"/>
                <a:cs typeface="+mj-cs"/>
              </a:rPr>
              <a:t>Behaviour</a:t>
            </a:r>
            <a:endParaRPr lang="en-US" sz="2800" b="1"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e image depicts a hand holding a smartphone, with a finger pointing to a screen, surrounded by a pattern of blue, circular dots.&#10;&#10;AI-generated content may be incorrect.">
            <a:extLst>
              <a:ext uri="{FF2B5EF4-FFF2-40B4-BE49-F238E27FC236}">
                <a16:creationId xmlns:a16="http://schemas.microsoft.com/office/drawing/2014/main" id="{DE144F24-757C-3841-4317-717A9EEE638B}"/>
              </a:ext>
            </a:extLst>
          </p:cNvPr>
          <p:cNvPicPr>
            <a:picLocks noChangeAspect="1"/>
          </p:cNvPicPr>
          <p:nvPr/>
        </p:nvPicPr>
        <p:blipFill>
          <a:blip r:embed="rId2"/>
          <a:stretch>
            <a:fillRect/>
          </a:stretch>
        </p:blipFill>
        <p:spPr>
          <a:xfrm>
            <a:off x="703182" y="1654130"/>
            <a:ext cx="4777381" cy="33799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06201B48-51EE-8E24-8EFC-17C51AFFE603}"/>
              </a:ext>
            </a:extLst>
          </p:cNvPr>
          <p:cNvSpPr txBox="1"/>
          <p:nvPr/>
        </p:nvSpPr>
        <p:spPr>
          <a:xfrm>
            <a:off x="5480563" y="1984443"/>
            <a:ext cx="5873237"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228600" indent="-228600">
              <a:lnSpc>
                <a:spcPct val="90000"/>
              </a:lnSpc>
              <a:spcAft>
                <a:spcPts val="800"/>
              </a:spcAft>
              <a:buFont typeface="Arial" panose="020B0604020202020204" pitchFamily="34" charset="0"/>
              <a:buChar char="•"/>
            </a:pPr>
            <a:r>
              <a:rPr lang="en-US"/>
              <a:t>To understand how AI and social media influence behaviour</a:t>
            </a:r>
          </a:p>
          <a:p>
            <a:pPr marL="228600" indent="-228600">
              <a:lnSpc>
                <a:spcPct val="90000"/>
              </a:lnSpc>
              <a:spcAft>
                <a:spcPts val="800"/>
              </a:spcAft>
              <a:buFont typeface="Arial" panose="020B0604020202020204" pitchFamily="34" charset="0"/>
              <a:buChar char="•"/>
            </a:pPr>
            <a:r>
              <a:rPr lang="en-US">
                <a:effectLst/>
              </a:rPr>
              <a:t>Recognise how content is pushed and controlled</a:t>
            </a:r>
          </a:p>
          <a:p>
            <a:pPr marL="228600" indent="-228600">
              <a:lnSpc>
                <a:spcPct val="90000"/>
              </a:lnSpc>
              <a:spcAft>
                <a:spcPts val="800"/>
              </a:spcAft>
              <a:buFont typeface="Arial" panose="020B0604020202020204" pitchFamily="34" charset="0"/>
              <a:buChar char="•"/>
            </a:pPr>
            <a:r>
              <a:rPr lang="en-US"/>
              <a:t>Identify positive and negative influences</a:t>
            </a:r>
          </a:p>
          <a:p>
            <a:pPr marL="228600" indent="-228600">
              <a:lnSpc>
                <a:spcPct val="90000"/>
              </a:lnSpc>
              <a:spcAft>
                <a:spcPts val="800"/>
              </a:spcAft>
              <a:buFont typeface="Arial" panose="020B0604020202020204" pitchFamily="34" charset="0"/>
              <a:buChar char="•"/>
            </a:pPr>
            <a:r>
              <a:rPr lang="en-US">
                <a:effectLst/>
              </a:rPr>
              <a:t>Reflect on their own usage and habits</a:t>
            </a:r>
          </a:p>
          <a:p>
            <a:pPr indent="-228600">
              <a:lnSpc>
                <a:spcPct val="90000"/>
              </a:lnSpc>
              <a:spcAft>
                <a:spcPts val="800"/>
              </a:spcAft>
              <a:buFont typeface="Arial" panose="020B0604020202020204" pitchFamily="34" charset="0"/>
              <a:buChar char="•"/>
            </a:pPr>
            <a:endParaRPr lang="en-US" b="1">
              <a:effectLst/>
            </a:endParaRPr>
          </a:p>
          <a:p>
            <a:pPr indent="-228600">
              <a:lnSpc>
                <a:spcPct val="90000"/>
              </a:lnSpc>
              <a:spcAft>
                <a:spcPts val="800"/>
              </a:spcAft>
              <a:buFont typeface="Arial" panose="020B0604020202020204" pitchFamily="34" charset="0"/>
              <a:buChar char="•"/>
            </a:pPr>
            <a:endParaRPr lang="en-US">
              <a:effectLst/>
            </a:endParaRPr>
          </a:p>
        </p:txBody>
      </p:sp>
      <p:sp>
        <p:nvSpPr>
          <p:cNvPr id="4" name="Subtitle 2">
            <a:extLst>
              <a:ext uri="{FF2B5EF4-FFF2-40B4-BE49-F238E27FC236}">
                <a16:creationId xmlns:a16="http://schemas.microsoft.com/office/drawing/2014/main" id="{55160CD4-9EC7-9989-27C3-1E15EBC3D35F}"/>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5E186D7E-5CA3-394E-3715-AA19AB2CD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00E3243A-E409-9FFB-6F47-B2C7ED70D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1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1EB03-D923-F172-935B-6A3AF87001B7}"/>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D44ADA4F-DF5D-592D-3A4A-06AC3C52097A}"/>
              </a:ext>
            </a:extLst>
          </p:cNvPr>
          <p:cNvSpPr txBox="1"/>
          <p:nvPr/>
        </p:nvSpPr>
        <p:spPr>
          <a:xfrm>
            <a:off x="285023" y="1076858"/>
            <a:ext cx="11621954" cy="221599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Look at the question below and work with your partners to come up with an answer.</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“Why does your feed always show what you like?”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pPr algn="ctr"/>
            <a:r>
              <a:rPr lang="en-GB" sz="1200" i="1" dirty="0">
                <a:latin typeface="Arial" panose="020B0604020202020204" pitchFamily="34" charset="0"/>
                <a:cs typeface="Arial" panose="020B0604020202020204" pitchFamily="34" charset="0"/>
              </a:rPr>
              <a:t>*Talk to your partners*</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dirty="0"/>
          </a:p>
        </p:txBody>
      </p:sp>
      <p:sp>
        <p:nvSpPr>
          <p:cNvPr id="4" name="Subtitle 2">
            <a:extLst>
              <a:ext uri="{FF2B5EF4-FFF2-40B4-BE49-F238E27FC236}">
                <a16:creationId xmlns:a16="http://schemas.microsoft.com/office/drawing/2014/main" id="{C67FECDA-539B-52B5-3064-785E848F134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BC0401EB-CAD3-5096-77B1-435DE0512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21D02B81-BD40-B022-E4B4-0A06DAD15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3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FFA7A9-398A-4217-1694-0C19E3A0E79E}"/>
              </a:ext>
            </a:extLst>
          </p:cNvPr>
          <p:cNvSpPr txBox="1"/>
          <p:nvPr/>
        </p:nvSpPr>
        <p:spPr>
          <a:xfrm>
            <a:off x="285023" y="1085818"/>
            <a:ext cx="11621954" cy="4431983"/>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How do AI and Social Media know what to show you on your feed ?</a:t>
            </a:r>
            <a:r>
              <a:rPr lang="en-GB"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AI is used in social media to decide what content you see. It works by tracking your behaviour—what you watch, what you like, how long you stay on a video, and what you interact with. Over time, it learns your interests and begins to show you more of the same type of content.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means your feed is not random. It is carefully selected to keep your attention for as long as possible. The longer you stay on an app, the more successful the platform becomes, so content is designed to keep you engaged.</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However, this can have an effect on your thoughts, habits, and behaviour. If someone is constantly exposed to certain types of content, it can shape what they think is normal, influence their decisions, and even affect their mood.</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How can AI and Social Media influence your behaviour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AI is able to know what users are doing through </a:t>
            </a:r>
            <a:r>
              <a:rPr lang="en-GB" sz="1200" b="1" dirty="0">
                <a:latin typeface="Arial" panose="020B0604020202020204" pitchFamily="34" charset="0"/>
                <a:cs typeface="Arial" panose="020B0604020202020204" pitchFamily="34" charset="0"/>
              </a:rPr>
              <a:t>data collection</a:t>
            </a:r>
            <a:r>
              <a:rPr lang="en-GB" sz="1200" dirty="0">
                <a:latin typeface="Arial" panose="020B0604020202020204" pitchFamily="34" charset="0"/>
                <a:cs typeface="Arial" panose="020B0604020202020204" pitchFamily="34" charset="0"/>
              </a:rPr>
              <a:t>. Every action taken on a device—clicking, pausing, scrolling, searching, liking, or sharing—is recorded. Even how long someone looks at a post or video is tracked. This information is then analysed to build a detailed profile of the user’s interests, habits, and preferences.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Using this data, AI systems make predictions about what a person is most likely to engage with next. Content is then selected and prioritised based on what will keep the user watching for longer. This is often done through algorithms that constantly adjust and improve based on the user’s behaviour in real time.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Social media platforms are designed to maximise attention. Features such as endless scrolling, notifications, and personalised recommendations are used to keep users returning to the app. The more time spent on the platform, the more data is collected, and the more accurate the system becomes at influencing what the user sees.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Over time, this can shape behaviour. Repeated exposure to similar content can reinforce certain ideas, normalise behaviours, and influence attitudes. Users may begin to adopt trends, opinions, or lifestyles they see frequently, sometimes without realising it.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is why it is important to remain aware and in control. While AI can be useful, it does not choose what is right or wrong—only what is most engaging. The responsibility remains with the individual to think critically and make conscious choices about what they watch and follow.</a:t>
            </a:r>
          </a:p>
          <a:p>
            <a:endParaRPr lang="en-GB"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dirty="0"/>
          </a:p>
        </p:txBody>
      </p:sp>
      <p:sp>
        <p:nvSpPr>
          <p:cNvPr id="3" name="TextBox 2">
            <a:extLst>
              <a:ext uri="{FF2B5EF4-FFF2-40B4-BE49-F238E27FC236}">
                <a16:creationId xmlns:a16="http://schemas.microsoft.com/office/drawing/2014/main" id="{54C96E46-1117-DF80-43BC-EEFF59EA6926}"/>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Understanding AI and Social Media</a:t>
            </a:r>
            <a:r>
              <a:rPr lang="en-GB" sz="1200" b="1" kern="100" dirty="0">
                <a:latin typeface="Arial" panose="020B0604020202020204" pitchFamily="34" charset="0"/>
                <a:ea typeface="Aptos" panose="020B0004020202020204" pitchFamily="34" charset="0"/>
                <a:cs typeface="Arial" panose="020B0604020202020204" pitchFamily="34" charset="0"/>
              </a:rPr>
              <a:t>’s Influence On Behaviour</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FB6E3E1-6113-CF4C-9D69-D05756736971}"/>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1391BA4A-8F01-82F2-7ECB-2DFFF18A6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AF5B9DD4-228A-668C-F208-9C8C7DE87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D918B-D1A0-353F-44DD-D5A7E44E8B5A}"/>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E63AF6-F71B-779D-CC7F-DBA4DC1B70BC}"/>
              </a:ext>
            </a:extLst>
          </p:cNvPr>
          <p:cNvSpPr txBox="1"/>
          <p:nvPr/>
        </p:nvSpPr>
        <p:spPr>
          <a:xfrm>
            <a:off x="285023" y="1073985"/>
            <a:ext cx="11621954" cy="3139321"/>
          </a:xfrm>
          <a:prstGeom prst="rect">
            <a:avLst/>
          </a:prstGeom>
          <a:noFill/>
        </p:spPr>
        <p:txBody>
          <a:bodyPr wrap="square" lIns="91440" tIns="45720" rIns="91440" bIns="45720" rtlCol="0" anchor="t">
            <a:spAutoFit/>
          </a:bodyPr>
          <a:lstStyle/>
          <a:p>
            <a:r>
              <a:rPr lang="en-GB" sz="1200" b="1" dirty="0">
                <a:latin typeface="Arial" panose="020B0604020202020204" pitchFamily="34" charset="0"/>
                <a:cs typeface="Arial" panose="020B0604020202020204" pitchFamily="34" charset="0"/>
              </a:rPr>
              <a:t>What guidance does Islam have to offer in this regard ? </a:t>
            </a:r>
          </a:p>
          <a:p>
            <a:pPr marL="171450" indent="-171450">
              <a:buFont typeface="Arial" panose="020B0604020202020204" pitchFamily="34" charset="0"/>
              <a:buChar char="•"/>
            </a:pPr>
            <a:r>
              <a:rPr lang="en-GB" sz="1200" dirty="0">
                <a:latin typeface="Arial"/>
                <a:cs typeface="Arial"/>
              </a:rPr>
              <a:t>From an Islamic perspective, this reminds us that we must be mindful of what we allow ourselves to watch and engage with. Not everything we see is beneficial, and we are responsible for how we use our time and what we expose ourselves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also teaches the importance of </a:t>
            </a:r>
            <a:r>
              <a:rPr lang="en-GB" sz="1200" b="1" dirty="0">
                <a:latin typeface="Arial" panose="020B0604020202020204" pitchFamily="34" charset="0"/>
                <a:cs typeface="Arial" panose="020B0604020202020204" pitchFamily="34" charset="0"/>
              </a:rPr>
              <a:t>guarding our eyes and hearts</a:t>
            </a:r>
            <a:r>
              <a:rPr lang="en-GB" sz="1200" dirty="0">
                <a:latin typeface="Arial" panose="020B0604020202020204" pitchFamily="34" charset="0"/>
                <a:cs typeface="Arial" panose="020B0604020202020204" pitchFamily="34" charset="0"/>
              </a:rPr>
              <a:t>. What we repeatedly see and listen to can influence our thoughts and actions, so believers are encouraged to avoid content that may lead them towards harmful or immoral behaviour.</a:t>
            </a:r>
          </a:p>
          <a:p>
            <a:pPr marL="171450" indent="-171450">
              <a:buFont typeface="Arial" panose="020B0604020202020204" pitchFamily="34" charset="0"/>
              <a:buChar char="•"/>
            </a:pPr>
            <a:r>
              <a:rPr lang="en-GB" sz="1200" dirty="0">
                <a:latin typeface="Arial"/>
                <a:cs typeface="Arial"/>
              </a:rPr>
              <a:t>In Islam, </a:t>
            </a:r>
            <a:r>
              <a:rPr lang="en-GB" sz="1200" b="1">
                <a:latin typeface="Arial"/>
                <a:cs typeface="Arial"/>
              </a:rPr>
              <a:t>time is a trust (Amanah</a:t>
            </a:r>
            <a:r>
              <a:rPr lang="en-GB" sz="1200" b="1" dirty="0">
                <a:latin typeface="Arial"/>
                <a:cs typeface="Arial"/>
              </a:rPr>
              <a:t>)</a:t>
            </a:r>
            <a:r>
              <a:rPr lang="en-GB" sz="1200" dirty="0">
                <a:latin typeface="Arial"/>
                <a:cs typeface="Arial"/>
              </a:rPr>
              <a:t> from Allah. Spending excessive time on content that has no benefit—or that distracts from responsibilities such as prayer, family, or learning—is something a Muslims should be mindful of and strive to control.</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concept of </a:t>
            </a:r>
            <a:r>
              <a:rPr lang="en-GB" sz="1200" b="1" dirty="0" err="1">
                <a:latin typeface="Arial" panose="020B0604020202020204" pitchFamily="34" charset="0"/>
                <a:cs typeface="Arial" panose="020B0604020202020204" pitchFamily="34" charset="0"/>
              </a:rPr>
              <a:t>niyyah</a:t>
            </a:r>
            <a:r>
              <a:rPr lang="en-GB" sz="1200" b="1" dirty="0">
                <a:latin typeface="Arial" panose="020B0604020202020204" pitchFamily="34" charset="0"/>
                <a:cs typeface="Arial" panose="020B0604020202020204" pitchFamily="34" charset="0"/>
              </a:rPr>
              <a:t> (intention)</a:t>
            </a:r>
            <a:r>
              <a:rPr lang="en-GB" sz="1200" dirty="0">
                <a:latin typeface="Arial" panose="020B0604020202020204" pitchFamily="34" charset="0"/>
                <a:cs typeface="Arial" panose="020B0604020202020204" pitchFamily="34" charset="0"/>
              </a:rPr>
              <a:t> is also important. A person should ask themselves: </a:t>
            </a:r>
            <a:r>
              <a:rPr lang="en-GB" sz="1200" i="1" dirty="0">
                <a:latin typeface="Arial" panose="020B0604020202020204" pitchFamily="34" charset="0"/>
                <a:cs typeface="Arial" panose="020B0604020202020204" pitchFamily="34" charset="0"/>
              </a:rPr>
              <a:t>Why am I using this platform? Is it for benefit, or just habit and distraction?</a:t>
            </a:r>
            <a:r>
              <a:rPr lang="en-GB" sz="1200" dirty="0">
                <a:latin typeface="Arial" panose="020B0604020202020204" pitchFamily="34" charset="0"/>
                <a:cs typeface="Arial" panose="020B0604020202020204" pitchFamily="34" charset="0"/>
              </a:rPr>
              <a:t> Actions are judged by intentions, so using technology in a purposeful and beneficial way is encouraged.</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further emphasises </a:t>
            </a:r>
            <a:r>
              <a:rPr lang="en-GB" sz="1200" b="1" dirty="0">
                <a:latin typeface="Arial" panose="020B0604020202020204" pitchFamily="34" charset="0"/>
                <a:cs typeface="Arial" panose="020B0604020202020204" pitchFamily="34" charset="0"/>
              </a:rPr>
              <a:t>self-control (discipline of the </a:t>
            </a:r>
            <a:r>
              <a:rPr lang="en-GB" sz="1200" b="1" dirty="0" err="1">
                <a:latin typeface="Arial" panose="020B0604020202020204" pitchFamily="34" charset="0"/>
                <a:cs typeface="Arial" panose="020B0604020202020204" pitchFamily="34" charset="0"/>
              </a:rPr>
              <a:t>nafs</a:t>
            </a:r>
            <a:r>
              <a:rPr lang="en-GB" sz="1200" b="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Even if something is easily accessible or widely accepted online, it does not mean it is right. A Muslim</a:t>
            </a:r>
            <a:r>
              <a:rPr lang="ar-AE"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is expected to make conscious choices rather than follow trends blindly.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Finally, Islam teaches </a:t>
            </a:r>
            <a:r>
              <a:rPr lang="en-GB" sz="1200" b="1" dirty="0">
                <a:latin typeface="Arial" panose="020B0604020202020204" pitchFamily="34" charset="0"/>
                <a:cs typeface="Arial" panose="020B0604020202020204" pitchFamily="34" charset="0"/>
              </a:rPr>
              <a:t>accountability</a:t>
            </a:r>
            <a:r>
              <a:rPr lang="en-GB" sz="1200" dirty="0">
                <a:latin typeface="Arial" panose="020B0604020202020204" pitchFamily="34" charset="0"/>
                <a:cs typeface="Arial" panose="020B0604020202020204" pitchFamily="34" charset="0"/>
              </a:rPr>
              <a:t>. Every action—online or offline—is known to Allah. This means that how we behave, what we watch, and what we engage with matters, even if no one else sees it.</a:t>
            </a:r>
          </a:p>
          <a:p>
            <a:endParaRPr lang="en-GB" sz="1200" dirty="0"/>
          </a:p>
          <a:p>
            <a:endParaRPr lang="en-GB" sz="1200" b="1" dirty="0">
              <a:latin typeface="Arial" panose="020B0604020202020204" pitchFamily="34" charset="0"/>
              <a:cs typeface="Arial" panose="020B0604020202020204" pitchFamily="34" charset="0"/>
            </a:endParaRPr>
          </a:p>
          <a:p>
            <a:endParaRPr lang="en-GB" dirty="0"/>
          </a:p>
        </p:txBody>
      </p:sp>
      <p:sp>
        <p:nvSpPr>
          <p:cNvPr id="7" name="TextBox 6">
            <a:extLst>
              <a:ext uri="{FF2B5EF4-FFF2-40B4-BE49-F238E27FC236}">
                <a16:creationId xmlns:a16="http://schemas.microsoft.com/office/drawing/2014/main" id="{86679F0B-081E-AE13-E23C-04314F0DDBDB}"/>
              </a:ext>
            </a:extLst>
          </p:cNvPr>
          <p:cNvSpPr txBox="1"/>
          <p:nvPr/>
        </p:nvSpPr>
        <p:spPr>
          <a:xfrm>
            <a:off x="2352765" y="3647028"/>
            <a:ext cx="7486469" cy="499047"/>
          </a:xfrm>
          <a:prstGeom prst="rect">
            <a:avLst/>
          </a:prstGeom>
          <a:noFill/>
        </p:spPr>
        <p:txBody>
          <a:bodyPr wrap="square" lIns="91440" tIns="45720" rIns="91440" bIns="45720" anchor="t">
            <a:spAutoFit/>
          </a:bodyPr>
          <a:lstStyle/>
          <a:p>
            <a:pPr algn="ctr">
              <a:lnSpc>
                <a:spcPct val="115000"/>
              </a:lnSpc>
              <a:spcAft>
                <a:spcPts val="800"/>
              </a:spcAft>
              <a:buNone/>
            </a:pPr>
            <a:r>
              <a:rPr lang="en-GB" sz="1200" b="1" kern="100" dirty="0">
                <a:latin typeface="Arial"/>
                <a:ea typeface="Aptos" panose="020B0004020202020204" pitchFamily="34" charset="0"/>
                <a:cs typeface="Arial"/>
              </a:rPr>
              <a:t>Let’s see what the Holy Qur’an and the Holy Prophet Muhammad (</a:t>
            </a:r>
            <a:r>
              <a:rPr lang="en-GB" sz="1200" b="1" kern="100" dirty="0" err="1">
                <a:latin typeface="Arial"/>
                <a:ea typeface="Aptos" panose="020B0004020202020204" pitchFamily="34" charset="0"/>
                <a:cs typeface="Arial"/>
              </a:rPr>
              <a:t>sa</a:t>
            </a:r>
            <a:r>
              <a:rPr lang="en-GB" sz="1200" b="1" kern="100" dirty="0">
                <a:latin typeface="Arial"/>
                <a:ea typeface="Aptos" panose="020B0004020202020204" pitchFamily="34" charset="0"/>
                <a:cs typeface="Arial"/>
              </a:rPr>
              <a:t>) have to say about consuming and believing content and choosing what to believe and transmit to others </a:t>
            </a:r>
            <a:endParaRPr lang="en-GB" sz="1200" b="1" kern="100" dirty="0">
              <a:effectLst/>
              <a:latin typeface="Arial"/>
              <a:ea typeface="Aptos" panose="020B0004020202020204" pitchFamily="34" charset="0"/>
              <a:cs typeface="Arial"/>
            </a:endParaRPr>
          </a:p>
        </p:txBody>
      </p:sp>
      <p:sp>
        <p:nvSpPr>
          <p:cNvPr id="8" name="TextBox 7">
            <a:extLst>
              <a:ext uri="{FF2B5EF4-FFF2-40B4-BE49-F238E27FC236}">
                <a16:creationId xmlns:a16="http://schemas.microsoft.com/office/drawing/2014/main" id="{97FB34D9-700E-ABA6-0051-31FAE75A61CF}"/>
              </a:ext>
            </a:extLst>
          </p:cNvPr>
          <p:cNvSpPr txBox="1"/>
          <p:nvPr/>
        </p:nvSpPr>
        <p:spPr>
          <a:xfrm>
            <a:off x="1176392" y="4522292"/>
            <a:ext cx="9839214" cy="2400657"/>
          </a:xfrm>
          <a:prstGeom prst="rect">
            <a:avLst/>
          </a:prstGeom>
          <a:noFill/>
        </p:spPr>
        <p:txBody>
          <a:bodyPr wrap="square" lIns="91440" tIns="45720" rIns="91440" bIns="45720" rtlCol="0" anchor="t">
            <a:spAutoFit/>
          </a:bodyPr>
          <a:lstStyle/>
          <a:p>
            <a:pPr algn="ctr"/>
            <a:r>
              <a:rPr lang="en-GB" sz="1200" dirty="0"/>
              <a:t>“Tell the believing men to lower their gaze and guard their private areas” </a:t>
            </a:r>
            <a:r>
              <a:rPr lang="en-GB" sz="1200" b="1" dirty="0"/>
              <a:t>(Holy Qur’an 24:31)</a:t>
            </a:r>
          </a:p>
          <a:p>
            <a:pPr algn="ctr"/>
            <a:endParaRPr lang="en-GB" sz="1200" dirty="0"/>
          </a:p>
          <a:p>
            <a:pPr algn="ctr"/>
            <a:r>
              <a:rPr lang="en-GB" sz="1200" dirty="0"/>
              <a:t>“And do not pursue that of which you have no knowledge” </a:t>
            </a:r>
            <a:r>
              <a:rPr lang="en-GB" sz="1200" b="1" dirty="0"/>
              <a:t>(Holy Qur’an 17:37)</a:t>
            </a:r>
          </a:p>
          <a:p>
            <a:pPr algn="ctr"/>
            <a:endParaRPr lang="en-GB" sz="1200" dirty="0"/>
          </a:p>
          <a:p>
            <a:pPr algn="ctr"/>
            <a:endParaRPr lang="en-GB" sz="1200" dirty="0"/>
          </a:p>
          <a:p>
            <a:pPr algn="ctr"/>
            <a:r>
              <a:rPr lang="en-GB" sz="1200" dirty="0">
                <a:latin typeface="Arial"/>
                <a:cs typeface="Arial"/>
              </a:rPr>
              <a:t>“A person’s feet will not move on the day of judgement until he is asked … about his life and how he spent it” </a:t>
            </a:r>
            <a:r>
              <a:rPr lang="en-GB" sz="1200" b="1" dirty="0">
                <a:latin typeface="Arial"/>
                <a:cs typeface="Arial"/>
              </a:rPr>
              <a:t>(</a:t>
            </a:r>
            <a:r>
              <a:rPr lang="en-GB" sz="1200" b="1" dirty="0" err="1">
                <a:latin typeface="Arial"/>
                <a:cs typeface="Arial"/>
              </a:rPr>
              <a:t>Jami'at-Tirmidhi</a:t>
            </a:r>
            <a:r>
              <a:rPr lang="en-GB" sz="1200" b="1" dirty="0">
                <a:latin typeface="Arial"/>
                <a:cs typeface="Arial"/>
              </a:rPr>
              <a:t>)</a:t>
            </a:r>
          </a:p>
          <a:p>
            <a:pPr algn="ctr"/>
            <a:endParaRPr lang="en-GB" sz="1200" b="1" dirty="0">
              <a:latin typeface="Arial" panose="020B0604020202020204" pitchFamily="34" charset="0"/>
              <a:cs typeface="Arial" panose="020B0604020202020204" pitchFamily="34" charset="0"/>
            </a:endParaRPr>
          </a:p>
          <a:p>
            <a:pPr algn="ctr"/>
            <a:r>
              <a:rPr lang="en-GB" sz="1200" dirty="0">
                <a:latin typeface="Arial"/>
                <a:cs typeface="Arial"/>
              </a:rPr>
              <a:t>“Deeds are judged by intentions” </a:t>
            </a:r>
            <a:r>
              <a:rPr lang="en-GB" sz="1200" b="1" dirty="0">
                <a:latin typeface="Arial"/>
                <a:cs typeface="Arial"/>
              </a:rPr>
              <a:t>(Sahih </a:t>
            </a:r>
            <a:r>
              <a:rPr lang="en-GB" sz="1200" b="1">
                <a:latin typeface="Arial"/>
                <a:cs typeface="Arial"/>
              </a:rPr>
              <a:t>Bukhari &amp; Muslim)</a:t>
            </a: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3" name="Subtitle 2">
            <a:extLst>
              <a:ext uri="{FF2B5EF4-FFF2-40B4-BE49-F238E27FC236}">
                <a16:creationId xmlns:a16="http://schemas.microsoft.com/office/drawing/2014/main" id="{19D1E327-BB63-BA68-7439-A52B26A95E98}"/>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291CCD08-B517-6FD4-CC68-3EC192FDA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EB963659-F85E-75E2-F020-548A61DA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5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14185-78C0-816A-F553-C2846E86C147}"/>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‘Control vs Influence’ | A Personal Reflection </a:t>
            </a: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PART A</a:t>
            </a:r>
            <a:endParaRPr lang="en-GB" sz="12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D50F65-9459-7B6C-AF97-0F5B259DDB3D}"/>
              </a:ext>
            </a:extLst>
          </p:cNvPr>
          <p:cNvSpPr txBox="1"/>
          <p:nvPr/>
        </p:nvSpPr>
        <p:spPr>
          <a:xfrm>
            <a:off x="285023" y="934842"/>
            <a:ext cx="11621954" cy="678955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Take a moment to reflect silently, what type of content do you see most coming up on your feed ? </a:t>
            </a:r>
          </a:p>
          <a:p>
            <a:pPr lvl="0">
              <a:lnSpc>
                <a:spcPct val="115000"/>
              </a:lnSpc>
              <a:spcAft>
                <a:spcPts val="800"/>
              </a:spcAft>
              <a:tabLst>
                <a:tab pos="457200" algn="l"/>
              </a:tabLst>
            </a:pPr>
            <a:r>
              <a:rPr lang="en-GB" sz="1200" kern="100" dirty="0">
                <a:latin typeface="Arial"/>
                <a:cs typeface="Arial"/>
              </a:rPr>
              <a:t>Look at the following questions, do not share your thoughts with the class or anyone else but simply reflect for a moment, focus on how the content you see impacts you/ those around you: </a:t>
            </a:r>
          </a:p>
          <a:p>
            <a:pPr marL="171450" lvl="0" indent="-171450">
              <a:lnSpc>
                <a:spcPct val="115000"/>
              </a:lnSpc>
              <a:spcAft>
                <a:spcPts val="800"/>
              </a:spcAft>
              <a:buFont typeface="Arial" panose="020B0604020202020204" pitchFamily="34" charset="0"/>
              <a:buChar char="•"/>
              <a:tabLst>
                <a:tab pos="457200" algn="l"/>
              </a:tabLst>
            </a:pPr>
            <a:r>
              <a:rPr lang="en-GB" sz="1200" b="1" dirty="0">
                <a:latin typeface="Arial" panose="020B0604020202020204" pitchFamily="34" charset="0"/>
                <a:cs typeface="Arial" panose="020B0604020202020204" pitchFamily="34" charset="0"/>
              </a:rPr>
              <a:t>What type of content do I see most often on my feed ? </a:t>
            </a:r>
          </a:p>
          <a:p>
            <a:pPr marL="171450" lvl="0" indent="-171450">
              <a:lnSpc>
                <a:spcPct val="115000"/>
              </a:lnSpc>
              <a:spcAft>
                <a:spcPts val="800"/>
              </a:spcAft>
              <a:buFont typeface="Arial" panose="020B0604020202020204" pitchFamily="34" charset="0"/>
              <a:buChar char="•"/>
              <a:tabLst>
                <a:tab pos="457200" algn="l"/>
              </a:tabLst>
            </a:pPr>
            <a:r>
              <a:rPr lang="en-GB" sz="1200" b="1" dirty="0">
                <a:latin typeface="Arial" panose="020B0604020202020204" pitchFamily="34" charset="0"/>
                <a:cs typeface="Arial" panose="020B0604020202020204" pitchFamily="34" charset="0"/>
              </a:rPr>
              <a:t>How does this content make me feel afterwards</a:t>
            </a:r>
          </a:p>
          <a:p>
            <a:pPr marL="171450" indent="-171450">
              <a:lnSpc>
                <a:spcPct val="115000"/>
              </a:lnSpc>
              <a:spcAft>
                <a:spcPts val="800"/>
              </a:spcAft>
              <a:buFont typeface="Arial" panose="020B0604020202020204" pitchFamily="34" charset="0"/>
              <a:buChar char="•"/>
              <a:tabLst>
                <a:tab pos="457200" algn="l"/>
              </a:tabLst>
            </a:pPr>
            <a:r>
              <a:rPr lang="en-GB" sz="1200" b="1">
                <a:latin typeface="Arial"/>
                <a:cs typeface="Arial"/>
              </a:rPr>
              <a:t>Would Allah be pleased to see me engaging with this content? ? </a:t>
            </a:r>
          </a:p>
          <a:p>
            <a:pPr marL="171450" lvl="0" indent="-171450">
              <a:lnSpc>
                <a:spcPct val="115000"/>
              </a:lnSpc>
              <a:spcAft>
                <a:spcPts val="800"/>
              </a:spcAft>
              <a:buFont typeface="Arial" panose="020B0604020202020204" pitchFamily="34" charset="0"/>
              <a:buChar char="•"/>
              <a:tabLst>
                <a:tab pos="457200" algn="l"/>
              </a:tabLst>
            </a:pPr>
            <a:r>
              <a:rPr lang="en-GB" sz="1200" b="1" dirty="0">
                <a:latin typeface="Arial"/>
                <a:cs typeface="Arial"/>
              </a:rPr>
              <a:t>Does it benefit me in my studies, Islamic knowledge or becoming a better Ahmadi Muslim ? </a:t>
            </a:r>
          </a:p>
          <a:p>
            <a:pPr marL="171450" lvl="0" indent="-171450">
              <a:lnSpc>
                <a:spcPct val="115000"/>
              </a:lnSpc>
              <a:spcAft>
                <a:spcPts val="800"/>
              </a:spcAft>
              <a:buFont typeface="Arial" panose="020B0604020202020204" pitchFamily="34" charset="0"/>
              <a:buChar char="•"/>
              <a:tabLst>
                <a:tab pos="457200" algn="l"/>
              </a:tabLst>
            </a:pPr>
            <a:r>
              <a:rPr lang="en-GB" sz="1200" b="1" dirty="0">
                <a:latin typeface="Arial"/>
                <a:cs typeface="Arial"/>
              </a:rPr>
              <a:t>Does the content promote Islamic values or does it go against my Ahmadi teachings ? </a:t>
            </a:r>
          </a:p>
          <a:p>
            <a:pPr marL="171450" lvl="0" indent="-171450">
              <a:lnSpc>
                <a:spcPct val="115000"/>
              </a:lnSpc>
              <a:spcAft>
                <a:spcPts val="800"/>
              </a:spcAft>
              <a:buFont typeface="Arial" panose="020B0604020202020204" pitchFamily="34" charset="0"/>
              <a:buChar char="•"/>
              <a:tabLst>
                <a:tab pos="457200" algn="l"/>
              </a:tabLst>
            </a:pPr>
            <a:r>
              <a:rPr lang="en-GB" sz="1200" b="1" dirty="0">
                <a:latin typeface="Arial" panose="020B0604020202020204" pitchFamily="34" charset="0"/>
                <a:cs typeface="Arial" panose="020B0604020202020204" pitchFamily="34" charset="0"/>
              </a:rPr>
              <a:t>Would I be comfortable if others knew what I watched ? </a:t>
            </a:r>
          </a:p>
          <a:p>
            <a:pPr marL="171450" indent="-171450">
              <a:lnSpc>
                <a:spcPct val="115000"/>
              </a:lnSpc>
              <a:spcAft>
                <a:spcPts val="800"/>
              </a:spcAft>
              <a:buFont typeface="Arial" panose="020B0604020202020204" pitchFamily="34" charset="0"/>
              <a:buChar char="•"/>
              <a:tabLst>
                <a:tab pos="457200" algn="l"/>
              </a:tabLst>
            </a:pPr>
            <a:r>
              <a:rPr lang="en-GB" sz="1200" b="1" dirty="0">
                <a:latin typeface="Arial"/>
                <a:cs typeface="Arial"/>
              </a:rPr>
              <a:t>If I kept watching this content or engaging with it what kind of person would I become – someone who contributes positively to society and Islam Ahmadiyya or someone who breaks the rules put in place by Allah and his Holy Prophet (</a:t>
            </a:r>
            <a:r>
              <a:rPr lang="en-GB" sz="1200" b="1" dirty="0" err="1">
                <a:latin typeface="Arial"/>
                <a:cs typeface="Arial"/>
              </a:rPr>
              <a:t>sa</a:t>
            </a:r>
            <a:r>
              <a:rPr lang="en-GB" sz="1200" b="1" dirty="0">
                <a:latin typeface="Arial"/>
                <a:cs typeface="Arial"/>
              </a:rPr>
              <a:t>) and </a:t>
            </a:r>
            <a:r>
              <a:rPr lang="en-GB" sz="1200" b="1" dirty="0" err="1">
                <a:latin typeface="Arial"/>
                <a:cs typeface="Arial"/>
              </a:rPr>
              <a:t>Khulafaa</a:t>
            </a:r>
            <a:r>
              <a:rPr lang="en-GB" sz="1200" b="1" dirty="0">
                <a:latin typeface="Arial"/>
                <a:cs typeface="Arial"/>
              </a:rPr>
              <a:t> (</a:t>
            </a:r>
            <a:r>
              <a:rPr lang="en-GB" sz="1200" b="1" dirty="0" err="1">
                <a:latin typeface="Arial"/>
                <a:cs typeface="Arial"/>
              </a:rPr>
              <a:t>ra</a:t>
            </a:r>
            <a:r>
              <a:rPr lang="en-GB" sz="1200" b="1" dirty="0">
                <a:latin typeface="Arial"/>
                <a:cs typeface="Arial"/>
              </a:rPr>
              <a:t>) ? </a:t>
            </a:r>
          </a:p>
          <a:p>
            <a:pPr marL="171450" lvl="0" indent="-171450">
              <a:lnSpc>
                <a:spcPct val="115000"/>
              </a:lnSpc>
              <a:spcAft>
                <a:spcPts val="800"/>
              </a:spcAft>
              <a:buFont typeface="Arial" panose="020B0604020202020204" pitchFamily="34" charset="0"/>
              <a:buChar char="•"/>
              <a:tabLst>
                <a:tab pos="457200" algn="l"/>
              </a:tabLst>
            </a:pPr>
            <a:endParaRPr lang="en-GB" sz="1200" b="1" dirty="0">
              <a:latin typeface="Arial" panose="020B0604020202020204" pitchFamily="34" charset="0"/>
              <a:cs typeface="Arial" panose="020B0604020202020204" pitchFamily="34" charset="0"/>
            </a:endParaRPr>
          </a:p>
          <a:p>
            <a:pPr lvl="0">
              <a:lnSpc>
                <a:spcPct val="115000"/>
              </a:lnSpc>
              <a:spcAft>
                <a:spcPts val="800"/>
              </a:spcAft>
              <a:tabLst>
                <a:tab pos="457200" algn="l"/>
              </a:tabLst>
            </a:pPr>
            <a:r>
              <a:rPr lang="en-GB" sz="1200" dirty="0">
                <a:latin typeface="Arial" panose="020B0604020202020204" pitchFamily="34" charset="0"/>
                <a:cs typeface="Arial" panose="020B0604020202020204" pitchFamily="34" charset="0"/>
              </a:rPr>
              <a:t>Now think about this question for a moment: </a:t>
            </a:r>
          </a:p>
          <a:p>
            <a:pPr lvl="0">
              <a:lnSpc>
                <a:spcPct val="115000"/>
              </a:lnSpc>
              <a:spcAft>
                <a:spcPts val="800"/>
              </a:spcAft>
              <a:tabLst>
                <a:tab pos="457200" algn="l"/>
              </a:tabLst>
            </a:pPr>
            <a:r>
              <a:rPr lang="en-GB" sz="1200" b="1" dirty="0">
                <a:latin typeface="Arial" panose="020B0604020202020204" pitchFamily="34" charset="0"/>
                <a:cs typeface="Arial" panose="020B0604020202020204" pitchFamily="34" charset="0"/>
              </a:rPr>
              <a:t>Am I in control of what I watch or are Social Media and the people around me in control of what I watch ?</a:t>
            </a:r>
          </a:p>
          <a:p>
            <a:pPr lvl="0"/>
            <a:endParaRPr lang="en-GB" sz="1200" b="1" dirty="0">
              <a:latin typeface="Arial" panose="020B0604020202020204" pitchFamily="34" charset="0"/>
              <a:cs typeface="Arial" panose="020B0604020202020204" pitchFamily="34" charset="0"/>
            </a:endParaRPr>
          </a:p>
          <a:p>
            <a:pPr lvl="0" algn="ctr"/>
            <a:endParaRPr lang="en-GB" sz="1200" b="1"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Key Points:</a:t>
            </a:r>
          </a:p>
          <a:p>
            <a:pPr lvl="0" algn="ctr"/>
            <a:endParaRPr lang="en-GB"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content you watch in private shapes who you become in public</a:t>
            </a:r>
          </a:p>
          <a:p>
            <a:pPr marL="171450" lvl="0" indent="-171450">
              <a:buFont typeface="Arial" panose="020B0604020202020204" pitchFamily="34" charset="0"/>
              <a:buChar char="•"/>
            </a:pPr>
            <a:r>
              <a:rPr lang="en-GB" sz="1200" dirty="0">
                <a:latin typeface="Arial"/>
                <a:cs typeface="Arial"/>
              </a:rPr>
              <a:t>Even if </a:t>
            </a:r>
            <a:r>
              <a:rPr lang="en-GB" sz="1200" dirty="0" err="1">
                <a:latin typeface="Arial"/>
                <a:cs typeface="Arial"/>
              </a:rPr>
              <a:t>noone</a:t>
            </a:r>
            <a:r>
              <a:rPr lang="en-GB" sz="1200" dirty="0">
                <a:latin typeface="Arial"/>
                <a:cs typeface="Arial"/>
              </a:rPr>
              <a:t> is watching you, Allah (SWT) sees everything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you watch and consume does not just pass time, it shapes who you become</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EDB4B1E4-A082-4A8E-0178-D81C3D5C3102}"/>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22491D70-CA06-F627-9D99-1A34BA46A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7D8ED13C-9A42-4855-FA95-F4ED6A499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3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84942E-774B-1964-55F0-BB7D6396E519}"/>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‘Control vs Influence’ | A Personal Reflection </a:t>
            </a: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PART B</a:t>
            </a:r>
            <a:endParaRPr lang="en-GB" sz="12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C1BA3A-F548-CC48-DE9F-E74CA0D9C391}"/>
              </a:ext>
            </a:extLst>
          </p:cNvPr>
          <p:cNvSpPr txBox="1"/>
          <p:nvPr/>
        </p:nvSpPr>
        <p:spPr>
          <a:xfrm>
            <a:off x="285023" y="934842"/>
            <a:ext cx="11621954" cy="2585323"/>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 are going to work in pairs and read each scenario carefully. Your task for today is to:</a:t>
            </a:r>
          </a:p>
          <a:p>
            <a:pPr lvl="0"/>
            <a:endParaRPr lang="en-GB" sz="1200" dirty="0">
              <a:latin typeface="Arial" panose="020B0604020202020204" pitchFamily="34" charset="0"/>
              <a:cs typeface="Arial" panose="020B0604020202020204" pitchFamily="34" charset="0"/>
            </a:endParaRPr>
          </a:p>
          <a:p>
            <a:pPr marL="228600" lvl="0" indent="-228600">
              <a:buFont typeface="+mj-lt"/>
              <a:buAutoNum type="arabicPeriod"/>
            </a:pPr>
            <a:r>
              <a:rPr lang="en-GB" sz="1200" b="1" dirty="0">
                <a:latin typeface="Arial" panose="020B0604020202020204" pitchFamily="34" charset="0"/>
                <a:cs typeface="Arial" panose="020B0604020202020204" pitchFamily="34" charset="0"/>
              </a:rPr>
              <a:t>Identify what is happening in each scenario</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Decide whether the person is in control of what they watch or are being influenced by their social media and how ? </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Explain why (have reasons ready to share with the class)</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Suggest what the person in each scenario could do instead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8" name="TextBox 7">
            <a:extLst>
              <a:ext uri="{FF2B5EF4-FFF2-40B4-BE49-F238E27FC236}">
                <a16:creationId xmlns:a16="http://schemas.microsoft.com/office/drawing/2014/main" id="{0F2601CD-4575-756C-4B25-D85723E85C87}"/>
              </a:ext>
            </a:extLst>
          </p:cNvPr>
          <p:cNvSpPr txBox="1"/>
          <p:nvPr/>
        </p:nvSpPr>
        <p:spPr>
          <a:xfrm>
            <a:off x="2225746" y="3104665"/>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sits down to do their homework but realises they have spent the past two hours scrolling on social media</a:t>
            </a:r>
          </a:p>
        </p:txBody>
      </p:sp>
      <p:sp>
        <p:nvSpPr>
          <p:cNvPr id="9" name="TextBox 8">
            <a:extLst>
              <a:ext uri="{FF2B5EF4-FFF2-40B4-BE49-F238E27FC236}">
                <a16:creationId xmlns:a16="http://schemas.microsoft.com/office/drawing/2014/main" id="{3E0C34DD-D14F-F09A-B525-A4F18E1E877F}"/>
              </a:ext>
            </a:extLst>
          </p:cNvPr>
          <p:cNvSpPr txBox="1"/>
          <p:nvPr/>
        </p:nvSpPr>
        <p:spPr>
          <a:xfrm>
            <a:off x="6665121" y="3150833"/>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keeps viewing negative content and news until they feel sad and low in mood</a:t>
            </a:r>
          </a:p>
        </p:txBody>
      </p:sp>
      <p:sp>
        <p:nvSpPr>
          <p:cNvPr id="10" name="TextBox 9">
            <a:extLst>
              <a:ext uri="{FF2B5EF4-FFF2-40B4-BE49-F238E27FC236}">
                <a16:creationId xmlns:a16="http://schemas.microsoft.com/office/drawing/2014/main" id="{05D3344D-3430-863E-0852-AC25B957057C}"/>
              </a:ext>
            </a:extLst>
          </p:cNvPr>
          <p:cNvSpPr txBox="1"/>
          <p:nvPr/>
        </p:nvSpPr>
        <p:spPr>
          <a:xfrm>
            <a:off x="2225746" y="4240349"/>
            <a:ext cx="2498652"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starts to dress and act like an influence they see on social media. The way the influencer dresses contradicts Islam and so do his habits</a:t>
            </a:r>
          </a:p>
        </p:txBody>
      </p:sp>
      <p:sp>
        <p:nvSpPr>
          <p:cNvPr id="11" name="TextBox 10">
            <a:extLst>
              <a:ext uri="{FF2B5EF4-FFF2-40B4-BE49-F238E27FC236}">
                <a16:creationId xmlns:a16="http://schemas.microsoft.com/office/drawing/2014/main" id="{FEF05B55-26D6-CCAE-5D31-22FD16739B05}"/>
              </a:ext>
            </a:extLst>
          </p:cNvPr>
          <p:cNvSpPr txBox="1"/>
          <p:nvPr/>
        </p:nvSpPr>
        <p:spPr>
          <a:xfrm>
            <a:off x="2225746" y="5376033"/>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student keeps their phone next to them when studying so that they do not miss any messages from their friends</a:t>
            </a:r>
          </a:p>
        </p:txBody>
      </p:sp>
      <p:sp>
        <p:nvSpPr>
          <p:cNvPr id="12" name="TextBox 11">
            <a:extLst>
              <a:ext uri="{FF2B5EF4-FFF2-40B4-BE49-F238E27FC236}">
                <a16:creationId xmlns:a16="http://schemas.microsoft.com/office/drawing/2014/main" id="{1B55161E-943B-68FC-A039-161E2BA3F9C7}"/>
              </a:ext>
            </a:extLst>
          </p:cNvPr>
          <p:cNvSpPr txBox="1"/>
          <p:nvPr/>
        </p:nvSpPr>
        <p:spPr>
          <a:xfrm>
            <a:off x="6665121" y="4240349"/>
            <a:ext cx="2498652"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uses their social media to learn about different healthy foods that they can tell their parents to try and cook for them</a:t>
            </a:r>
          </a:p>
        </p:txBody>
      </p:sp>
      <p:sp>
        <p:nvSpPr>
          <p:cNvPr id="13" name="TextBox 12">
            <a:extLst>
              <a:ext uri="{FF2B5EF4-FFF2-40B4-BE49-F238E27FC236}">
                <a16:creationId xmlns:a16="http://schemas.microsoft.com/office/drawing/2014/main" id="{1C7F5D78-DD23-DFAA-A7DA-BF5E18081A94}"/>
              </a:ext>
            </a:extLst>
          </p:cNvPr>
          <p:cNvSpPr txBox="1"/>
          <p:nvPr/>
        </p:nvSpPr>
        <p:spPr>
          <a:xfrm>
            <a:off x="6665121" y="5376033"/>
            <a:ext cx="2498652"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friend of yours begins to follow a trend in school. They do not really enjoy it but do it to make sure no one mocks or bullies them</a:t>
            </a:r>
          </a:p>
        </p:txBody>
      </p:sp>
      <p:sp>
        <p:nvSpPr>
          <p:cNvPr id="2" name="Subtitle 2">
            <a:extLst>
              <a:ext uri="{FF2B5EF4-FFF2-40B4-BE49-F238E27FC236}">
                <a16:creationId xmlns:a16="http://schemas.microsoft.com/office/drawing/2014/main" id="{61B20C99-01B6-DD79-B29B-D8BCBA3F6048}"/>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4C55A6E3-1C2C-4514-7741-97E9C1F14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DF945E6D-DD52-65E7-AC37-E9FD3AE5B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A335F-366A-AD6A-6BB8-4B4A9494458A}"/>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49BFC5B-6F2C-3A6E-3F74-041B116FD96D}"/>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8A8BBB63-98C6-F45B-B442-9F455D54A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689B0422-9AE0-55F3-23AF-D19AA5762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8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1664E03-F714-3685-0EA4-EA0BDF92579E}"/>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Core Content | Lesson 3 | Using AI, Social Media and the Internet to Increase our Religious Knowledge</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e image depicts a child in traditional Islamic attire, reading a book while sitting on the ground, surrounded by a star and books.&#10;&#10;AI-generated content may be incorrect.">
            <a:extLst>
              <a:ext uri="{FF2B5EF4-FFF2-40B4-BE49-F238E27FC236}">
                <a16:creationId xmlns:a16="http://schemas.microsoft.com/office/drawing/2014/main" id="{00ED27F3-1F8A-7D0E-6D3B-037107BF4E5E}"/>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73B22176-6727-B0B4-9F52-BF5944EC78C8}"/>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indent="-228600">
              <a:lnSpc>
                <a:spcPct val="90000"/>
              </a:lnSpc>
              <a:spcAft>
                <a:spcPts val="800"/>
              </a:spcAft>
              <a:buFont typeface="Arial" panose="020B0604020202020204" pitchFamily="34" charset="0"/>
              <a:buChar char="•"/>
            </a:pPr>
            <a:endParaRPr lang="en-US">
              <a:effectLst/>
            </a:endParaRPr>
          </a:p>
          <a:p>
            <a:pPr marL="228600" indent="-228600">
              <a:lnSpc>
                <a:spcPct val="90000"/>
              </a:lnSpc>
              <a:buFont typeface="Arial" panose="020B0604020202020204" pitchFamily="34" charset="0"/>
              <a:buChar char="•"/>
            </a:pPr>
            <a:r>
              <a:rPr lang="en-US"/>
              <a:t>To understand that not all Islamic content online is correct or trustworthy</a:t>
            </a:r>
          </a:p>
          <a:p>
            <a:pPr marL="228600" indent="-228600">
              <a:lnSpc>
                <a:spcPct val="90000"/>
              </a:lnSpc>
              <a:buFont typeface="Arial" panose="020B0604020202020204" pitchFamily="34" charset="0"/>
              <a:buChar char="•"/>
            </a:pPr>
            <a:r>
              <a:rPr lang="en-US"/>
              <a:t>To recognise the importance of learning Islam from authentic Ahmadiyya sources</a:t>
            </a:r>
          </a:p>
          <a:p>
            <a:pPr marL="228600" indent="-228600">
              <a:lnSpc>
                <a:spcPct val="90000"/>
              </a:lnSpc>
              <a:buFont typeface="Arial" panose="020B0604020202020204" pitchFamily="34" charset="0"/>
              <a:buChar char="•"/>
            </a:pPr>
            <a:r>
              <a:rPr lang="en-US"/>
              <a:t>To understand that AI and social media can give incorrect or mixed religious information</a:t>
            </a:r>
          </a:p>
          <a:p>
            <a:pPr marL="228600" indent="-228600">
              <a:lnSpc>
                <a:spcPct val="90000"/>
              </a:lnSpc>
              <a:buFont typeface="Arial" panose="020B0604020202020204" pitchFamily="34" charset="0"/>
              <a:buChar char="•"/>
            </a:pPr>
            <a:r>
              <a:rPr lang="en-US"/>
              <a:t>To understand that Ahmadi Muslims follow the teachings of the Promised Messiah (as) and Khilafat</a:t>
            </a:r>
          </a:p>
          <a:p>
            <a:pPr marL="228600" indent="-228600">
              <a:lnSpc>
                <a:spcPct val="90000"/>
              </a:lnSpc>
              <a:buFont typeface="Arial" panose="020B0604020202020204" pitchFamily="34" charset="0"/>
              <a:buChar char="•"/>
            </a:pPr>
            <a:r>
              <a:rPr lang="en-US"/>
              <a:t>To recognise that we do not follow or accept all interpretations found online</a:t>
            </a:r>
          </a:p>
        </p:txBody>
      </p:sp>
      <p:sp>
        <p:nvSpPr>
          <p:cNvPr id="4" name="Subtitle 2">
            <a:extLst>
              <a:ext uri="{FF2B5EF4-FFF2-40B4-BE49-F238E27FC236}">
                <a16:creationId xmlns:a16="http://schemas.microsoft.com/office/drawing/2014/main" id="{2C7F83A9-D174-97CE-8E7A-5B45756C2556}"/>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3DE757A1-DFF3-C97A-F985-7C0D99B43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5B1DE1AE-C916-0203-B933-AE416CAAC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7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5C795-934B-5B4C-77FD-D638FF048913}"/>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F4C5241C-E598-3105-F046-80370AFAFC74}"/>
              </a:ext>
            </a:extLst>
          </p:cNvPr>
          <p:cNvSpPr txBox="1"/>
          <p:nvPr/>
        </p:nvSpPr>
        <p:spPr>
          <a:xfrm>
            <a:off x="285023" y="1103749"/>
            <a:ext cx="11621954" cy="203132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Where do people learn about Islam today?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Can you trust everything you see on TikTok, YouTube or AI?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Have you ever seen Islamic videos online? How do you know if they are correct?</a:t>
            </a:r>
          </a:p>
          <a:p>
            <a:endParaRPr lang="en-GB" sz="1200" b="1" dirty="0">
              <a:latin typeface="Arial" panose="020B0604020202020204" pitchFamily="34" charset="0"/>
              <a:cs typeface="Arial" panose="020B0604020202020204" pitchFamily="34" charset="0"/>
            </a:endParaRPr>
          </a:p>
          <a:p>
            <a:pPr algn="ctr"/>
            <a:endParaRPr lang="en-GB" sz="1200" i="1" dirty="0">
              <a:latin typeface="Arial" panose="020B0604020202020204" pitchFamily="34" charset="0"/>
              <a:cs typeface="Arial" panose="020B0604020202020204" pitchFamily="34" charset="0"/>
            </a:endParaRPr>
          </a:p>
          <a:p>
            <a:pPr algn="ctr"/>
            <a:r>
              <a:rPr lang="en-GB" sz="1200" i="1" dirty="0">
                <a:latin typeface="Arial" panose="020B0604020202020204" pitchFamily="34" charset="0"/>
                <a:cs typeface="Arial" panose="020B0604020202020204" pitchFamily="34" charset="0"/>
              </a:rPr>
              <a:t>*Talk to your partners*</a:t>
            </a: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5F3DE90F-E54A-9011-8A79-983C3F9E02EE}"/>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6671C20C-7069-45BE-02A3-F06B403C9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1F1073DC-AE37-3309-09E0-18D5DD924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7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0980E-8A4D-009B-E873-22C28AFB80DE}"/>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355A68E-F4DF-6E0D-FD37-CFC598997FE4}"/>
              </a:ext>
            </a:extLst>
          </p:cNvPr>
          <p:cNvSpPr txBox="1"/>
          <p:nvPr/>
        </p:nvSpPr>
        <p:spPr>
          <a:xfrm>
            <a:off x="285023" y="969279"/>
            <a:ext cx="11621954" cy="5041380"/>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1200" kern="100" dirty="0">
                <a:latin typeface="Arial"/>
                <a:ea typeface="Aptos" panose="020B0004020202020204" pitchFamily="34" charset="0"/>
                <a:cs typeface="Arial"/>
              </a:rPr>
              <a:t>Islam teaches us to seek true and authentic knowledge, not just easy or popular information</a:t>
            </a:r>
          </a:p>
          <a:p>
            <a:pPr marL="342900" lvl="0" indent="-342900">
              <a:lnSpc>
                <a:spcPct val="115000"/>
              </a:lnSpc>
              <a:buFont typeface="Symbol" panose="05050102010706020507" pitchFamily="18" charset="2"/>
              <a:buChar char=""/>
            </a:pPr>
            <a:r>
              <a:rPr lang="en-GB" sz="1200" kern="100" dirty="0">
                <a:latin typeface="Arial"/>
                <a:ea typeface="Aptos" panose="020B0004020202020204" pitchFamily="34" charset="0"/>
                <a:cs typeface="Arial"/>
              </a:rPr>
              <a:t>Not everyone online represents Islam correctly </a:t>
            </a:r>
          </a:p>
          <a:p>
            <a:pPr marL="342900" lvl="0" indent="-342900">
              <a:lnSpc>
                <a:spcPct val="115000"/>
              </a:lnSpc>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There are many versions of events/ interpretations which deviate from the Holy Qur’an’s true teachings, that other sects may believe</a:t>
            </a:r>
          </a:p>
          <a:p>
            <a:pPr marL="342900" lvl="0" indent="-342900">
              <a:lnSpc>
                <a:spcPct val="115000"/>
              </a:lnSpc>
              <a:buFont typeface="Symbol" panose="05050102010706020507" pitchFamily="18" charset="2"/>
              <a:buChar char=""/>
            </a:pPr>
            <a:r>
              <a:rPr lang="en-GB" sz="1200" kern="100">
                <a:latin typeface="Arial"/>
                <a:ea typeface="Aptos" panose="020B0004020202020204" pitchFamily="34" charset="0"/>
                <a:cs typeface="Arial"/>
              </a:rPr>
              <a:t>The Promised Messiah (as) came to do away with these misconceptions and innovative interpretations/ practices </a:t>
            </a:r>
          </a:p>
          <a:p>
            <a:pPr marL="342900" lvl="0" indent="-342900">
              <a:lnSpc>
                <a:spcPct val="115000"/>
              </a:lnSpc>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We believe in the Promised Messiah (as) as the true Imam of this age</a:t>
            </a:r>
          </a:p>
          <a:p>
            <a:pPr marL="342900" lvl="0" indent="-342900">
              <a:lnSpc>
                <a:spcPct val="115000"/>
              </a:lnSpc>
              <a:buFont typeface="Symbol" panose="05050102010706020507" pitchFamily="18" charset="2"/>
              <a:buChar char=""/>
            </a:pPr>
            <a:endParaRPr lang="en-GB" sz="1200"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pPr>
            <a:r>
              <a:rPr lang="en-GB" sz="1200" b="1" kern="100" dirty="0">
                <a:latin typeface="Arial" panose="020B0604020202020204" pitchFamily="34" charset="0"/>
                <a:ea typeface="Aptos" panose="020B0004020202020204" pitchFamily="34" charset="0"/>
                <a:cs typeface="Arial" panose="020B0604020202020204" pitchFamily="34" charset="0"/>
              </a:rPr>
              <a:t>We follow:</a:t>
            </a:r>
          </a:p>
          <a:p>
            <a:pPr marL="171450" lvl="0" indent="-171450">
              <a:lnSpc>
                <a:spcPct val="115000"/>
              </a:lnSpc>
              <a:buFont typeface="Arial" panose="020B0604020202020204" pitchFamily="34" charset="0"/>
              <a:buChar char="•"/>
            </a:pPr>
            <a:r>
              <a:rPr lang="en-GB" sz="1200" kern="100" dirty="0">
                <a:latin typeface="Arial" panose="020B0604020202020204" pitchFamily="34" charset="0"/>
                <a:ea typeface="Aptos" panose="020B0004020202020204" pitchFamily="34" charset="0"/>
                <a:cs typeface="Arial" panose="020B0604020202020204" pitchFamily="34" charset="0"/>
              </a:rPr>
              <a:t>Khilafat for guidance</a:t>
            </a:r>
          </a:p>
          <a:p>
            <a:pPr marL="171450" lvl="0" indent="-171450">
              <a:lnSpc>
                <a:spcPct val="115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Holy Qur’an</a:t>
            </a:r>
          </a:p>
          <a:p>
            <a:pPr marL="171450" lvl="0" indent="-171450">
              <a:lnSpc>
                <a:spcPct val="115000"/>
              </a:lnSpc>
              <a:buFont typeface="Arial" panose="020B0604020202020204" pitchFamily="34" charset="0"/>
              <a:buChar char="•"/>
            </a:pPr>
            <a:r>
              <a:rPr lang="en-GB" sz="1200" dirty="0">
                <a:latin typeface="Arial"/>
                <a:cs typeface="Arial"/>
              </a:rPr>
              <a:t>The Holy Prophet (</a:t>
            </a:r>
            <a:r>
              <a:rPr lang="en-GB" sz="1200" dirty="0" err="1">
                <a:latin typeface="Arial"/>
                <a:cs typeface="Arial"/>
              </a:rPr>
              <a:t>sa</a:t>
            </a:r>
            <a:r>
              <a:rPr lang="en-GB" sz="1200" dirty="0">
                <a:latin typeface="Arial"/>
                <a:cs typeface="Arial"/>
              </a:rPr>
              <a:t>) – </a:t>
            </a:r>
            <a:r>
              <a:rPr lang="en-GB" sz="1200" dirty="0" err="1">
                <a:latin typeface="Arial"/>
                <a:cs typeface="Arial"/>
              </a:rPr>
              <a:t>Ahadith</a:t>
            </a:r>
            <a:r>
              <a:rPr lang="en-GB" sz="1200">
                <a:latin typeface="Arial"/>
                <a:cs typeface="Arial"/>
              </a:rPr>
              <a:t> (his oral traditions)  and Sunnah (practices)</a:t>
            </a:r>
          </a:p>
          <a:p>
            <a:pPr marL="171450" indent="-171450">
              <a:lnSpc>
                <a:spcPct val="115000"/>
              </a:lnSpc>
              <a:buFont typeface="Arial" panose="020B0604020202020204" pitchFamily="34" charset="0"/>
              <a:buChar char="•"/>
            </a:pPr>
            <a:r>
              <a:rPr lang="en-GB" sz="1200" dirty="0">
                <a:latin typeface="Arial"/>
                <a:cs typeface="Arial"/>
              </a:rPr>
              <a:t>The Promised Messiah (as), Khilafat and </a:t>
            </a:r>
            <a:r>
              <a:rPr lang="en-GB" sz="1200" dirty="0" err="1">
                <a:latin typeface="Arial"/>
                <a:cs typeface="Arial"/>
              </a:rPr>
              <a:t>Jama’at</a:t>
            </a:r>
            <a:r>
              <a:rPr lang="en-GB" sz="1200" dirty="0">
                <a:latin typeface="Arial"/>
                <a:cs typeface="Arial"/>
              </a:rPr>
              <a:t> literature</a:t>
            </a:r>
          </a:p>
          <a:p>
            <a:pPr marL="171450" lvl="0" indent="-171450">
              <a:lnSpc>
                <a:spcPct val="115000"/>
              </a:lnSpc>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lnSpc>
                <a:spcPct val="115000"/>
              </a:lnSpc>
            </a:pPr>
            <a:r>
              <a:rPr lang="en-GB" sz="1200" b="1" dirty="0">
                <a:latin typeface="Arial" panose="020B0604020202020204" pitchFamily="34" charset="0"/>
                <a:cs typeface="Arial" panose="020B0604020202020204" pitchFamily="34" charset="0"/>
              </a:rPr>
              <a:t>Why can’t we use AI for gaining Islamic Knowledge and Researching about Islam? </a:t>
            </a:r>
          </a:p>
          <a:p>
            <a:pPr marL="171450" lvl="0" indent="-171450">
              <a:lnSpc>
                <a:spcPct val="115000"/>
              </a:lnSpc>
              <a:buFont typeface="Arial" panose="020B0604020202020204" pitchFamily="34" charset="0"/>
              <a:buChar char="•"/>
            </a:pPr>
            <a:r>
              <a:rPr lang="en-GB" sz="1200" dirty="0">
                <a:latin typeface="Arial"/>
                <a:cs typeface="Arial"/>
              </a:rPr>
              <a:t>AI and social media can mix correct and incorrect beliefs and can also produce false information too (</a:t>
            </a:r>
            <a:r>
              <a:rPr lang="en-GB" sz="1200" b="1" i="1" dirty="0">
                <a:latin typeface="Arial"/>
                <a:cs typeface="Arial"/>
              </a:rPr>
              <a:t>known as ‘AI hallucinations’) </a:t>
            </a:r>
            <a:r>
              <a:rPr lang="en-GB" sz="1200" dirty="0">
                <a:latin typeface="Arial"/>
                <a:cs typeface="Arial"/>
              </a:rPr>
              <a:t>, as Ahmadis we must not rely on AI to source </a:t>
            </a:r>
            <a:r>
              <a:rPr lang="en-GB" sz="1200" dirty="0" err="1">
                <a:latin typeface="Arial"/>
                <a:cs typeface="Arial"/>
              </a:rPr>
              <a:t>Ahadith</a:t>
            </a:r>
            <a:r>
              <a:rPr lang="en-GB" sz="1200" dirty="0">
                <a:latin typeface="Arial"/>
                <a:cs typeface="Arial"/>
              </a:rPr>
              <a:t>, produce speeches for </a:t>
            </a:r>
            <a:r>
              <a:rPr lang="en-GB" sz="1200" dirty="0" err="1">
                <a:latin typeface="Arial"/>
                <a:cs typeface="Arial"/>
              </a:rPr>
              <a:t>Ijtema's</a:t>
            </a:r>
            <a:r>
              <a:rPr lang="en-GB" sz="1200">
                <a:latin typeface="Arial"/>
                <a:cs typeface="Arial"/>
              </a:rPr>
              <a:t> or even schoolwork for that matter.</a:t>
            </a:r>
          </a:p>
          <a:p>
            <a:pPr marL="171450" lvl="0" indent="-171450">
              <a:lnSpc>
                <a:spcPct val="115000"/>
              </a:lnSpc>
              <a:buFont typeface="Arial" panose="020B0604020202020204" pitchFamily="34" charset="0"/>
              <a:buChar char="•"/>
            </a:pPr>
            <a:r>
              <a:rPr lang="en-GB" sz="1200">
                <a:latin typeface="Arial"/>
                <a:cs typeface="Arial"/>
              </a:rPr>
              <a:t>Any content you obtain from AI must be fact-checked for accuracy.</a:t>
            </a:r>
          </a:p>
          <a:p>
            <a:pPr>
              <a:lnSpc>
                <a:spcPct val="115000"/>
              </a:lnSpc>
            </a:pPr>
            <a:endParaRPr lang="en-GB" sz="1200" dirty="0">
              <a:latin typeface="Arial" panose="020B0604020202020204" pitchFamily="34" charset="0"/>
              <a:cs typeface="Arial" panose="020B0604020202020204" pitchFamily="34" charset="0"/>
            </a:endParaRPr>
          </a:p>
          <a:p>
            <a:pPr>
              <a:lnSpc>
                <a:spcPct val="115000"/>
              </a:lnSpc>
            </a:pPr>
            <a:r>
              <a:rPr lang="en-GB" sz="1200" b="1" dirty="0">
                <a:latin typeface="Arial" panose="020B0604020202020204" pitchFamily="34" charset="0"/>
                <a:cs typeface="Arial" panose="020B0604020202020204" pitchFamily="34" charset="0"/>
              </a:rPr>
              <a:t>Key Point:</a:t>
            </a:r>
          </a:p>
          <a:p>
            <a:pPr marL="171450" indent="-171450">
              <a:lnSpc>
                <a:spcPct val="115000"/>
              </a:lnSpc>
              <a:buFont typeface="Arial" panose="020B0604020202020204" pitchFamily="34" charset="0"/>
              <a:buChar char="•"/>
            </a:pPr>
            <a:r>
              <a:rPr lang="en-GB" sz="1200" dirty="0">
                <a:latin typeface="Arial" panose="020B0604020202020204" pitchFamily="34" charset="0"/>
                <a:cs typeface="Arial" panose="020B0604020202020204" pitchFamily="34" charset="0"/>
              </a:rPr>
              <a:t>We do not take our religion from random people online nor AI — we take it from trusted Ahmadi sources.</a:t>
            </a:r>
          </a:p>
          <a:p>
            <a:pPr marL="171450" indent="-171450">
              <a:lnSpc>
                <a:spcPct val="115000"/>
              </a:lnSpc>
              <a:buFont typeface="Arial" panose="020B0604020202020204" pitchFamily="34" charset="0"/>
              <a:buChar char="•"/>
            </a:pPr>
            <a:r>
              <a:rPr lang="en-GB" sz="1200" dirty="0">
                <a:latin typeface="Arial"/>
                <a:cs typeface="Arial"/>
              </a:rPr>
              <a:t>At times AI can produce extracts of </a:t>
            </a:r>
            <a:r>
              <a:rPr lang="en-GB" sz="1200" dirty="0" err="1">
                <a:latin typeface="Arial"/>
                <a:cs typeface="Arial"/>
              </a:rPr>
              <a:t>Ahadith</a:t>
            </a:r>
            <a:r>
              <a:rPr lang="en-GB" sz="1200" dirty="0">
                <a:latin typeface="Arial"/>
                <a:cs typeface="Arial"/>
              </a:rPr>
              <a:t> and Passages (extracts of the Promised Messiah (as)) that are totally untrue/ somewhat altered, therefore we cannot use AI for such things, unless we can fact check it by looking at the original texts</a:t>
            </a:r>
          </a:p>
          <a:p>
            <a:pPr lvl="0">
              <a:lnSpc>
                <a:spcPct val="115000"/>
              </a:lnSpc>
            </a:pPr>
            <a:endParaRPr lang="en-GB" sz="1200" kern="100" dirty="0">
              <a:latin typeface="Arial" panose="020B0604020202020204" pitchFamily="34" charset="0"/>
              <a:ea typeface="Aptos" panose="020B0004020202020204" pitchFamily="34" charset="0"/>
              <a:cs typeface="Arial" panose="020B0604020202020204" pitchFamily="34" charset="0"/>
            </a:endParaRPr>
          </a:p>
          <a:p>
            <a:endParaRPr lang="en-GB" dirty="0"/>
          </a:p>
        </p:txBody>
      </p:sp>
      <p:sp>
        <p:nvSpPr>
          <p:cNvPr id="2" name="Subtitle 2">
            <a:extLst>
              <a:ext uri="{FF2B5EF4-FFF2-40B4-BE49-F238E27FC236}">
                <a16:creationId xmlns:a16="http://schemas.microsoft.com/office/drawing/2014/main" id="{1D091399-3356-44DD-2645-B83E06C6CE7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E2CC46D6-AB7D-7275-0B0C-2EC25646A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413FA316-8D4D-F5EB-8E05-390DA8E3E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0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FB2FA4-D411-FCC4-26B5-4BFB1D576982}"/>
              </a:ext>
            </a:extLst>
          </p:cNvPr>
          <p:cNvSpPr txBox="1"/>
          <p:nvPr/>
        </p:nvSpPr>
        <p:spPr>
          <a:xfrm>
            <a:off x="533934" y="2531859"/>
            <a:ext cx="11124132" cy="1997150"/>
          </a:xfrm>
          <a:prstGeom prst="rect">
            <a:avLst/>
          </a:prstGeom>
          <a:noFill/>
        </p:spPr>
        <p:txBody>
          <a:bodyPr wrap="square" rtlCol="0">
            <a:spAutoFit/>
          </a:bodyPr>
          <a:lstStyle/>
          <a:p>
            <a:pPr algn="ctr">
              <a:lnSpc>
                <a:spcPct val="150000"/>
              </a:lnSpc>
            </a:pPr>
            <a:r>
              <a:rPr lang="en-GB" sz="1200" b="1" dirty="0">
                <a:latin typeface="Arial" panose="020B0604020202020204" pitchFamily="34" charset="0"/>
                <a:cs typeface="Arial" panose="020B0604020202020204" pitchFamily="34" charset="0"/>
              </a:rPr>
              <a:t>This scheme of work is designed to develop responsible, disciplined and faith-driven digital behaviour in line with Islamic teachings. It aims to equip pupils with the knowledge and understanding required to navigate Artificial Intelligence, social media and the wider digital world safely and responsibly. </a:t>
            </a:r>
          </a:p>
          <a:p>
            <a:pPr algn="ctr">
              <a:lnSpc>
                <a:spcPct val="150000"/>
              </a:lnSpc>
            </a:pPr>
            <a:endParaRPr lang="en-GB" sz="1200" b="1" dirty="0">
              <a:latin typeface="Arial" panose="020B0604020202020204" pitchFamily="34" charset="0"/>
              <a:cs typeface="Arial" panose="020B0604020202020204" pitchFamily="34" charset="0"/>
            </a:endParaRPr>
          </a:p>
          <a:p>
            <a:pPr algn="ctr">
              <a:lnSpc>
                <a:spcPct val="150000"/>
              </a:lnSpc>
            </a:pPr>
            <a:r>
              <a:rPr lang="en-GB" sz="1200" b="1" dirty="0">
                <a:latin typeface="Arial" panose="020B0604020202020204" pitchFamily="34" charset="0"/>
                <a:cs typeface="Arial" panose="020B0604020202020204" pitchFamily="34" charset="0"/>
              </a:rPr>
              <a:t>Through a structured approach, pupils are guided to recognise both the benefits and risks of technology, whilst developing the ability to make informed, ethical decisions. Rooted in the principles of Islam Ahmadiyya, this scheme of work encourages pupils to uphold values such as honesty, modesty, accountability and self-control, ensuring that their online conduct reflects their faith and contributes positively to society.</a:t>
            </a:r>
          </a:p>
        </p:txBody>
      </p:sp>
      <p:pic>
        <p:nvPicPr>
          <p:cNvPr id="5" name="Picture 2" descr="Ahmadiyya Muslim Association UK - Official Website">
            <a:extLst>
              <a:ext uri="{FF2B5EF4-FFF2-40B4-BE49-F238E27FC236}">
                <a16:creationId xmlns:a16="http://schemas.microsoft.com/office/drawing/2014/main" id="{C1602185-BFD1-B002-D4F5-13E98FC94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00984CF0-54FA-113C-D9B3-BC3683B4C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AC011B-A2EE-3959-50B1-B1DAF3C77FDB}"/>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latin typeface="Arial" panose="020B0604020202020204" pitchFamily="34" charset="0"/>
                <a:ea typeface="Aptos" panose="020B0004020202020204" pitchFamily="34" charset="0"/>
                <a:cs typeface="Arial" panose="020B0604020202020204" pitchFamily="34" charset="0"/>
              </a:rPr>
              <a:t>Programme Purpose</a:t>
            </a:r>
            <a:endParaRPr lang="en-GB" sz="16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0562E2DF-4B27-B53C-AAAC-1364E6F6F644}"/>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spTree>
    <p:extLst>
      <p:ext uri="{BB962C8B-B14F-4D97-AF65-F5344CB8AC3E}">
        <p14:creationId xmlns:p14="http://schemas.microsoft.com/office/powerpoint/2010/main" val="115456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5E8D1-169A-29A2-1796-2E52D9B2F108}"/>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“Who Would You Trust”</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491F3C0-49D2-DF98-E5F8-CE18031A9A41}"/>
              </a:ext>
            </a:extLst>
          </p:cNvPr>
          <p:cNvSpPr txBox="1"/>
          <p:nvPr/>
        </p:nvSpPr>
        <p:spPr>
          <a:xfrm>
            <a:off x="285023" y="970702"/>
            <a:ext cx="11621954" cy="1661993"/>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Your task for today is to look at the people below and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Decide who you would trust the most to learn about Islam and who you would trust the least.</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Rank the sources from most trustworthy to least trustworthy</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endParaRPr lang="en-GB" sz="1200" b="1" dirty="0">
              <a:latin typeface="Arial" panose="020B0604020202020204" pitchFamily="34" charset="0"/>
              <a:cs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CCACC360-C568-DEA6-E6D5-411AED956000}"/>
              </a:ext>
            </a:extLst>
          </p:cNvPr>
          <p:cNvSpPr txBox="1"/>
          <p:nvPr/>
        </p:nvSpPr>
        <p:spPr>
          <a:xfrm>
            <a:off x="2663453" y="3526965"/>
            <a:ext cx="1623237"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TikTok influencer</a:t>
            </a:r>
          </a:p>
        </p:txBody>
      </p:sp>
      <p:sp>
        <p:nvSpPr>
          <p:cNvPr id="9" name="TextBox 8">
            <a:extLst>
              <a:ext uri="{FF2B5EF4-FFF2-40B4-BE49-F238E27FC236}">
                <a16:creationId xmlns:a16="http://schemas.microsoft.com/office/drawing/2014/main" id="{1DA2DC93-DC46-B8C9-941A-B8B82583CD59}"/>
              </a:ext>
            </a:extLst>
          </p:cNvPr>
          <p:cNvSpPr txBox="1"/>
          <p:nvPr/>
        </p:nvSpPr>
        <p:spPr>
          <a:xfrm>
            <a:off x="2119421" y="4269972"/>
            <a:ext cx="2604977"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An AI Chatbot giving Islamic answers</a:t>
            </a:r>
          </a:p>
        </p:txBody>
      </p:sp>
      <p:sp>
        <p:nvSpPr>
          <p:cNvPr id="10" name="TextBox 9">
            <a:extLst>
              <a:ext uri="{FF2B5EF4-FFF2-40B4-BE49-F238E27FC236}">
                <a16:creationId xmlns:a16="http://schemas.microsoft.com/office/drawing/2014/main" id="{F7863943-AAE8-ED62-DA51-E127D3793002}"/>
              </a:ext>
            </a:extLst>
          </p:cNvPr>
          <p:cNvSpPr txBox="1"/>
          <p:nvPr/>
        </p:nvSpPr>
        <p:spPr>
          <a:xfrm>
            <a:off x="2225746" y="2584711"/>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friend sharing a video they saw online </a:t>
            </a:r>
          </a:p>
        </p:txBody>
      </p:sp>
      <p:sp>
        <p:nvSpPr>
          <p:cNvPr id="11" name="TextBox 10">
            <a:extLst>
              <a:ext uri="{FF2B5EF4-FFF2-40B4-BE49-F238E27FC236}">
                <a16:creationId xmlns:a16="http://schemas.microsoft.com/office/drawing/2014/main" id="{21A31A1E-56F5-A096-908F-144964E94F62}"/>
              </a:ext>
            </a:extLst>
          </p:cNvPr>
          <p:cNvSpPr txBox="1"/>
          <p:nvPr/>
        </p:nvSpPr>
        <p:spPr>
          <a:xfrm>
            <a:off x="2461434" y="5403204"/>
            <a:ext cx="2027273" cy="461665"/>
          </a:xfrm>
          <a:prstGeom prst="rect">
            <a:avLst/>
          </a:prstGeom>
          <a:noFill/>
        </p:spPr>
        <p:txBody>
          <a:bodyPr wrap="square" lIns="91440" tIns="45720" rIns="91440" bIns="45720" rtlCol="0" anchor="t">
            <a:spAutoFit/>
          </a:bodyPr>
          <a:lstStyle/>
          <a:p>
            <a:pPr algn="ctr"/>
            <a:r>
              <a:rPr lang="en-GB" sz="1200" b="1" dirty="0">
                <a:latin typeface="Arial"/>
                <a:cs typeface="Arial"/>
              </a:rPr>
              <a:t>A Friday sermon by our beloved </a:t>
            </a:r>
            <a:r>
              <a:rPr lang="en-GB" sz="1200" b="1" dirty="0" err="1">
                <a:latin typeface="Arial"/>
                <a:cs typeface="Arial"/>
              </a:rPr>
              <a:t>Huzoor</a:t>
            </a:r>
            <a:r>
              <a:rPr lang="en-GB" sz="1200" b="1" dirty="0">
                <a:latin typeface="Arial"/>
                <a:cs typeface="Arial"/>
              </a:rPr>
              <a:t>(aba)</a:t>
            </a:r>
          </a:p>
        </p:txBody>
      </p:sp>
      <p:sp>
        <p:nvSpPr>
          <p:cNvPr id="12" name="TextBox 11">
            <a:extLst>
              <a:ext uri="{FF2B5EF4-FFF2-40B4-BE49-F238E27FC236}">
                <a16:creationId xmlns:a16="http://schemas.microsoft.com/office/drawing/2014/main" id="{C47F055C-6141-AE9B-8A68-17C8D5EEB932}"/>
              </a:ext>
            </a:extLst>
          </p:cNvPr>
          <p:cNvSpPr txBox="1"/>
          <p:nvPr/>
        </p:nvSpPr>
        <p:spPr>
          <a:xfrm>
            <a:off x="7336462" y="3415708"/>
            <a:ext cx="1623237"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non-Ahmadi scholar on </a:t>
            </a:r>
            <a:r>
              <a:rPr lang="en-GB" sz="1200" b="1" dirty="0" err="1">
                <a:latin typeface="Arial" panose="020B0604020202020204" pitchFamily="34" charset="0"/>
                <a:cs typeface="Arial" panose="020B0604020202020204" pitchFamily="34" charset="0"/>
              </a:rPr>
              <a:t>Youtube</a:t>
            </a:r>
            <a:endParaRPr lang="en-GB"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8EBCD0A-608A-5F86-71B4-EC51EF870492}"/>
              </a:ext>
            </a:extLst>
          </p:cNvPr>
          <p:cNvSpPr txBox="1"/>
          <p:nvPr/>
        </p:nvSpPr>
        <p:spPr>
          <a:xfrm>
            <a:off x="7336462" y="4269971"/>
            <a:ext cx="1623237"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Al Islam/ Al Hakam </a:t>
            </a:r>
          </a:p>
          <a:p>
            <a:endParaRPr lang="en-GB" sz="12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E26BC21-1BC5-425E-8775-678DD1856BC4}"/>
              </a:ext>
            </a:extLst>
          </p:cNvPr>
          <p:cNvSpPr txBox="1"/>
          <p:nvPr/>
        </p:nvSpPr>
        <p:spPr>
          <a:xfrm>
            <a:off x="7336463" y="2584712"/>
            <a:ext cx="1623237"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local murabbi</a:t>
            </a:r>
          </a:p>
        </p:txBody>
      </p:sp>
      <p:sp>
        <p:nvSpPr>
          <p:cNvPr id="15" name="TextBox 14">
            <a:extLst>
              <a:ext uri="{FF2B5EF4-FFF2-40B4-BE49-F238E27FC236}">
                <a16:creationId xmlns:a16="http://schemas.microsoft.com/office/drawing/2014/main" id="{74909505-D4D3-F0AF-3446-A30AB5DC7960}"/>
              </a:ext>
            </a:extLst>
          </p:cNvPr>
          <p:cNvSpPr txBox="1"/>
          <p:nvPr/>
        </p:nvSpPr>
        <p:spPr>
          <a:xfrm>
            <a:off x="7400259" y="5403204"/>
            <a:ext cx="1623237"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The </a:t>
            </a:r>
            <a:r>
              <a:rPr lang="en-GB" sz="1200" b="1" dirty="0" err="1">
                <a:latin typeface="Arial" panose="020B0604020202020204" pitchFamily="34" charset="0"/>
                <a:cs typeface="Arial" panose="020B0604020202020204" pitchFamily="34" charset="0"/>
              </a:rPr>
              <a:t>Imaam</a:t>
            </a:r>
            <a:r>
              <a:rPr lang="en-GB" sz="1200" b="1" dirty="0">
                <a:latin typeface="Arial" panose="020B0604020202020204" pitchFamily="34" charset="0"/>
                <a:cs typeface="Arial" panose="020B0604020202020204" pitchFamily="34" charset="0"/>
              </a:rPr>
              <a:t> of a non-Ahmadi mosque</a:t>
            </a:r>
          </a:p>
        </p:txBody>
      </p:sp>
      <p:sp>
        <p:nvSpPr>
          <p:cNvPr id="4" name="Subtitle 2">
            <a:extLst>
              <a:ext uri="{FF2B5EF4-FFF2-40B4-BE49-F238E27FC236}">
                <a16:creationId xmlns:a16="http://schemas.microsoft.com/office/drawing/2014/main" id="{E1AB11F5-4C14-63ED-4596-5C56C63107F2}"/>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CDCE934B-B37E-C85E-CFF6-A77627F96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EC212831-8BC0-7004-7692-C487A80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9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BD9DA-0F57-9447-FF7F-F2A46EB6AA59}"/>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2180C73-A326-D62B-BA92-7BAF224D33C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68494E4D-FDD7-B56D-5333-BEC0167E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B6B7B5B4-DC12-2B67-738E-F8391A086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3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D1B1E3-B6FA-1957-8D02-4A3AFC616059}"/>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Core Content | Lesson 4 | Online Safety &amp; Personal Boundaries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e image depicts a bright yellow warning triangle with a black outline and a black exclamation mark inside.&#10;&#10;AI-generated content may be incorrect.">
            <a:extLst>
              <a:ext uri="{FF2B5EF4-FFF2-40B4-BE49-F238E27FC236}">
                <a16:creationId xmlns:a16="http://schemas.microsoft.com/office/drawing/2014/main" id="{E33C1F55-A14F-71FC-7169-F6B3769621BB}"/>
              </a:ext>
            </a:extLst>
          </p:cNvPr>
          <p:cNvPicPr>
            <a:picLocks noChangeAspect="1"/>
          </p:cNvPicPr>
          <p:nvPr/>
        </p:nvPicPr>
        <p:blipFill>
          <a:blip r:embed="rId2"/>
          <a:stretch>
            <a:fillRect/>
          </a:stretch>
        </p:blipFill>
        <p:spPr>
          <a:xfrm>
            <a:off x="703182" y="1259996"/>
            <a:ext cx="4777381" cy="41682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A34A8817-4306-CEF8-A177-1143FA18CB13}"/>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342900" indent="-228600">
              <a:lnSpc>
                <a:spcPct val="90000"/>
              </a:lnSpc>
              <a:buFont typeface="Arial" panose="020B0604020202020204" pitchFamily="34" charset="0"/>
              <a:buChar char="•"/>
            </a:pPr>
            <a:r>
              <a:rPr lang="en-US"/>
              <a:t>To understand what personal information is and why it must be protected</a:t>
            </a:r>
          </a:p>
          <a:p>
            <a:pPr marL="342900" indent="-228600">
              <a:lnSpc>
                <a:spcPct val="90000"/>
              </a:lnSpc>
              <a:buFont typeface="Arial" panose="020B0604020202020204" pitchFamily="34" charset="0"/>
              <a:buChar char="•"/>
            </a:pPr>
            <a:r>
              <a:rPr lang="en-US"/>
              <a:t>To recognise unsafe situations online and how to respond to them</a:t>
            </a:r>
          </a:p>
          <a:p>
            <a:pPr marL="342900" indent="-228600">
              <a:lnSpc>
                <a:spcPct val="90000"/>
              </a:lnSpc>
              <a:buFont typeface="Arial" panose="020B0604020202020204" pitchFamily="34" charset="0"/>
              <a:buChar char="•"/>
            </a:pPr>
            <a:r>
              <a:rPr lang="en-US"/>
              <a:t>To understand the importance of setting boundaries when using the internet and social media</a:t>
            </a:r>
          </a:p>
          <a:p>
            <a:pPr marL="342900" indent="-228600">
              <a:lnSpc>
                <a:spcPct val="90000"/>
              </a:lnSpc>
              <a:buFont typeface="Arial" panose="020B0604020202020204" pitchFamily="34" charset="0"/>
              <a:buChar char="•"/>
            </a:pPr>
            <a:r>
              <a:rPr lang="en-US"/>
              <a:t>To understand Islamic/Ahmadiyya teachings on modesty, privacy and self-respect</a:t>
            </a:r>
          </a:p>
          <a:p>
            <a:pPr marL="342900" indent="-228600">
              <a:lnSpc>
                <a:spcPct val="90000"/>
              </a:lnSpc>
              <a:buFont typeface="Arial" panose="020B0604020202020204" pitchFamily="34" charset="0"/>
              <a:buChar char="•"/>
            </a:pPr>
            <a:r>
              <a:rPr lang="en-US"/>
              <a:t>To develop confidence in making safe and responsible choices online</a:t>
            </a:r>
          </a:p>
        </p:txBody>
      </p:sp>
      <p:sp>
        <p:nvSpPr>
          <p:cNvPr id="4" name="Subtitle 2">
            <a:extLst>
              <a:ext uri="{FF2B5EF4-FFF2-40B4-BE49-F238E27FC236}">
                <a16:creationId xmlns:a16="http://schemas.microsoft.com/office/drawing/2014/main" id="{47E99D53-0DFA-9858-EB4D-4E227FE8381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27C1AAF7-7445-5D33-26F1-5D49EFE6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51C2B917-35D4-013A-1AC7-E6A00CE50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3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8BE3D7-7BA8-5A8F-090B-5B54584D6B0E}"/>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6386A2B5-480A-802A-67F8-8B6AA58F4311}"/>
              </a:ext>
            </a:extLst>
          </p:cNvPr>
          <p:cNvSpPr txBox="1"/>
          <p:nvPr/>
        </p:nvSpPr>
        <p:spPr>
          <a:xfrm>
            <a:off x="285023" y="1067889"/>
            <a:ext cx="11621954" cy="295465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What kind of information about yourself should you never share online?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Is it okay to talk to people online that you do not know in real life? Why or why not?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What would you do if someone online asked for your personal details?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What do you think about the statement, “it’s okay if the person seems nice”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endParaRPr lang="en-GB" sz="1200" dirty="0">
              <a:latin typeface="Arial" panose="020B0604020202020204" pitchFamily="34" charset="0"/>
              <a:cs typeface="Arial" panose="020B0604020202020204" pitchFamily="34" charset="0"/>
            </a:endParaRPr>
          </a:p>
          <a:p>
            <a:pPr algn="ctr"/>
            <a:endParaRPr lang="en-GB" sz="1200" i="1" dirty="0">
              <a:latin typeface="Arial" panose="020B0604020202020204" pitchFamily="34" charset="0"/>
              <a:cs typeface="Arial" panose="020B0604020202020204" pitchFamily="34" charset="0"/>
            </a:endParaRPr>
          </a:p>
          <a:p>
            <a:pPr algn="ctr"/>
            <a:r>
              <a:rPr lang="en-GB" sz="1200" i="1" dirty="0">
                <a:latin typeface="Arial" panose="020B0604020202020204" pitchFamily="34" charset="0"/>
                <a:cs typeface="Arial" panose="020B0604020202020204" pitchFamily="34" charset="0"/>
              </a:rPr>
              <a:t>*Talk to your partners*</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FA235170-7C05-D677-7D78-40B783C45B05}"/>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CA43F39C-74F0-2592-C1DB-AD4E6B11F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29C20A31-AD32-9886-3544-69C435707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8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4142F-A6DB-2CD7-1ACD-5B1229C1D445}"/>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2DCDDD-7EE6-B796-0FFB-E20920487626}"/>
              </a:ext>
            </a:extLst>
          </p:cNvPr>
          <p:cNvSpPr txBox="1"/>
          <p:nvPr/>
        </p:nvSpPr>
        <p:spPr>
          <a:xfrm>
            <a:off x="285023" y="1023069"/>
            <a:ext cx="11621954" cy="4985980"/>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us to protect our dignity, privacy and honour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Not everyone online has good intentions and people can pretend to be someone else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modesty (Hayaa’) and self-respect, so we must be careful about what we share online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follow guidance from Khilafat to live safely and responsibly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aim to avoid harmful situations and seek help from parents or trusted adults when needed</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can we share/ not share online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Personal information should never be shared with strangers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Anything shared online can be saved or misused and is difficult to remove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Do not share passwords, your location, your school name, personal photos and photos of family members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Not everyone online is who they claim to be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Private messages can be screenshotted and shared, be careful what you say online to others and the type of conversations you have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Sharing inappropriate content or saying harmful/ abusive things online can have serious consequences</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should we do if we find ourselves in a situation where we feel uncomfortable or unsafe?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Speak to a trusted adult (adult at home, parents, teacher etc.)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 can block people online in games and social media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Report abusive language/ people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Do not add friends who you do not know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r>
              <a:rPr lang="en-GB" sz="1200" dirty="0">
                <a:latin typeface="Arial" panose="020B0604020202020204" pitchFamily="34" charset="0"/>
                <a:cs typeface="Arial" panose="020B0604020202020204" pitchFamily="34" charset="0"/>
              </a:rPr>
              <a:t>Protect your privacy—what you share online matters.</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27208A79-565D-7514-2566-DBD9635F0886}"/>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CEB2150C-08DF-0F83-EEE6-097EFA426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8D5AB8C2-AA83-B06B-400E-C7ED76B1E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5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01B46C-E183-112E-6048-D060E748E0B9}"/>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“Safe or Unsafe”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1D5BD1-E8CE-017F-7949-742395EC3CAE}"/>
              </a:ext>
            </a:extLst>
          </p:cNvPr>
          <p:cNvSpPr txBox="1"/>
          <p:nvPr/>
        </p:nvSpPr>
        <p:spPr>
          <a:xfrm>
            <a:off x="285023" y="1006562"/>
            <a:ext cx="11621954" cy="2215991"/>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Your task for today is to look at the situations below and:</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Decide whether each situation is safe or unsafe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you would do to deal with the situation</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the dangers of each situation are</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Who you would tell to help you</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r>
              <a:rPr lang="en-GB" sz="1200" b="1" dirty="0">
                <a:latin typeface="Arial" panose="020B0604020202020204" pitchFamily="34" charset="0"/>
                <a:cs typeface="Arial" panose="020B0604020202020204" pitchFamily="34" charset="0"/>
              </a:rPr>
              <a:t> </a:t>
            </a:r>
          </a:p>
          <a:p>
            <a:endParaRPr lang="en-GB" dirty="0"/>
          </a:p>
        </p:txBody>
      </p:sp>
      <p:sp>
        <p:nvSpPr>
          <p:cNvPr id="6" name="TextBox 5">
            <a:extLst>
              <a:ext uri="{FF2B5EF4-FFF2-40B4-BE49-F238E27FC236}">
                <a16:creationId xmlns:a16="http://schemas.microsoft.com/office/drawing/2014/main" id="{F7873771-14A0-5224-E967-69D0A78A6EFD}"/>
              </a:ext>
            </a:extLst>
          </p:cNvPr>
          <p:cNvSpPr txBox="1"/>
          <p:nvPr/>
        </p:nvSpPr>
        <p:spPr>
          <a:xfrm>
            <a:off x="2225746" y="3428999"/>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online asks for your name, school and address</a:t>
            </a:r>
          </a:p>
        </p:txBody>
      </p:sp>
      <p:sp>
        <p:nvSpPr>
          <p:cNvPr id="7" name="TextBox 6">
            <a:extLst>
              <a:ext uri="{FF2B5EF4-FFF2-40B4-BE49-F238E27FC236}">
                <a16:creationId xmlns:a16="http://schemas.microsoft.com/office/drawing/2014/main" id="{78E1F0DD-D3AB-6038-C2A4-DB27701341B4}"/>
              </a:ext>
            </a:extLst>
          </p:cNvPr>
          <p:cNvSpPr txBox="1"/>
          <p:nvPr/>
        </p:nvSpPr>
        <p:spPr>
          <a:xfrm>
            <a:off x="2225746" y="5089324"/>
            <a:ext cx="2498652"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person sends you a message that makes you feel scared, unsafe or worried and then they tell you, “do not tell anyone about this”</a:t>
            </a:r>
          </a:p>
        </p:txBody>
      </p:sp>
      <p:sp>
        <p:nvSpPr>
          <p:cNvPr id="8" name="TextBox 7">
            <a:extLst>
              <a:ext uri="{FF2B5EF4-FFF2-40B4-BE49-F238E27FC236}">
                <a16:creationId xmlns:a16="http://schemas.microsoft.com/office/drawing/2014/main" id="{5857DB38-A911-2DF6-08F8-D1E9A9545954}"/>
              </a:ext>
            </a:extLst>
          </p:cNvPr>
          <p:cNvSpPr txBox="1"/>
          <p:nvPr/>
        </p:nvSpPr>
        <p:spPr>
          <a:xfrm>
            <a:off x="6919411" y="5089323"/>
            <a:ext cx="2498652" cy="1015663"/>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online asks you to send a photo or video of yourself or a family member, but you do not know this person</a:t>
            </a:r>
          </a:p>
        </p:txBody>
      </p:sp>
      <p:sp>
        <p:nvSpPr>
          <p:cNvPr id="10" name="TextBox 9">
            <a:extLst>
              <a:ext uri="{FF2B5EF4-FFF2-40B4-BE49-F238E27FC236}">
                <a16:creationId xmlns:a16="http://schemas.microsoft.com/office/drawing/2014/main" id="{A256FA47-C076-9C7F-0C8D-1EFCC1E1BBF5}"/>
              </a:ext>
            </a:extLst>
          </p:cNvPr>
          <p:cNvSpPr txBox="1"/>
          <p:nvPr/>
        </p:nvSpPr>
        <p:spPr>
          <a:xfrm>
            <a:off x="6919411" y="3428999"/>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online in a game chat is saying rude and mean things to you</a:t>
            </a:r>
          </a:p>
        </p:txBody>
      </p:sp>
      <p:sp>
        <p:nvSpPr>
          <p:cNvPr id="2" name="Subtitle 2">
            <a:extLst>
              <a:ext uri="{FF2B5EF4-FFF2-40B4-BE49-F238E27FC236}">
                <a16:creationId xmlns:a16="http://schemas.microsoft.com/office/drawing/2014/main" id="{3B8ED24E-0919-1D00-2CA9-D5A5DF853CD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C112391C-4E8D-6959-4B68-40D644B2D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hmadiyya Muslim Association UK - Official Website">
            <a:extLst>
              <a:ext uri="{FF2B5EF4-FFF2-40B4-BE49-F238E27FC236}">
                <a16:creationId xmlns:a16="http://schemas.microsoft.com/office/drawing/2014/main" id="{DAA2FB43-5F1E-CA8C-727F-07B5DDF93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4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D4DE9-D101-BB27-4182-4C2F9150B305}"/>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8DE9421-0C91-D406-41C1-B043388EBD6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F37C38EC-50C6-9F2B-F1A5-3E04A0ED5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8151AD41-FFFC-7BD2-FD3D-50BEA7286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7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E097F92-29D2-260E-C8E1-3CBE078E0782}"/>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Core Content | Lesson 5 | Scams, Deception and Deepfakes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he image depicts a laptop screen with a warning sign, cautioning users about potential scams.&#10;&#10;AI-generated content may be incorrect.">
            <a:extLst>
              <a:ext uri="{FF2B5EF4-FFF2-40B4-BE49-F238E27FC236}">
                <a16:creationId xmlns:a16="http://schemas.microsoft.com/office/drawing/2014/main" id="{5DE6FABE-9055-1A41-F382-D066BB8D54D5}"/>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13BE7A77-A0AF-41F2-AC32-4652E35264C4}"/>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228600" indent="-228600">
              <a:lnSpc>
                <a:spcPct val="90000"/>
              </a:lnSpc>
              <a:spcAft>
                <a:spcPts val="800"/>
              </a:spcAft>
              <a:buFont typeface="Arial" panose="020B0604020202020204" pitchFamily="34" charset="0"/>
              <a:buChar char="•"/>
            </a:pPr>
            <a:r>
              <a:rPr lang="en-US"/>
              <a:t>To understand what scams, deception and deepfakes are</a:t>
            </a:r>
          </a:p>
          <a:p>
            <a:pPr marL="228600" indent="-228600">
              <a:lnSpc>
                <a:spcPct val="90000"/>
              </a:lnSpc>
              <a:spcAft>
                <a:spcPts val="800"/>
              </a:spcAft>
              <a:buFont typeface="Arial" panose="020B0604020202020204" pitchFamily="34" charset="0"/>
              <a:buChar char="•"/>
            </a:pPr>
            <a:r>
              <a:rPr lang="en-US"/>
              <a:t>To recognise common signs of scams and fake content</a:t>
            </a:r>
          </a:p>
          <a:p>
            <a:pPr marL="228600" indent="-228600">
              <a:lnSpc>
                <a:spcPct val="90000"/>
              </a:lnSpc>
              <a:spcAft>
                <a:spcPts val="800"/>
              </a:spcAft>
              <a:buFont typeface="Arial" panose="020B0604020202020204" pitchFamily="34" charset="0"/>
              <a:buChar char="•"/>
            </a:pPr>
            <a:r>
              <a:rPr lang="en-US"/>
              <a:t>To understand how AI can be used to create misleading or false information</a:t>
            </a:r>
          </a:p>
          <a:p>
            <a:pPr marL="228600" indent="-228600">
              <a:lnSpc>
                <a:spcPct val="90000"/>
              </a:lnSpc>
              <a:spcAft>
                <a:spcPts val="800"/>
              </a:spcAft>
              <a:buFont typeface="Arial" panose="020B0604020202020204" pitchFamily="34" charset="0"/>
              <a:buChar char="•"/>
            </a:pPr>
            <a:r>
              <a:rPr lang="en-US"/>
              <a:t>To understand Islamic teachings on honesty and avoiding deception</a:t>
            </a:r>
          </a:p>
          <a:p>
            <a:pPr marL="228600" indent="-228600">
              <a:lnSpc>
                <a:spcPct val="90000"/>
              </a:lnSpc>
              <a:spcAft>
                <a:spcPts val="800"/>
              </a:spcAft>
              <a:buFont typeface="Arial" panose="020B0604020202020204" pitchFamily="34" charset="0"/>
              <a:buChar char="•"/>
            </a:pPr>
            <a:r>
              <a:rPr lang="en-US"/>
              <a:t>To develop awareness and caution when interacting online</a:t>
            </a:r>
          </a:p>
        </p:txBody>
      </p:sp>
      <p:sp>
        <p:nvSpPr>
          <p:cNvPr id="3" name="Subtitle 2">
            <a:extLst>
              <a:ext uri="{FF2B5EF4-FFF2-40B4-BE49-F238E27FC236}">
                <a16:creationId xmlns:a16="http://schemas.microsoft.com/office/drawing/2014/main" id="{762FE25A-F837-9ADD-0050-780665607B82}"/>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4E2A5BD0-986A-12AA-397B-A5952F395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E08EFE9A-63C6-031F-2F40-31106098D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6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28DDB2-A2ED-DE8E-A5B3-260ABEBA4E9F}"/>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22D26525-11A6-5FE3-FA64-F01DF42F5419}"/>
              </a:ext>
            </a:extLst>
          </p:cNvPr>
          <p:cNvSpPr txBox="1"/>
          <p:nvPr/>
        </p:nvSpPr>
        <p:spPr>
          <a:xfrm>
            <a:off x="285023" y="1157536"/>
            <a:ext cx="11621954" cy="2400657"/>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Has anyone ever seen a message or video online that didn’t feel real?</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do you think a scam is?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Why would someone try to trick people online?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do you think of the statement, “it looks real so it must be”?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endParaRPr lang="en-GB" sz="1200" dirty="0">
              <a:latin typeface="Arial" panose="020B0604020202020204" pitchFamily="34" charset="0"/>
              <a:cs typeface="Arial" panose="020B0604020202020204" pitchFamily="34" charset="0"/>
            </a:endParaRPr>
          </a:p>
          <a:p>
            <a:pPr algn="ctr"/>
            <a:endParaRPr lang="en-GB" sz="1200" i="1" dirty="0">
              <a:latin typeface="Arial" panose="020B0604020202020204" pitchFamily="34" charset="0"/>
              <a:cs typeface="Arial" panose="020B0604020202020204" pitchFamily="34" charset="0"/>
            </a:endParaRPr>
          </a:p>
          <a:p>
            <a:pPr algn="ctr"/>
            <a:r>
              <a:rPr lang="en-GB" sz="1200" i="1" dirty="0">
                <a:latin typeface="Arial" panose="020B0604020202020204" pitchFamily="34" charset="0"/>
                <a:cs typeface="Arial" panose="020B0604020202020204" pitchFamily="34" charset="0"/>
              </a:rPr>
              <a:t>*Talk to your partners*</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dirty="0"/>
          </a:p>
        </p:txBody>
      </p:sp>
      <p:sp>
        <p:nvSpPr>
          <p:cNvPr id="4" name="Subtitle 2">
            <a:extLst>
              <a:ext uri="{FF2B5EF4-FFF2-40B4-BE49-F238E27FC236}">
                <a16:creationId xmlns:a16="http://schemas.microsoft.com/office/drawing/2014/main" id="{048A2ACB-81C1-0F28-9894-9D3676A25590}"/>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B0E50895-AF94-1E87-99E3-1531F8BBB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2130F0DD-6831-828D-29AE-FEC3B77A0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28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EA4C71-E96F-38A8-06DC-6F52A3B6FCBD}"/>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0D0106-BF40-F70B-2202-1F1A1B15E497}"/>
              </a:ext>
            </a:extLst>
          </p:cNvPr>
          <p:cNvSpPr txBox="1"/>
          <p:nvPr/>
        </p:nvSpPr>
        <p:spPr>
          <a:xfrm>
            <a:off x="285023" y="915489"/>
            <a:ext cx="11621954" cy="1477328"/>
          </a:xfrm>
          <a:prstGeom prst="rect">
            <a:avLst/>
          </a:prstGeom>
          <a:noFill/>
        </p:spPr>
        <p:txBody>
          <a:bodyPr wrap="square" rtlCol="0">
            <a:spAutoFit/>
          </a:bodyPr>
          <a:lstStyle/>
          <a:p>
            <a:pPr algn="ctr"/>
            <a:endParaRPr lang="en-GB" sz="1200" i="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0ED9CCE8-4E89-6CC3-97DD-C30B44CC003D}"/>
              </a:ext>
            </a:extLst>
          </p:cNvPr>
          <p:cNvSpPr txBox="1"/>
          <p:nvPr/>
        </p:nvSpPr>
        <p:spPr>
          <a:xfrm>
            <a:off x="285023" y="1103748"/>
            <a:ext cx="11621954" cy="4339650"/>
          </a:xfrm>
          <a:prstGeom prst="rect">
            <a:avLst/>
          </a:prstGeom>
          <a:noFill/>
        </p:spPr>
        <p:txBody>
          <a:bodyPr wrap="square" rtlCol="0">
            <a:spAutoFit/>
          </a:bodyPr>
          <a:lstStyle/>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honesty and truthfulness in all actions</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Deceiving others, lying or tricking people is wrong</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Not everything online is truthful — people can create false images, videos and messages</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AI can be used to make things look real when they are not (deepfakes)</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This can be extremely detrimental for one’s reputation and future marriage and professional/ personal life</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Trickery, deception and false information is strictly condemned in Islam</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As Muslims, we are taught to be truthful and careful in what we accept and share</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should not spread information unless we are sure it is correct</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must avoid being misled and avoid misleading others</a:t>
            </a:r>
          </a:p>
          <a:p>
            <a:pPr lvl="0"/>
            <a:endParaRPr lang="en-GB" dirty="0"/>
          </a:p>
          <a:p>
            <a:pPr lvl="0"/>
            <a:r>
              <a:rPr lang="en-GB" sz="1200" b="1" dirty="0">
                <a:latin typeface="Arial" panose="020B0604020202020204" pitchFamily="34" charset="0"/>
                <a:cs typeface="Arial" panose="020B0604020202020204" pitchFamily="34" charset="0"/>
              </a:rPr>
              <a:t>How can we spot scams? </a:t>
            </a:r>
          </a:p>
          <a:p>
            <a:pPr lvl="0"/>
            <a:r>
              <a:rPr lang="en-GB" sz="1200" dirty="0">
                <a:latin typeface="Arial" panose="020B0604020202020204" pitchFamily="34" charset="0"/>
                <a:cs typeface="Arial" panose="020B0604020202020204" pitchFamily="34" charset="0"/>
              </a:rPr>
              <a:t>There are some telltale signs to look for: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Scammers try to create urgency, fear or excitement to trick people</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Deepfakes can look very real but are fake</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must always pause and think before trusting or sharing</a:t>
            </a:r>
          </a:p>
          <a:p>
            <a:pPr lvl="0"/>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Not everything that looks real is true—always think before you trust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smart person is not the one who clicks fast but thinks first and then acts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Do not click unknown links/ share details with someone who is pushing you to do something urgently</a:t>
            </a:r>
          </a:p>
          <a:p>
            <a:pPr lvl="0"/>
            <a:endParaRPr lang="en-GB" sz="1200" dirty="0">
              <a:latin typeface="Arial" panose="020B0604020202020204" pitchFamily="34" charset="0"/>
              <a:cs typeface="Arial" panose="020B0604020202020204" pitchFamily="34" charset="0"/>
            </a:endParaRPr>
          </a:p>
          <a:p>
            <a:endParaRPr lang="en-GB" dirty="0"/>
          </a:p>
        </p:txBody>
      </p:sp>
      <p:sp>
        <p:nvSpPr>
          <p:cNvPr id="5" name="Subtitle 2">
            <a:extLst>
              <a:ext uri="{FF2B5EF4-FFF2-40B4-BE49-F238E27FC236}">
                <a16:creationId xmlns:a16="http://schemas.microsoft.com/office/drawing/2014/main" id="{D0F52BF0-7699-4768-5597-C43DCD8187E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53301D27-1E81-F7FF-138F-4BC5B63E0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4B6BD125-8E3E-CB2B-1CBE-69619E62D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1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B1017-7174-398A-981A-A47E23121B22}"/>
              </a:ext>
            </a:extLst>
          </p:cNvPr>
          <p:cNvSpPr txBox="1"/>
          <p:nvPr/>
        </p:nvSpPr>
        <p:spPr>
          <a:xfrm>
            <a:off x="533353" y="1890778"/>
            <a:ext cx="11124132" cy="3046988"/>
          </a:xfrm>
          <a:prstGeom prst="rect">
            <a:avLst/>
          </a:prstGeom>
          <a:noFill/>
        </p:spPr>
        <p:txBody>
          <a:bodyPr wrap="square" lIns="91440" tIns="45720" rIns="91440" bIns="45720" rtlCol="0" anchor="t">
            <a:spAutoFit/>
          </a:bodyPr>
          <a:lstStyle/>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All content within this scheme of work on AI, Social Media and Internet Usage as an Ahmadi Muslim is to be delivered based on pupils’ age and maturity.</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All lessons titled ‘core content’ e.g. ‘Core Content | Lesson 1’ are to be taught to all pupils, regardless of age, totalling 8 lessons.</a:t>
            </a:r>
          </a:p>
          <a:p>
            <a:pPr algn="ctr"/>
            <a:r>
              <a:rPr lang="en-GB" sz="1200" dirty="0">
                <a:latin typeface="Arial" panose="020B0604020202020204" pitchFamily="34" charset="0"/>
                <a:cs typeface="Arial" panose="020B0604020202020204" pitchFamily="34" charset="0"/>
              </a:rPr>
              <a:t>Lessons titled ‘mature content’ e.g. ‘Mature Content | 1’ are to be taught to all pupils aged 13 and over, in addition to the 8 core lessons, totalling 12 lessons.</a:t>
            </a:r>
          </a:p>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a:latin typeface="Arial"/>
                <a:cs typeface="Arial"/>
              </a:rPr>
              <a:t>Any mature content being taught should be discussed with pupils in a dignified and appropriate manner without trivialising breaches of Islamic</a:t>
            </a:r>
          </a:p>
          <a:p>
            <a:pPr algn="ctr"/>
            <a:r>
              <a:rPr lang="en-GB" sz="1200" dirty="0">
                <a:latin typeface="Arial" panose="020B0604020202020204" pitchFamily="34" charset="0"/>
                <a:cs typeface="Arial" panose="020B0604020202020204" pitchFamily="34" charset="0"/>
              </a:rPr>
              <a:t> parameters. This is so that the gravity and seriousness of such topics can be underscored throughout the delivery of each lesson.</a:t>
            </a:r>
          </a:p>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a:latin typeface="Arial"/>
                <a:cs typeface="Arial"/>
              </a:rPr>
              <a:t>As Ahmadi Muslims, we must strive to cultivate within ourselves the qualities and standards expected of us by our beloved Khalifa (May Allah SWT strengthen his </a:t>
            </a:r>
            <a:r>
              <a:rPr lang="en-GB" sz="1200">
                <a:latin typeface="Arial"/>
                <a:cs typeface="Arial"/>
              </a:rPr>
              <a:t>hand). May Allah enable us all to use the Internet, AI and Social Media in a manner that is beneficial for us and that serves Islam Ahmadiyya and may He protect us from using these tools in ways that incur his displeasure, Ameen.</a:t>
            </a:r>
          </a:p>
          <a:p>
            <a:pPr algn="ctr"/>
            <a:endParaRPr lang="en-GB" sz="1200" b="1"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4BB7D-A53B-DC0C-06AB-8295D6E0053D}"/>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Important Guidance for All Teaching Staff</a:t>
            </a:r>
          </a:p>
        </p:txBody>
      </p:sp>
      <p:sp>
        <p:nvSpPr>
          <p:cNvPr id="5" name="TextBox 4">
            <a:extLst>
              <a:ext uri="{FF2B5EF4-FFF2-40B4-BE49-F238E27FC236}">
                <a16:creationId xmlns:a16="http://schemas.microsoft.com/office/drawing/2014/main" id="{4D4EF323-4E57-93D1-3D90-87959E4D27BA}"/>
              </a:ext>
            </a:extLst>
          </p:cNvPr>
          <p:cNvSpPr txBox="1"/>
          <p:nvPr/>
        </p:nvSpPr>
        <p:spPr>
          <a:xfrm>
            <a:off x="3047419" y="1189949"/>
            <a:ext cx="6096000" cy="276999"/>
          </a:xfrm>
          <a:prstGeom prst="rect">
            <a:avLst/>
          </a:prstGeom>
          <a:noFill/>
        </p:spPr>
        <p:txBody>
          <a:bodyPr wrap="square">
            <a:spAutoFit/>
          </a:bodyPr>
          <a:lstStyle/>
          <a:p>
            <a:pPr algn="ctr"/>
            <a:r>
              <a:rPr lang="en-GB" sz="1200" b="1" i="1" dirty="0">
                <a:solidFill>
                  <a:srgbClr val="FF0000"/>
                </a:solidFill>
                <a:latin typeface="Arial" panose="020B0604020202020204" pitchFamily="34" charset="0"/>
                <a:cs typeface="Arial" panose="020B0604020202020204" pitchFamily="34" charset="0"/>
              </a:rPr>
              <a:t>*Please Read the Instructions Below Carefully* </a:t>
            </a:r>
            <a:endParaRPr lang="en-GB" sz="1200" i="1" dirty="0"/>
          </a:p>
        </p:txBody>
      </p:sp>
      <p:pic>
        <p:nvPicPr>
          <p:cNvPr id="8" name="Picture 2" descr="Ahmadiyya Muslim Association UK - Official Website">
            <a:extLst>
              <a:ext uri="{FF2B5EF4-FFF2-40B4-BE49-F238E27FC236}">
                <a16:creationId xmlns:a16="http://schemas.microsoft.com/office/drawing/2014/main" id="{3F6964D8-E4F3-2BBC-6672-C6E3ED182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hmadiyya Muslim Association UK - Official Website">
            <a:extLst>
              <a:ext uri="{FF2B5EF4-FFF2-40B4-BE49-F238E27FC236}">
                <a16:creationId xmlns:a16="http://schemas.microsoft.com/office/drawing/2014/main" id="{51C951AF-4AC6-964D-A47C-D49AB0041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7BA1ED6B-77E5-C595-A9E7-0008984FD90E}"/>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spTree>
    <p:extLst>
      <p:ext uri="{BB962C8B-B14F-4D97-AF65-F5344CB8AC3E}">
        <p14:creationId xmlns:p14="http://schemas.microsoft.com/office/powerpoint/2010/main" val="42887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9D06B6-B1D3-9665-6DDD-BA64662F8DBE}"/>
              </a:ext>
            </a:extLst>
          </p:cNvPr>
          <p:cNvSpPr txBox="1"/>
          <p:nvPr/>
        </p:nvSpPr>
        <p:spPr>
          <a:xfrm>
            <a:off x="3047419" y="259905"/>
            <a:ext cx="6275754"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“Spot the Scam” | Can You Tell Which are Scams and Which are Real ?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47EB314-C380-C717-FCD3-BC1157FE24E1}"/>
              </a:ext>
            </a:extLst>
          </p:cNvPr>
          <p:cNvSpPr txBox="1"/>
          <p:nvPr/>
        </p:nvSpPr>
        <p:spPr>
          <a:xfrm>
            <a:off x="285023" y="1042419"/>
            <a:ext cx="11621954" cy="1754326"/>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Your task for today is to look at the situations below and:</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Decide whether they are real or a scam</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Explain how you know using the telltale signs we just learned about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Identify clues that show it is fake or suspicious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Work in pairs</a:t>
            </a:r>
          </a:p>
          <a:p>
            <a:pPr lvl="0"/>
            <a:endParaRPr lang="en-GB" dirty="0"/>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endParaRPr lang="en-GB" dirty="0"/>
          </a:p>
        </p:txBody>
      </p:sp>
      <p:sp>
        <p:nvSpPr>
          <p:cNvPr id="4" name="TextBox 3">
            <a:extLst>
              <a:ext uri="{FF2B5EF4-FFF2-40B4-BE49-F238E27FC236}">
                <a16:creationId xmlns:a16="http://schemas.microsoft.com/office/drawing/2014/main" id="{FEBE7999-D2D3-DC79-3EA0-20BA50DC6051}"/>
              </a:ext>
            </a:extLst>
          </p:cNvPr>
          <p:cNvSpPr txBox="1"/>
          <p:nvPr/>
        </p:nvSpPr>
        <p:spPr>
          <a:xfrm>
            <a:off x="2225746" y="3428999"/>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message saying, “click this link – you have won a prize!”</a:t>
            </a:r>
          </a:p>
        </p:txBody>
      </p:sp>
      <p:sp>
        <p:nvSpPr>
          <p:cNvPr id="5" name="TextBox 4">
            <a:extLst>
              <a:ext uri="{FF2B5EF4-FFF2-40B4-BE49-F238E27FC236}">
                <a16:creationId xmlns:a16="http://schemas.microsoft.com/office/drawing/2014/main" id="{8CB96595-C430-0F78-1FFE-93DA56CD25ED}"/>
              </a:ext>
            </a:extLst>
          </p:cNvPr>
          <p:cNvSpPr txBox="1"/>
          <p:nvPr/>
        </p:nvSpPr>
        <p:spPr>
          <a:xfrm>
            <a:off x="2180860" y="4259996"/>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An email saying a parcel has been delivered to your doorstep and to pick it up</a:t>
            </a:r>
          </a:p>
        </p:txBody>
      </p:sp>
      <p:sp>
        <p:nvSpPr>
          <p:cNvPr id="6" name="TextBox 5">
            <a:extLst>
              <a:ext uri="{FF2B5EF4-FFF2-40B4-BE49-F238E27FC236}">
                <a16:creationId xmlns:a16="http://schemas.microsoft.com/office/drawing/2014/main" id="{BD02D408-04BE-30DA-EF9C-83C034284224}"/>
              </a:ext>
            </a:extLst>
          </p:cNvPr>
          <p:cNvSpPr txBox="1"/>
          <p:nvPr/>
        </p:nvSpPr>
        <p:spPr>
          <a:xfrm>
            <a:off x="7181947" y="3428999"/>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post with shocking news that you cannot find on any other news channel or social media post</a:t>
            </a:r>
          </a:p>
        </p:txBody>
      </p:sp>
      <p:sp>
        <p:nvSpPr>
          <p:cNvPr id="7" name="TextBox 6">
            <a:extLst>
              <a:ext uri="{FF2B5EF4-FFF2-40B4-BE49-F238E27FC236}">
                <a16:creationId xmlns:a16="http://schemas.microsoft.com/office/drawing/2014/main" id="{2B71D925-F106-1D07-A967-A5F3275FBCEA}"/>
              </a:ext>
            </a:extLst>
          </p:cNvPr>
          <p:cNvSpPr txBox="1"/>
          <p:nvPr/>
        </p:nvSpPr>
        <p:spPr>
          <a:xfrm>
            <a:off x="2180860" y="5276827"/>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video of a famous person saying something that they normally would not/ strange</a:t>
            </a:r>
          </a:p>
        </p:txBody>
      </p:sp>
      <p:sp>
        <p:nvSpPr>
          <p:cNvPr id="8" name="TextBox 7">
            <a:extLst>
              <a:ext uri="{FF2B5EF4-FFF2-40B4-BE49-F238E27FC236}">
                <a16:creationId xmlns:a16="http://schemas.microsoft.com/office/drawing/2014/main" id="{6F890C07-74BD-7802-55DC-35BFB99AC8B8}"/>
              </a:ext>
            </a:extLst>
          </p:cNvPr>
          <p:cNvSpPr txBox="1"/>
          <p:nvPr/>
        </p:nvSpPr>
        <p:spPr>
          <a:xfrm>
            <a:off x="7137061" y="4259995"/>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Your bank messages you saying your account is locked because of suspicious activity</a:t>
            </a:r>
          </a:p>
        </p:txBody>
      </p:sp>
      <p:sp>
        <p:nvSpPr>
          <p:cNvPr id="9" name="TextBox 8">
            <a:extLst>
              <a:ext uri="{FF2B5EF4-FFF2-40B4-BE49-F238E27FC236}">
                <a16:creationId xmlns:a16="http://schemas.microsoft.com/office/drawing/2014/main" id="{AABEE7E6-DA7F-55AC-4AA3-9DCEEBE3897B}"/>
              </a:ext>
            </a:extLst>
          </p:cNvPr>
          <p:cNvSpPr txBox="1"/>
          <p:nvPr/>
        </p:nvSpPr>
        <p:spPr>
          <a:xfrm>
            <a:off x="7181947" y="5276827"/>
            <a:ext cx="2498652" cy="120032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An email from school reading, “there will be significant snowfall this morning and so pupils are requested to stay home” with a signature at the bottom</a:t>
            </a:r>
          </a:p>
        </p:txBody>
      </p:sp>
      <p:sp>
        <p:nvSpPr>
          <p:cNvPr id="10" name="Subtitle 2">
            <a:extLst>
              <a:ext uri="{FF2B5EF4-FFF2-40B4-BE49-F238E27FC236}">
                <a16:creationId xmlns:a16="http://schemas.microsoft.com/office/drawing/2014/main" id="{25FA99CE-6F41-A48B-9BBD-5992F6237992}"/>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11" name="Picture 2" descr="Ahmadiyya Muslim Association UK - Official Website">
            <a:extLst>
              <a:ext uri="{FF2B5EF4-FFF2-40B4-BE49-F238E27FC236}">
                <a16:creationId xmlns:a16="http://schemas.microsoft.com/office/drawing/2014/main" id="{62EF7F65-D120-028A-4F01-5888E701E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hmadiyya Muslim Association UK - Official Website">
            <a:extLst>
              <a:ext uri="{FF2B5EF4-FFF2-40B4-BE49-F238E27FC236}">
                <a16:creationId xmlns:a16="http://schemas.microsoft.com/office/drawing/2014/main" id="{AE612D55-3F87-344B-A7DA-A52047A3D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1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E17C13-1A31-AF8E-BCAD-F41CFB57ED09}"/>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AC61EDE-24E0-5E61-6EDF-85B17A7624EB}"/>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D30F7889-08D2-01A2-CCC1-E055DE5E6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09768428-C659-225C-2712-D9FE7C583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83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2AB48CF-3D28-EACA-F76C-25D97AAA485B}"/>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Core Content | Lesson 6 | Respectful Behaviour Online (Husn al Adab)</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man is working at a desk, typing on a computer.&#10;&#10;AI-generated content may be incorrect.">
            <a:extLst>
              <a:ext uri="{FF2B5EF4-FFF2-40B4-BE49-F238E27FC236}">
                <a16:creationId xmlns:a16="http://schemas.microsoft.com/office/drawing/2014/main" id="{24D2B30B-3574-9BA6-11FB-45F6D752D053}"/>
              </a:ext>
            </a:extLst>
          </p:cNvPr>
          <p:cNvPicPr>
            <a:picLocks noChangeAspect="1"/>
          </p:cNvPicPr>
          <p:nvPr/>
        </p:nvPicPr>
        <p:blipFill>
          <a:blip r:embed="rId2"/>
          <a:stretch>
            <a:fillRect/>
          </a:stretch>
        </p:blipFill>
        <p:spPr>
          <a:xfrm>
            <a:off x="703182" y="1630242"/>
            <a:ext cx="4777381" cy="34277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B98998EE-5B9A-B1BC-5CC3-9B1D8B437A0C}"/>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228600" lvl="0" indent="-228600">
              <a:lnSpc>
                <a:spcPct val="90000"/>
              </a:lnSpc>
              <a:buFont typeface="Arial" panose="020B0604020202020204" pitchFamily="34" charset="0"/>
              <a:buChar char="•"/>
            </a:pPr>
            <a:r>
              <a:rPr lang="en-US"/>
              <a:t>To understand what respectful behaviour (Husn al-Adab) means online</a:t>
            </a:r>
          </a:p>
          <a:p>
            <a:pPr marL="228600" lvl="0" indent="-228600">
              <a:lnSpc>
                <a:spcPct val="90000"/>
              </a:lnSpc>
              <a:buFont typeface="Arial" panose="020B0604020202020204" pitchFamily="34" charset="0"/>
              <a:buChar char="•"/>
            </a:pPr>
            <a:r>
              <a:rPr lang="en-US"/>
              <a:t>To recognise how words and actions online can affect others</a:t>
            </a:r>
          </a:p>
          <a:p>
            <a:pPr marL="228600" lvl="0" indent="-228600">
              <a:lnSpc>
                <a:spcPct val="90000"/>
              </a:lnSpc>
              <a:buFont typeface="Arial" panose="020B0604020202020204" pitchFamily="34" charset="0"/>
              <a:buChar char="•"/>
            </a:pPr>
            <a:r>
              <a:rPr lang="en-US"/>
              <a:t>To understand Islamic teachings on kindness, respect and self-control</a:t>
            </a:r>
          </a:p>
          <a:p>
            <a:pPr marL="228600" lvl="0" indent="-228600">
              <a:lnSpc>
                <a:spcPct val="90000"/>
              </a:lnSpc>
              <a:buFont typeface="Arial" panose="020B0604020202020204" pitchFamily="34" charset="0"/>
              <a:buChar char="•"/>
            </a:pPr>
            <a:r>
              <a:rPr lang="en-US"/>
              <a:t>To identify examples of respectful and disrespectful online behaviour</a:t>
            </a:r>
          </a:p>
          <a:p>
            <a:pPr marL="228600" lvl="0" indent="-228600">
              <a:lnSpc>
                <a:spcPct val="90000"/>
              </a:lnSpc>
              <a:buFont typeface="Arial" panose="020B0604020202020204" pitchFamily="34" charset="0"/>
              <a:buChar char="•"/>
            </a:pPr>
            <a:r>
              <a:rPr lang="en-US"/>
              <a:t>To develop the ability to communicate politely and responsibly online</a:t>
            </a:r>
          </a:p>
          <a:p>
            <a:pPr indent="-228600">
              <a:lnSpc>
                <a:spcPct val="90000"/>
              </a:lnSpc>
              <a:spcAft>
                <a:spcPts val="800"/>
              </a:spcAft>
              <a:buFont typeface="Arial" panose="020B0604020202020204" pitchFamily="34" charset="0"/>
              <a:buChar char="•"/>
            </a:pPr>
            <a:endParaRPr lang="en-US" b="1">
              <a:effectLst/>
            </a:endParaRPr>
          </a:p>
        </p:txBody>
      </p:sp>
      <p:sp>
        <p:nvSpPr>
          <p:cNvPr id="4" name="Subtitle 2">
            <a:extLst>
              <a:ext uri="{FF2B5EF4-FFF2-40B4-BE49-F238E27FC236}">
                <a16:creationId xmlns:a16="http://schemas.microsoft.com/office/drawing/2014/main" id="{64F7EEED-8AC8-0078-3D21-324238577D10}"/>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EFB01A6C-5E3A-DEAA-98B5-CF0AD12C6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B4F70E25-E9D4-43DE-0E8A-381F9FD2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5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63E52-3670-389A-A503-ABB5276AE3FC}"/>
              </a:ext>
            </a:extLst>
          </p:cNvPr>
          <p:cNvSpPr txBox="1"/>
          <p:nvPr/>
        </p:nvSpPr>
        <p:spPr>
          <a:xfrm>
            <a:off x="285023" y="1238219"/>
            <a:ext cx="11621954" cy="2215991"/>
          </a:xfrm>
          <a:prstGeom prst="rect">
            <a:avLst/>
          </a:prstGeom>
          <a:noFill/>
        </p:spPr>
        <p:txBody>
          <a:bodyPr wrap="square" rtlCol="0">
            <a:spAutoFit/>
          </a:bodyPr>
          <a:lstStyle/>
          <a:p>
            <a:pPr lvl="0"/>
            <a:r>
              <a:rPr lang="en-GB" sz="1200" b="1" dirty="0">
                <a:latin typeface="Arial" panose="020B0604020202020204" pitchFamily="34" charset="0"/>
                <a:cs typeface="Arial" panose="020B0604020202020204" pitchFamily="34" charset="0"/>
              </a:rPr>
              <a:t>What does it mean to have good manners (adab)?</a:t>
            </a:r>
          </a:p>
          <a:p>
            <a:pPr lvl="0"/>
            <a:r>
              <a:rPr lang="en-GB" sz="1200" b="1" dirty="0">
                <a:latin typeface="Arial" panose="020B0604020202020204" pitchFamily="34" charset="0"/>
                <a:cs typeface="Arial" panose="020B0604020202020204" pitchFamily="34" charset="0"/>
              </a:rPr>
              <a:t>Do the same rules of manners apply online?</a:t>
            </a:r>
          </a:p>
          <a:p>
            <a:pPr lvl="0"/>
            <a:r>
              <a:rPr lang="en-GB" sz="1200" b="1" dirty="0">
                <a:latin typeface="Arial" panose="020B0604020202020204" pitchFamily="34" charset="0"/>
                <a:cs typeface="Arial" panose="020B0604020202020204" pitchFamily="34" charset="0"/>
              </a:rPr>
              <a:t>How might someone feel if they are spoken to rudely online?</a:t>
            </a:r>
          </a:p>
          <a:p>
            <a:pPr lvl="0"/>
            <a:r>
              <a:rPr lang="en-GB" sz="1200" b="1" i="1" dirty="0">
                <a:latin typeface="Arial" panose="020B0604020202020204" pitchFamily="34" charset="0"/>
                <a:cs typeface="Arial" panose="020B0604020202020204" pitchFamily="34" charset="0"/>
              </a:rPr>
              <a:t>What do you think of the statement, “it is online so it does not matter, anyways noone knows who I am online so I can say what I want”?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*Talk to your partners*</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3" name="TextBox 2">
            <a:extLst>
              <a:ext uri="{FF2B5EF4-FFF2-40B4-BE49-F238E27FC236}">
                <a16:creationId xmlns:a16="http://schemas.microsoft.com/office/drawing/2014/main" id="{DA561EC9-2DEB-28BA-470A-98316F514194}"/>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4" name="Subtitle 2">
            <a:extLst>
              <a:ext uri="{FF2B5EF4-FFF2-40B4-BE49-F238E27FC236}">
                <a16:creationId xmlns:a16="http://schemas.microsoft.com/office/drawing/2014/main" id="{4D8B97EA-4894-6A77-CAFC-764F6D479D0D}"/>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04609AFF-5335-F282-6AD6-8E5109355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47444AB9-F784-0297-DD57-256DA0C24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0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19A69-C27B-D049-5C8B-E0F27F8CE5B8}"/>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DE7703-0FCA-B4AA-A294-03B8B53B3F94}"/>
              </a:ext>
            </a:extLst>
          </p:cNvPr>
          <p:cNvSpPr txBox="1"/>
          <p:nvPr/>
        </p:nvSpPr>
        <p:spPr>
          <a:xfrm>
            <a:off x="285023" y="1085818"/>
            <a:ext cx="11621954" cy="4431983"/>
          </a:xfrm>
          <a:prstGeom prst="rect">
            <a:avLst/>
          </a:prstGeom>
          <a:noFill/>
        </p:spPr>
        <p:txBody>
          <a:bodyPr wrap="square" rtlCol="0">
            <a:spAutoFit/>
          </a:bodyPr>
          <a:lstStyle/>
          <a:p>
            <a:pPr lvl="0"/>
            <a:r>
              <a:rPr lang="en-GB" sz="1200" b="1" dirty="0">
                <a:latin typeface="Arial" panose="020B0604020202020204" pitchFamily="34" charset="0"/>
                <a:cs typeface="Arial" panose="020B0604020202020204" pitchFamily="34" charset="0"/>
              </a:rPr>
              <a:t>What should an Ahmadi Muslim always keep in mind when online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are taught to reflect good character in all situations, including online</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should speak with respect and avoid hurting others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represent Islam and the Jama’at through our behaviour</a:t>
            </a:r>
          </a:p>
          <a:p>
            <a:pPr lvl="0"/>
            <a:endParaRPr lang="en-GB" sz="1200" b="1"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You should always remember that: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Words online can hurt just like in real life</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Messages can be misunderstood and spread quickly</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must think before we type or send anything</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Before posting a comment or sending a message, ask yourself: </a:t>
            </a:r>
            <a:r>
              <a:rPr lang="en-US" altLang="en-US" sz="1200" i="1" dirty="0">
                <a:latin typeface="Arial" panose="020B0604020202020204" pitchFamily="34" charset="0"/>
                <a:cs typeface="Arial" panose="020B0604020202020204" pitchFamily="34" charset="0"/>
              </a:rPr>
              <a:t>Is it true, is it kind, is it necessary?</a:t>
            </a:r>
            <a:r>
              <a:rPr lang="en-US" altLang="en-US" sz="1200" dirty="0">
                <a:latin typeface="Arial" panose="020B0604020202020204" pitchFamily="34" charset="0"/>
                <a:cs typeface="Arial" panose="020B0604020202020204" pitchFamily="34" charset="0"/>
              </a:rPr>
              <a:t> Avoid responding in anger—pause and think before replying </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Do not engage in arguments, insults, or public shaming </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Respect others’ privacy—do not share messages or images without permission </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Online </a:t>
            </a:r>
            <a:r>
              <a:rPr lang="en-US" altLang="en-US" sz="1200" dirty="0" err="1">
                <a:latin typeface="Arial" panose="020B0604020202020204" pitchFamily="34" charset="0"/>
                <a:cs typeface="Arial" panose="020B0604020202020204" pitchFamily="34" charset="0"/>
              </a:rPr>
              <a:t>behaviour</a:t>
            </a:r>
            <a:r>
              <a:rPr lang="en-US" altLang="en-US" sz="1200" dirty="0">
                <a:latin typeface="Arial" panose="020B0604020202020204" pitchFamily="34" charset="0"/>
                <a:cs typeface="Arial" panose="020B0604020202020204" pitchFamily="34" charset="0"/>
              </a:rPr>
              <a:t> reflects your character and values </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What you say online can affect others’ feelings, reputation, and wellbeing </a:t>
            </a:r>
          </a:p>
          <a:p>
            <a:pPr marL="171450" lvl="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Showing patience and restraint is a sign of strength not hurling abuse at another person</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he Holy Prophet (SAW) stated, “the person who is strong is one who controls himself when angry” </a:t>
            </a:r>
            <a:r>
              <a:rPr lang="en-US" sz="1200" b="1" i="1" dirty="0">
                <a:latin typeface="Arial" panose="020B0604020202020204" pitchFamily="34" charset="0"/>
                <a:cs typeface="Arial" panose="020B0604020202020204" pitchFamily="34" charset="0"/>
              </a:rPr>
              <a:t>(Al Adab Al </a:t>
            </a:r>
            <a:r>
              <a:rPr lang="en-US" sz="1200" b="1" i="1" dirty="0" err="1">
                <a:latin typeface="Arial" panose="020B0604020202020204" pitchFamily="34" charset="0"/>
                <a:cs typeface="Arial" panose="020B0604020202020204" pitchFamily="34" charset="0"/>
              </a:rPr>
              <a:t>Mufrad</a:t>
            </a:r>
            <a:r>
              <a:rPr lang="en-US" sz="1200" b="1" i="1" dirty="0">
                <a:latin typeface="Arial" panose="020B0604020202020204" pitchFamily="34" charset="0"/>
                <a:cs typeface="Arial" panose="020B0604020202020204" pitchFamily="34" charset="0"/>
              </a:rPr>
              <a:t>)</a:t>
            </a:r>
            <a:endParaRPr lang="en-GB" sz="1200" b="1" i="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Speak online the way you would speak face to face—with respect and dignity.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Prophet Muhammad (SAW) stated that, “The Muslim is the one from whose tongue and hands others are safe” </a:t>
            </a:r>
            <a:r>
              <a:rPr lang="en-GB" sz="1200" b="1" i="1" dirty="0">
                <a:latin typeface="Arial" panose="020B0604020202020204" pitchFamily="34" charset="0"/>
                <a:cs typeface="Arial" panose="020B0604020202020204" pitchFamily="34" charset="0"/>
              </a:rPr>
              <a:t>(An Nasaa’i 4995)  </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CFA8FC43-170A-09A2-064E-5CAC7FC6EA4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1F77E603-964D-2798-6420-177C317AB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D541DC07-D2B1-12CE-60D1-E864E3410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4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9D4D9-5D62-AC73-A9E9-5BC744812330}"/>
              </a:ext>
            </a:extLst>
          </p:cNvPr>
          <p:cNvSpPr txBox="1"/>
          <p:nvPr/>
        </p:nvSpPr>
        <p:spPr>
          <a:xfrm>
            <a:off x="285023" y="1114136"/>
            <a:ext cx="11621954" cy="1477328"/>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Your task for today is to look at the examples of statements below and:</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with your partner</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Discuss what is good or bad about these messages and why</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How you can change them/ rephrase them to make them polite and in line with how a Muslim should speak to others to show Husn al Adab?</a:t>
            </a:r>
          </a:p>
          <a:p>
            <a:pPr lvl="0"/>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endParaRPr lang="en-GB" dirty="0"/>
          </a:p>
        </p:txBody>
      </p:sp>
      <p:sp>
        <p:nvSpPr>
          <p:cNvPr id="3" name="TextBox 2">
            <a:extLst>
              <a:ext uri="{FF2B5EF4-FFF2-40B4-BE49-F238E27FC236}">
                <a16:creationId xmlns:a16="http://schemas.microsoft.com/office/drawing/2014/main" id="{E66285A8-64AA-167A-1D40-A978C917CC26}"/>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“Say it Better” | Communication Challenge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55EFDF-8462-60DC-2496-99DF3E4809E7}"/>
              </a:ext>
            </a:extLst>
          </p:cNvPr>
          <p:cNvSpPr txBox="1"/>
          <p:nvPr/>
        </p:nvSpPr>
        <p:spPr>
          <a:xfrm>
            <a:off x="2225746" y="3428999"/>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“That is so wrong, you do not know anything”</a:t>
            </a:r>
          </a:p>
        </p:txBody>
      </p:sp>
      <p:sp>
        <p:nvSpPr>
          <p:cNvPr id="5" name="TextBox 4">
            <a:extLst>
              <a:ext uri="{FF2B5EF4-FFF2-40B4-BE49-F238E27FC236}">
                <a16:creationId xmlns:a16="http://schemas.microsoft.com/office/drawing/2014/main" id="{41700A02-8C77-C516-FAEE-C347595E8D28}"/>
              </a:ext>
            </a:extLst>
          </p:cNvPr>
          <p:cNvSpPr txBox="1"/>
          <p:nvPr/>
        </p:nvSpPr>
        <p:spPr>
          <a:xfrm>
            <a:off x="2180860" y="4259996"/>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“Nobody cares about what you have to say”</a:t>
            </a:r>
          </a:p>
        </p:txBody>
      </p:sp>
      <p:sp>
        <p:nvSpPr>
          <p:cNvPr id="6" name="TextBox 5">
            <a:extLst>
              <a:ext uri="{FF2B5EF4-FFF2-40B4-BE49-F238E27FC236}">
                <a16:creationId xmlns:a16="http://schemas.microsoft.com/office/drawing/2014/main" id="{88550B03-0B5C-2865-9F34-D1703F7D9F8F}"/>
              </a:ext>
            </a:extLst>
          </p:cNvPr>
          <p:cNvSpPr txBox="1"/>
          <p:nvPr/>
        </p:nvSpPr>
        <p:spPr>
          <a:xfrm>
            <a:off x="6645929" y="4259995"/>
            <a:ext cx="2498652"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“Just leave the lobby you are so bad at this game”</a:t>
            </a:r>
          </a:p>
        </p:txBody>
      </p:sp>
      <p:sp>
        <p:nvSpPr>
          <p:cNvPr id="7" name="TextBox 6">
            <a:extLst>
              <a:ext uri="{FF2B5EF4-FFF2-40B4-BE49-F238E27FC236}">
                <a16:creationId xmlns:a16="http://schemas.microsoft.com/office/drawing/2014/main" id="{EF2F574D-CE47-972B-A1AE-11AA4C074B7B}"/>
              </a:ext>
            </a:extLst>
          </p:cNvPr>
          <p:cNvSpPr txBox="1"/>
          <p:nvPr/>
        </p:nvSpPr>
        <p:spPr>
          <a:xfrm>
            <a:off x="6645929" y="3428999"/>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“Why would you even post that picture of the sunset, it is so lame”</a:t>
            </a:r>
          </a:p>
        </p:txBody>
      </p:sp>
      <p:sp>
        <p:nvSpPr>
          <p:cNvPr id="8" name="Subtitle 2">
            <a:extLst>
              <a:ext uri="{FF2B5EF4-FFF2-40B4-BE49-F238E27FC236}">
                <a16:creationId xmlns:a16="http://schemas.microsoft.com/office/drawing/2014/main" id="{C03E67E9-4B0F-9ED6-108A-665D29D72C87}"/>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9" name="Picture 2" descr="Ahmadiyya Muslim Association UK - Official Website">
            <a:extLst>
              <a:ext uri="{FF2B5EF4-FFF2-40B4-BE49-F238E27FC236}">
                <a16:creationId xmlns:a16="http://schemas.microsoft.com/office/drawing/2014/main" id="{A4EAFE6E-A003-CA42-BF3A-912ECE137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hmadiyya Muslim Association UK - Official Website">
            <a:extLst>
              <a:ext uri="{FF2B5EF4-FFF2-40B4-BE49-F238E27FC236}">
                <a16:creationId xmlns:a16="http://schemas.microsoft.com/office/drawing/2014/main" id="{C9B728A0-1CA9-3EF5-020A-D6334FF5C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56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EAC17-19E4-E5CA-2412-4F365FF6DC67}"/>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77B83D8-376A-1FAC-F408-64FE5BEB96E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47318C79-8645-9684-4C34-FEE8BAB41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419C68BD-2E45-6288-0393-989D80546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4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0750E1F-7132-5862-A85B-209BDACF50E0}"/>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Core Content | Lesson 7 | Screen Time, Balance and Self-Control</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young person in a yellow shirt pours tea from a mug into a decorative teapot.&#10;&#10;AI-generated content may be incorrect.">
            <a:extLst>
              <a:ext uri="{FF2B5EF4-FFF2-40B4-BE49-F238E27FC236}">
                <a16:creationId xmlns:a16="http://schemas.microsoft.com/office/drawing/2014/main" id="{D9C558C7-8265-E71F-8B55-DD6E3C962F94}"/>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D40B2C95-12F4-E08D-D3A6-6095716CE644}"/>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228600" indent="-228600">
              <a:lnSpc>
                <a:spcPct val="90000"/>
              </a:lnSpc>
              <a:buFont typeface="Arial" panose="020B0604020202020204" pitchFamily="34" charset="0"/>
              <a:buChar char="•"/>
            </a:pPr>
            <a:r>
              <a:rPr lang="en-US"/>
              <a:t>To understand what screen time is</a:t>
            </a:r>
          </a:p>
          <a:p>
            <a:pPr marL="228600" indent="-228600">
              <a:lnSpc>
                <a:spcPct val="90000"/>
              </a:lnSpc>
              <a:buFont typeface="Arial" panose="020B0604020202020204" pitchFamily="34" charset="0"/>
              <a:buChar char="•"/>
            </a:pPr>
            <a:r>
              <a:rPr lang="en-US"/>
              <a:t>To recognise the importance of balance</a:t>
            </a:r>
          </a:p>
          <a:p>
            <a:pPr marL="228600" indent="-228600">
              <a:lnSpc>
                <a:spcPct val="90000"/>
              </a:lnSpc>
              <a:buFont typeface="Arial" panose="020B0604020202020204" pitchFamily="34" charset="0"/>
              <a:buChar char="•"/>
            </a:pPr>
            <a:r>
              <a:rPr lang="en-US"/>
              <a:t>To understand Islamic teachings on self-control</a:t>
            </a:r>
          </a:p>
          <a:p>
            <a:pPr marL="228600" indent="-228600">
              <a:lnSpc>
                <a:spcPct val="90000"/>
              </a:lnSpc>
              <a:buFont typeface="Arial" panose="020B0604020202020204" pitchFamily="34" charset="0"/>
              <a:buChar char="•"/>
            </a:pPr>
            <a:r>
              <a:rPr lang="en-US"/>
              <a:t>To identify healthy and unhealthy screen habits</a:t>
            </a:r>
          </a:p>
          <a:p>
            <a:pPr marL="228600" indent="-228600">
              <a:lnSpc>
                <a:spcPct val="90000"/>
              </a:lnSpc>
              <a:buFont typeface="Arial" panose="020B0604020202020204" pitchFamily="34" charset="0"/>
              <a:buChar char="•"/>
            </a:pPr>
            <a:r>
              <a:rPr lang="en-US"/>
              <a:t>To manage screen time responsibly</a:t>
            </a:r>
          </a:p>
          <a:p>
            <a:pPr indent="-228600">
              <a:lnSpc>
                <a:spcPct val="90000"/>
              </a:lnSpc>
              <a:spcAft>
                <a:spcPts val="800"/>
              </a:spcAft>
              <a:buFont typeface="Arial" panose="020B0604020202020204" pitchFamily="34" charset="0"/>
              <a:buChar char="•"/>
            </a:pPr>
            <a:endParaRPr lang="en-US" b="1">
              <a:effectLst/>
            </a:endParaRPr>
          </a:p>
        </p:txBody>
      </p:sp>
      <p:sp>
        <p:nvSpPr>
          <p:cNvPr id="3" name="Subtitle 2">
            <a:extLst>
              <a:ext uri="{FF2B5EF4-FFF2-40B4-BE49-F238E27FC236}">
                <a16:creationId xmlns:a16="http://schemas.microsoft.com/office/drawing/2014/main" id="{A5B4DCBB-C3A0-980E-78B4-B7FC7F898118}"/>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7084767D-2144-B693-19AE-23BED27DA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271EE9D2-ACD9-0913-E264-E48238516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0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F7EAD3-0978-5AF6-2F91-8B2B04D1846C}"/>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7DA58A2C-1D6F-6426-C21D-72AC8D876780}"/>
              </a:ext>
            </a:extLst>
          </p:cNvPr>
          <p:cNvSpPr txBox="1"/>
          <p:nvPr/>
        </p:nvSpPr>
        <p:spPr>
          <a:xfrm>
            <a:off x="285023" y="1094783"/>
            <a:ext cx="11621954" cy="2677656"/>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Think about and answer the questions below:</a:t>
            </a:r>
          </a:p>
          <a:p>
            <a:pPr lvl="0"/>
            <a:endParaRPr lang="en-GB" sz="1200" b="1"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“How many hours do you spend on screens daily?”</a:t>
            </a:r>
          </a:p>
          <a:p>
            <a:pPr lvl="0"/>
            <a:r>
              <a:rPr lang="en-GB" sz="1200" b="1" dirty="0">
                <a:latin typeface="Arial" panose="020B0604020202020204" pitchFamily="34" charset="0"/>
                <a:cs typeface="Arial" panose="020B0604020202020204" pitchFamily="34" charset="0"/>
              </a:rPr>
              <a:t>“What do you use screens for?”</a:t>
            </a:r>
          </a:p>
          <a:p>
            <a:pPr lvl="0"/>
            <a:r>
              <a:rPr lang="en-GB" sz="1200" b="1" dirty="0">
                <a:latin typeface="Arial" panose="020B0604020202020204" pitchFamily="34" charset="0"/>
                <a:cs typeface="Arial" panose="020B0604020202020204" pitchFamily="34" charset="0"/>
              </a:rPr>
              <a:t>“Can too much screen time be harmful?”</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What do you think about this statement, “I spend hours gaming and nothing happens to me, that must mean there is nothing wrong with it and I can stop whenever I want”</a:t>
            </a:r>
          </a:p>
          <a:p>
            <a:endParaRPr lang="en-GB" dirty="0"/>
          </a:p>
          <a:p>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*Talk to your partners*</a:t>
            </a: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26550B0E-298D-CC55-3000-D83E1C52A4CF}"/>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32A909B5-FDAA-1526-68A8-E3C5DC7C9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39BA5033-4CEA-EAA5-919C-B2576881C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03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3C2A0-A07B-3F5F-97E6-87F4944E2885}"/>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893ECF-03DA-4913-BDF0-3D5136CD6BB1}"/>
              </a:ext>
            </a:extLst>
          </p:cNvPr>
          <p:cNvSpPr txBox="1"/>
          <p:nvPr/>
        </p:nvSpPr>
        <p:spPr>
          <a:xfrm>
            <a:off x="285023" y="1085818"/>
            <a:ext cx="11621954" cy="4431983"/>
          </a:xfrm>
          <a:prstGeom prst="rect">
            <a:avLst/>
          </a:prstGeom>
          <a:noFill/>
        </p:spPr>
        <p:txBody>
          <a:bodyPr wrap="square" lIns="91440" tIns="45720" rIns="91440" bIns="45720" rtlCol="0" anchor="t">
            <a:spAutoFit/>
          </a:bodyPr>
          <a:lstStyle/>
          <a:p>
            <a:pPr lvl="0"/>
            <a:r>
              <a:rPr lang="en-GB" sz="1200" b="1" dirty="0">
                <a:latin typeface="Arial" panose="020B0604020202020204" pitchFamily="34" charset="0"/>
                <a:cs typeface="Arial" panose="020B0604020202020204" pitchFamily="34" charset="0"/>
              </a:rPr>
              <a:t>What does Islam tell us about the way we should spend our time ?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balance and self-control</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Time is a gift from Allah and should not be wasted</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Too much screen time can distract from Salah and responsibilities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emphasises taking the ‘middle path’ i.e. being balanced in all things, nor being excessive in consumption of one thing (excess/ obsession) nor totally rejecting it rigidly (extremism)</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 is nothing wrong with playing a video game or spending time watching a documentary, for example, but it does become a problem when we are constantly immersed in such activities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Not only can you begin to miss your Salah, sitting for prolonged hours is also detrimental to your physical and mental health</a:t>
            </a:r>
          </a:p>
          <a:p>
            <a:pPr marL="171450" lvl="0" indent="-171450">
              <a:buFont typeface="Arial" panose="020B0604020202020204" pitchFamily="34" charset="0"/>
              <a:buChar char="•"/>
            </a:pPr>
            <a:r>
              <a:rPr lang="en-GB" sz="1200" dirty="0">
                <a:latin typeface="Arial"/>
                <a:cs typeface="Arial"/>
              </a:rPr>
              <a:t>Not talking to your family members/ friends, going out to play sports and exercising can reduce your social abilities such as holding a conversation or developing meaningful bonds that can make you a better, productive and more considerate member of society – qualities that Islam promotes</a:t>
            </a:r>
          </a:p>
          <a:p>
            <a:pPr lvl="0"/>
            <a:endParaRPr lang="en-GB" sz="1200" i="1"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What should we do instead then ? </a:t>
            </a:r>
          </a:p>
          <a:p>
            <a:pPr marL="171450" lvl="0" indent="-171450">
              <a:buFont typeface="Arial" panose="020B0604020202020204" pitchFamily="34" charset="0"/>
              <a:buChar char="•"/>
            </a:pPr>
            <a:r>
              <a:rPr lang="en-GB" sz="1200" dirty="0">
                <a:latin typeface="Arial"/>
                <a:cs typeface="Arial"/>
              </a:rPr>
              <a:t>We should prioritise prayer, study and family</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must control our usage, not be controlled by screens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Teacher to emphasise clearly:</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Too much screen time leads to distraction and tiredness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takes time away from important duties</a:t>
            </a:r>
          </a:p>
          <a:p>
            <a:pPr marL="171450" indent="-171450">
              <a:buFont typeface="Arial" panose="020B0604020202020204" pitchFamily="34" charset="0"/>
              <a:buChar char="•"/>
            </a:pPr>
            <a:r>
              <a:rPr lang="en-GB" sz="1200">
                <a:latin typeface="Arial"/>
                <a:cs typeface="Arial"/>
              </a:rPr>
              <a:t>Allah the Almighty states in the Holy Qur’an. “...</a:t>
            </a:r>
            <a:r>
              <a:rPr lang="en-GB" sz="1400">
                <a:highlight>
                  <a:srgbClr val="FFFFFF"/>
                </a:highlight>
                <a:latin typeface="Roboto"/>
                <a:ea typeface="Roboto"/>
                <a:cs typeface="Roboto"/>
              </a:rPr>
              <a:t>He does not love those who exceed the bounds.</a:t>
            </a:r>
            <a:r>
              <a:rPr lang="en-GB" sz="1200">
                <a:latin typeface="Arial"/>
                <a:cs typeface="Arial"/>
              </a:rPr>
              <a:t>” Al </a:t>
            </a:r>
            <a:r>
              <a:rPr lang="en-GB" sz="1200" err="1">
                <a:latin typeface="Arial"/>
                <a:cs typeface="Arial"/>
              </a:rPr>
              <a:t>A’raf</a:t>
            </a:r>
            <a:r>
              <a:rPr lang="en-GB" sz="1200" dirty="0">
                <a:latin typeface="Arial"/>
                <a:cs typeface="Arial"/>
              </a:rPr>
              <a:t> 7: 32 </a:t>
            </a:r>
          </a:p>
          <a:p>
            <a:pPr lvl="0"/>
            <a:endParaRPr lang="en-GB" sz="1200" i="1" dirty="0">
              <a:latin typeface="Arial" panose="020B0604020202020204" pitchFamily="34" charset="0"/>
              <a:cs typeface="Arial" panose="020B0604020202020204" pitchFamily="34" charset="0"/>
            </a:endParaRPr>
          </a:p>
          <a:p>
            <a:pPr lvl="0"/>
            <a:endParaRPr lang="en-GB" sz="1200" i="1" dirty="0">
              <a:latin typeface="Arial" panose="020B0604020202020204" pitchFamily="34" charset="0"/>
              <a:cs typeface="Arial" panose="020B0604020202020204" pitchFamily="34" charset="0"/>
            </a:endParaRPr>
          </a:p>
          <a:p>
            <a:pPr lvl="0"/>
            <a:r>
              <a:rPr lang="en-GB" sz="1200" b="1" dirty="0">
                <a:latin typeface="Arial"/>
                <a:cs typeface="Arial"/>
              </a:rPr>
              <a:t>Key Point: </a:t>
            </a:r>
            <a:r>
              <a:rPr lang="en-GB" sz="1200" dirty="0">
                <a:latin typeface="Arial"/>
                <a:cs typeface="Arial"/>
              </a:rPr>
              <a:t>Control your time—don’t let your screen control you.</a:t>
            </a:r>
          </a:p>
          <a:p>
            <a:endParaRPr lang="en-GB" dirty="0"/>
          </a:p>
        </p:txBody>
      </p:sp>
      <p:sp>
        <p:nvSpPr>
          <p:cNvPr id="3" name="Subtitle 2">
            <a:extLst>
              <a:ext uri="{FF2B5EF4-FFF2-40B4-BE49-F238E27FC236}">
                <a16:creationId xmlns:a16="http://schemas.microsoft.com/office/drawing/2014/main" id="{927CCD55-EE25-88EF-9BE6-F979927738BB}"/>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35C635FE-C521-1990-797F-0AD228951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1D2D095C-B07E-1E02-39E1-10AB83A2F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1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13EFD1E-C282-24E6-2AB7-0A269C6AF445}"/>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a:solidFill>
                  <a:schemeClr val="tx1"/>
                </a:solidFill>
                <a:latin typeface="+mj-lt"/>
                <a:ea typeface="+mj-ea"/>
                <a:cs typeface="+mj-cs"/>
              </a:rPr>
              <a:t>Core Content | Lesson 1 | What is Artificial Intelligence/ AI? </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5BDA2A0-0E2C-FCB9-7FF7-7ACFA4AC0C9C}"/>
              </a:ext>
            </a:extLst>
          </p:cNvPr>
          <p:cNvPicPr>
            <a:picLocks noChangeAspect="1"/>
          </p:cNvPicPr>
          <p:nvPr/>
        </p:nvPicPr>
        <p:blipFill>
          <a:blip r:embed="rId2"/>
          <a:stretch>
            <a:fillRect/>
          </a:stretch>
        </p:blipFill>
        <p:spPr>
          <a:xfrm>
            <a:off x="703182" y="1433176"/>
            <a:ext cx="4777381" cy="382190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TextBox 6">
            <a:extLst>
              <a:ext uri="{FF2B5EF4-FFF2-40B4-BE49-F238E27FC236}">
                <a16:creationId xmlns:a16="http://schemas.microsoft.com/office/drawing/2014/main" id="{FD2107CA-9E1B-300B-554C-5136048BDDC5}"/>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indent="-228600">
              <a:lnSpc>
                <a:spcPct val="90000"/>
              </a:lnSpc>
              <a:spcAft>
                <a:spcPts val="800"/>
              </a:spcAft>
              <a:buFont typeface="Arial" panose="020B0604020202020204" pitchFamily="34" charset="0"/>
              <a:buChar char="•"/>
            </a:pPr>
            <a:endParaRPr lang="en-US">
              <a:effectLst/>
            </a:endParaRPr>
          </a:p>
          <a:p>
            <a:pPr marL="342900" indent="-228600">
              <a:lnSpc>
                <a:spcPct val="90000"/>
              </a:lnSpc>
              <a:spcAft>
                <a:spcPts val="800"/>
              </a:spcAft>
              <a:buFont typeface="Arial" panose="020B0604020202020204" pitchFamily="34" charset="0"/>
              <a:buChar char="•"/>
            </a:pPr>
            <a:r>
              <a:rPr lang="en-US">
                <a:effectLst/>
              </a:rPr>
              <a:t>To understand what Artificial Intelligence (AI) is and how it is used in daily life </a:t>
            </a:r>
          </a:p>
          <a:p>
            <a:pPr marL="342900" indent="-228600">
              <a:lnSpc>
                <a:spcPct val="90000"/>
              </a:lnSpc>
              <a:spcAft>
                <a:spcPts val="800"/>
              </a:spcAft>
              <a:buFont typeface="Arial" panose="020B0604020202020204" pitchFamily="34" charset="0"/>
              <a:buChar char="•"/>
            </a:pPr>
            <a:r>
              <a:rPr lang="en-US">
                <a:effectLst/>
              </a:rPr>
              <a:t>To recognise the way AI works</a:t>
            </a:r>
          </a:p>
          <a:p>
            <a:pPr marL="342900" indent="-228600">
              <a:lnSpc>
                <a:spcPct val="90000"/>
              </a:lnSpc>
              <a:spcAft>
                <a:spcPts val="800"/>
              </a:spcAft>
              <a:buFont typeface="Arial" panose="020B0604020202020204" pitchFamily="34" charset="0"/>
              <a:buChar char="•"/>
            </a:pPr>
            <a:r>
              <a:rPr lang="en-US"/>
              <a:t>To understand the benefits of AI, social media and internet usage</a:t>
            </a:r>
          </a:p>
          <a:p>
            <a:pPr marL="342900" indent="-228600">
              <a:lnSpc>
                <a:spcPct val="90000"/>
              </a:lnSpc>
              <a:spcAft>
                <a:spcPts val="800"/>
              </a:spcAft>
              <a:buFont typeface="Arial" panose="020B0604020202020204" pitchFamily="34" charset="0"/>
              <a:buChar char="•"/>
            </a:pPr>
            <a:r>
              <a:rPr lang="en-US"/>
              <a:t>To recognise the risks and dangers associated with AI, social media and online platforms</a:t>
            </a:r>
          </a:p>
          <a:p>
            <a:pPr marL="342900" indent="-228600">
              <a:lnSpc>
                <a:spcPct val="90000"/>
              </a:lnSpc>
              <a:spcAft>
                <a:spcPts val="800"/>
              </a:spcAft>
              <a:buFont typeface="Arial" panose="020B0604020202020204" pitchFamily="34" charset="0"/>
              <a:buChar char="•"/>
            </a:pPr>
            <a:r>
              <a:rPr lang="en-US"/>
              <a:t>To understand Islamic/Ahmadiyya principles regarding responsible and ethical online behaviour</a:t>
            </a:r>
          </a:p>
          <a:p>
            <a:pPr marL="342900" indent="-228600">
              <a:lnSpc>
                <a:spcPct val="90000"/>
              </a:lnSpc>
              <a:spcAft>
                <a:spcPts val="800"/>
              </a:spcAft>
              <a:buFont typeface="Arial" panose="020B0604020202020204" pitchFamily="34" charset="0"/>
              <a:buChar char="•"/>
            </a:pPr>
            <a:endParaRPr lang="en-US">
              <a:effectLst/>
            </a:endParaRPr>
          </a:p>
        </p:txBody>
      </p:sp>
      <p:sp>
        <p:nvSpPr>
          <p:cNvPr id="2" name="Subtitle 2">
            <a:extLst>
              <a:ext uri="{FF2B5EF4-FFF2-40B4-BE49-F238E27FC236}">
                <a16:creationId xmlns:a16="http://schemas.microsoft.com/office/drawing/2014/main" id="{A6EE496E-CB07-370F-3F1B-FE29856C6D91}"/>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FC425C01-CE2A-78CD-C5F3-4590ED661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hmadiyya Muslim Association UK - Official Website">
            <a:extLst>
              <a:ext uri="{FF2B5EF4-FFF2-40B4-BE49-F238E27FC236}">
                <a16:creationId xmlns:a16="http://schemas.microsoft.com/office/drawing/2014/main" id="{1309735A-454B-298F-9A48-18C3274D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39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90D931-57EA-6B92-A6ED-772D3C63AD14}"/>
              </a:ext>
            </a:extLst>
          </p:cNvPr>
          <p:cNvSpPr txBox="1"/>
          <p:nvPr/>
        </p:nvSpPr>
        <p:spPr>
          <a:xfrm>
            <a:off x="3047419" y="266083"/>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“My Day, My Balance” | Planning a Timetable Challenge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6C1609-5477-3657-0255-FE71083CDA5C}"/>
              </a:ext>
            </a:extLst>
          </p:cNvPr>
          <p:cNvSpPr txBox="1"/>
          <p:nvPr/>
        </p:nvSpPr>
        <p:spPr>
          <a:xfrm>
            <a:off x="285023" y="1105171"/>
            <a:ext cx="11621954" cy="3139321"/>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Your task for today is to work independently to think about what a balanced day might consist of in terms of the activities you engage in. Using your pen and paper and the list of activities below, produce a timetable: </a:t>
            </a:r>
            <a:endParaRPr lang="en-GB" dirty="0"/>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School</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Dinner</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Homework</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Screen time</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Family time</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Salah</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Playing/ engaging in hobbies</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Sleep</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pPr lvl="0"/>
            <a:r>
              <a:rPr lang="en-GB" sz="1200" dirty="0">
                <a:latin typeface="Arial" panose="020B0604020202020204" pitchFamily="34" charset="0"/>
                <a:cs typeface="Arial" panose="020B0604020202020204" pitchFamily="34" charset="0"/>
              </a:rPr>
              <a:t>You are to work independently </a:t>
            </a:r>
          </a:p>
          <a:p>
            <a:pPr lvl="0"/>
            <a:endParaRPr lang="en-GB" dirty="0"/>
          </a:p>
        </p:txBody>
      </p:sp>
      <p:sp>
        <p:nvSpPr>
          <p:cNvPr id="4" name="Subtitle 2">
            <a:extLst>
              <a:ext uri="{FF2B5EF4-FFF2-40B4-BE49-F238E27FC236}">
                <a16:creationId xmlns:a16="http://schemas.microsoft.com/office/drawing/2014/main" id="{20C973DD-ED83-61A0-51B3-22D4EC525497}"/>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CAE56CC9-FB34-559A-B396-2C6A02FDA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3F23E4B6-32F3-8DF7-5209-4FDFF492C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55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945A07-85CE-763C-F135-46A145762C66}"/>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89B20F6-B596-0F59-7D9E-36E2000920FC}"/>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D95855D7-3AB7-34B4-CA1A-B3E58EA50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311974B1-AA07-976F-2288-DFFE4EA3F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8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293D091-09EF-9404-327C-7C3C195DF045}"/>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a:solidFill>
                  <a:schemeClr val="tx1"/>
                </a:solidFill>
                <a:latin typeface="+mj-lt"/>
                <a:ea typeface="+mj-ea"/>
                <a:cs typeface="+mj-cs"/>
              </a:rPr>
              <a:t>Core Content | Lesson 8 | Seeking Help and Speaking Up</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e image depicts a human head silhouette with a sound wave symbol inside it.&#10;&#10;AI-generated content may be incorrect.">
            <a:extLst>
              <a:ext uri="{FF2B5EF4-FFF2-40B4-BE49-F238E27FC236}">
                <a16:creationId xmlns:a16="http://schemas.microsoft.com/office/drawing/2014/main" id="{89F79AF9-5931-3E5B-C7FD-4FF798153CAC}"/>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09DF49DC-FF21-9B46-6E0E-6916D7BA7B1F}"/>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b="1">
                <a:effectLst/>
              </a:rPr>
              <a:t>Learning Objectives</a:t>
            </a:r>
          </a:p>
          <a:p>
            <a:pPr marL="228600" indent="-228600">
              <a:lnSpc>
                <a:spcPct val="90000"/>
              </a:lnSpc>
              <a:buFont typeface="Arial" panose="020B0604020202020204" pitchFamily="34" charset="0"/>
              <a:buChar char="•"/>
            </a:pPr>
            <a:r>
              <a:rPr lang="en-US"/>
              <a:t>To understand when and why it is important to seek help</a:t>
            </a:r>
          </a:p>
          <a:p>
            <a:pPr marL="228600" indent="-228600">
              <a:lnSpc>
                <a:spcPct val="90000"/>
              </a:lnSpc>
              <a:buFont typeface="Arial" panose="020B0604020202020204" pitchFamily="34" charset="0"/>
              <a:buChar char="•"/>
            </a:pPr>
            <a:r>
              <a:rPr lang="en-US"/>
              <a:t>To recognise situations that are unsafe, worrying or inappropriate</a:t>
            </a:r>
          </a:p>
          <a:p>
            <a:pPr marL="228600" indent="-228600">
              <a:lnSpc>
                <a:spcPct val="90000"/>
              </a:lnSpc>
              <a:buFont typeface="Arial" panose="020B0604020202020204" pitchFamily="34" charset="0"/>
              <a:buChar char="•"/>
            </a:pPr>
            <a:r>
              <a:rPr lang="en-US"/>
              <a:t>To know who trusted adults are and how they can help</a:t>
            </a:r>
          </a:p>
          <a:p>
            <a:pPr marL="228600" indent="-228600">
              <a:lnSpc>
                <a:spcPct val="90000"/>
              </a:lnSpc>
              <a:buFont typeface="Arial" panose="020B0604020202020204" pitchFamily="34" charset="0"/>
              <a:buChar char="•"/>
            </a:pPr>
            <a:r>
              <a:rPr lang="en-US"/>
              <a:t>To understand that speaking up is the right and safe choice</a:t>
            </a:r>
          </a:p>
          <a:p>
            <a:pPr marL="228600" indent="-228600">
              <a:lnSpc>
                <a:spcPct val="90000"/>
              </a:lnSpc>
              <a:buFont typeface="Arial" panose="020B0604020202020204" pitchFamily="34" charset="0"/>
              <a:buChar char="•"/>
            </a:pPr>
            <a:r>
              <a:rPr lang="en-US"/>
              <a:t>To develop confidence in asking for help</a:t>
            </a:r>
          </a:p>
          <a:p>
            <a:pPr indent="-228600">
              <a:lnSpc>
                <a:spcPct val="90000"/>
              </a:lnSpc>
              <a:spcAft>
                <a:spcPts val="800"/>
              </a:spcAft>
              <a:buFont typeface="Arial" panose="020B0604020202020204" pitchFamily="34" charset="0"/>
              <a:buChar char="•"/>
            </a:pPr>
            <a:endParaRPr lang="en-US" b="1">
              <a:effectLst/>
            </a:endParaRPr>
          </a:p>
          <a:p>
            <a:pPr indent="-228600">
              <a:lnSpc>
                <a:spcPct val="90000"/>
              </a:lnSpc>
              <a:spcAft>
                <a:spcPts val="800"/>
              </a:spcAft>
              <a:buFont typeface="Arial" panose="020B0604020202020204" pitchFamily="34" charset="0"/>
              <a:buChar char="•"/>
            </a:pPr>
            <a:endParaRPr lang="en-US" b="1">
              <a:effectLst/>
            </a:endParaRPr>
          </a:p>
        </p:txBody>
      </p:sp>
      <p:sp>
        <p:nvSpPr>
          <p:cNvPr id="4" name="Subtitle 2">
            <a:extLst>
              <a:ext uri="{FF2B5EF4-FFF2-40B4-BE49-F238E27FC236}">
                <a16:creationId xmlns:a16="http://schemas.microsoft.com/office/drawing/2014/main" id="{0243B56C-2497-B6C4-DB48-A56B8FECF9F7}"/>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2" descr="Ahmadiyya Muslim Association UK - Official Website">
            <a:extLst>
              <a:ext uri="{FF2B5EF4-FFF2-40B4-BE49-F238E27FC236}">
                <a16:creationId xmlns:a16="http://schemas.microsoft.com/office/drawing/2014/main" id="{A0A0783F-2BF2-CB4A-F786-139291AF2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EC0A3811-EB0D-2158-D350-4E431420C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7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1B4E4-D97A-CB8B-9698-8C6F36D3466B}"/>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91CAAE5A-3986-4430-40EC-3E2D9C149F59}"/>
              </a:ext>
            </a:extLst>
          </p:cNvPr>
          <p:cNvSpPr txBox="1"/>
          <p:nvPr/>
        </p:nvSpPr>
        <p:spPr>
          <a:xfrm>
            <a:off x="285023" y="1085818"/>
            <a:ext cx="11621954" cy="1938992"/>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Look at the questions below and think silently for 1 minute: </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When online, when might you ask for help?</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Who are the trusted adults you can go to?</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might stop someone from speaking up?</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What do you think of the statement, “it is better to stay quiet than to tell someone about what is happening”</a:t>
            </a:r>
          </a:p>
          <a:p>
            <a:pPr lvl="0"/>
            <a:endParaRPr lang="en-GB" sz="1200" dirty="0">
              <a:latin typeface="Arial" panose="020B0604020202020204" pitchFamily="34" charset="0"/>
              <a:cs typeface="Arial" panose="020B0604020202020204" pitchFamily="34" charset="0"/>
            </a:endParaRPr>
          </a:p>
          <a:p>
            <a:pPr lvl="0" algn="ctr"/>
            <a:endParaRPr lang="en-GB" sz="1200" dirty="0">
              <a:latin typeface="Arial" panose="020B0604020202020204" pitchFamily="34" charset="0"/>
              <a:cs typeface="Arial" panose="020B0604020202020204" pitchFamily="34" charset="0"/>
            </a:endParaRPr>
          </a:p>
          <a:p>
            <a:pPr lvl="0" algn="ctr"/>
            <a:r>
              <a:rPr lang="en-GB" sz="1200" dirty="0">
                <a:latin typeface="Arial" panose="020B0604020202020204" pitchFamily="34" charset="0"/>
                <a:cs typeface="Arial" panose="020B0604020202020204" pitchFamily="34" charset="0"/>
              </a:rPr>
              <a:t>Hands up, what do you guys think?</a:t>
            </a:r>
          </a:p>
        </p:txBody>
      </p:sp>
      <p:sp>
        <p:nvSpPr>
          <p:cNvPr id="4" name="Subtitle 2">
            <a:extLst>
              <a:ext uri="{FF2B5EF4-FFF2-40B4-BE49-F238E27FC236}">
                <a16:creationId xmlns:a16="http://schemas.microsoft.com/office/drawing/2014/main" id="{EBE4101A-17DA-2E21-A284-1200AD8198A1}"/>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D58FAA35-3AE0-94A6-377D-954E3C16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19473FAA-71F9-04C5-594C-A7AB552EE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0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9CF75-3A8B-CC6E-F51C-1652D01801DE}"/>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F1EA42F-14CD-E027-B0D0-96B1FE5446B5}"/>
              </a:ext>
            </a:extLst>
          </p:cNvPr>
          <p:cNvSpPr txBox="1"/>
          <p:nvPr/>
        </p:nvSpPr>
        <p:spPr>
          <a:xfrm>
            <a:off x="285023" y="915489"/>
            <a:ext cx="11621954" cy="1292662"/>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5DCCDF79-5972-EB41-2055-3FCF8946672B}"/>
              </a:ext>
            </a:extLst>
          </p:cNvPr>
          <p:cNvSpPr txBox="1"/>
          <p:nvPr/>
        </p:nvSpPr>
        <p:spPr>
          <a:xfrm>
            <a:off x="285023" y="1103748"/>
            <a:ext cx="11621954" cy="387798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What does Islam teach us about harm and dangerous situations online ?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Islam teaches us to protect ourselves and others from harm</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We should seek help when something is wrong</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It is not right to stay silent about harmful situations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We are taught to be honest and responsible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Speaking up helps protect ourselves and others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Seeking help is a sign of strength, not weakness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should we do if we encounter a problem or dangerous situation online ?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If something feels wrong, unsafe, or worrying, tell a trusted adult</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Problems can grow when they are kept hidden</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Pupils will not get in trouble for asking for help</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Speaking up keeps you safe; staying silent can allow harm to continue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If something that happened/ is happening online is making you feel uneasy then you should tell a trusted adult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If they continue to cause you distress, you can block them/ remove them as a friend</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5" name="Subtitle 2">
            <a:extLst>
              <a:ext uri="{FF2B5EF4-FFF2-40B4-BE49-F238E27FC236}">
                <a16:creationId xmlns:a16="http://schemas.microsoft.com/office/drawing/2014/main" id="{DF24FF56-0A06-C242-6F64-6054B2ED5481}"/>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7" name="Picture 2" descr="Ahmadiyya Muslim Association UK - Official Website">
            <a:extLst>
              <a:ext uri="{FF2B5EF4-FFF2-40B4-BE49-F238E27FC236}">
                <a16:creationId xmlns:a16="http://schemas.microsoft.com/office/drawing/2014/main" id="{3D82EEA7-493D-9628-1528-41CFA36DE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hmadiyya Muslim Association UK - Official Website">
            <a:extLst>
              <a:ext uri="{FF2B5EF4-FFF2-40B4-BE49-F238E27FC236}">
                <a16:creationId xmlns:a16="http://schemas.microsoft.com/office/drawing/2014/main" id="{B9F0750B-3331-565B-09CB-E5DA38002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86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C72B04-098C-0C4B-A314-9E4D4D8D497C}"/>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“Speak Up Scenario Cards” | What Would You Do?</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413506-9632-D425-B866-7539EF75346C}"/>
              </a:ext>
            </a:extLst>
          </p:cNvPr>
          <p:cNvSpPr txBox="1"/>
          <p:nvPr/>
        </p:nvSpPr>
        <p:spPr>
          <a:xfrm>
            <a:off x="285023" y="1060348"/>
            <a:ext cx="11621954" cy="258532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Your task for today is to read through the scenarios below and you must decide what to do in each situation and who to tell/ seek help from</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Read each scenario carefully</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is wrong in each scenario?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Why it is unsafe or worrying?</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Who would you speak to/ seek help from? </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r>
              <a:rPr lang="en-GB" dirty="0"/>
              <a:t> </a:t>
            </a:r>
            <a:endParaRPr lang="en-GB" sz="1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DFB6734-12C3-0B6D-4A47-7368D54D7495}"/>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DE1C7200-713E-0B30-8D10-FA51FC289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3ABB2676-7FB0-43C0-A2CF-1BF6A5D94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2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F0AA33-1C30-5D90-AB10-0BEC2A769BFC}"/>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67871B2-E4DB-CFC7-F30C-B97945700681}"/>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3B2C59A7-AD2B-1B81-D877-101F868DD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6CA519A8-573F-8DE2-0D69-BC660934E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15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xclamation mark with solid fill">
            <a:extLst>
              <a:ext uri="{FF2B5EF4-FFF2-40B4-BE49-F238E27FC236}">
                <a16:creationId xmlns:a16="http://schemas.microsoft.com/office/drawing/2014/main" id="{53C09BF2-786B-3D23-E118-CC85DAA151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12233" y="3176669"/>
            <a:ext cx="722376" cy="722376"/>
          </a:xfrm>
          <a:prstGeom prst="rect">
            <a:avLst/>
          </a:prstGeom>
        </p:spPr>
      </p:pic>
      <p:pic>
        <p:nvPicPr>
          <p:cNvPr id="5" name="Graphic 4" descr="Exclamation mark with solid fill">
            <a:extLst>
              <a:ext uri="{FF2B5EF4-FFF2-40B4-BE49-F238E27FC236}">
                <a16:creationId xmlns:a16="http://schemas.microsoft.com/office/drawing/2014/main" id="{C9EA7A7C-C1ED-C655-DE76-EB4625C0D8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57391" y="3176669"/>
            <a:ext cx="722376" cy="722376"/>
          </a:xfrm>
          <a:prstGeom prst="rect">
            <a:avLst/>
          </a:prstGeom>
        </p:spPr>
      </p:pic>
      <p:graphicFrame>
        <p:nvGraphicFramePr>
          <p:cNvPr id="7" name="TextBox 1">
            <a:extLst>
              <a:ext uri="{FF2B5EF4-FFF2-40B4-BE49-F238E27FC236}">
                <a16:creationId xmlns:a16="http://schemas.microsoft.com/office/drawing/2014/main" id="{B843E349-8C65-8727-F538-168F784B03EF}"/>
              </a:ext>
            </a:extLst>
          </p:cNvPr>
          <p:cNvGraphicFramePr/>
          <p:nvPr>
            <p:extLst>
              <p:ext uri="{D42A27DB-BD31-4B8C-83A1-F6EECF244321}">
                <p14:modId xmlns:p14="http://schemas.microsoft.com/office/powerpoint/2010/main" val="871317995"/>
              </p:ext>
            </p:extLst>
          </p:nvPr>
        </p:nvGraphicFramePr>
        <p:xfrm>
          <a:off x="533934" y="2660694"/>
          <a:ext cx="11124132"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Open quotation mark with solid fill">
            <a:extLst>
              <a:ext uri="{FF2B5EF4-FFF2-40B4-BE49-F238E27FC236}">
                <a16:creationId xmlns:a16="http://schemas.microsoft.com/office/drawing/2014/main" id="{14E5F758-D3B3-8F3E-CFF1-474586F7ECA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734" y="1746294"/>
            <a:ext cx="914400" cy="914400"/>
          </a:xfrm>
          <a:prstGeom prst="rect">
            <a:avLst/>
          </a:prstGeom>
        </p:spPr>
      </p:pic>
      <p:sp>
        <p:nvSpPr>
          <p:cNvPr id="2" name="Subtitle 2">
            <a:extLst>
              <a:ext uri="{FF2B5EF4-FFF2-40B4-BE49-F238E27FC236}">
                <a16:creationId xmlns:a16="http://schemas.microsoft.com/office/drawing/2014/main" id="{5CD35656-2AF9-9670-802B-D19E76EC61C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38425FA1-5D48-9566-2122-35A5637A88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857F4866-E53D-A6A8-166D-DC406597EE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29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hmadiyya Muslim Association UK - Official Website">
            <a:extLst>
              <a:ext uri="{FF2B5EF4-FFF2-40B4-BE49-F238E27FC236}">
                <a16:creationId xmlns:a16="http://schemas.microsoft.com/office/drawing/2014/main" id="{FF586B11-8FC5-4281-81A1-E4983D4D2E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23937" y="2143759"/>
            <a:ext cx="3744125" cy="32761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559F1A93-E01D-E66E-9F0D-8E413ABFC3B2}"/>
              </a:ext>
            </a:extLst>
          </p:cNvPr>
          <p:cNvPicPr>
            <a:picLocks noChangeAspect="1"/>
          </p:cNvPicPr>
          <p:nvPr/>
        </p:nvPicPr>
        <p:blipFill>
          <a:blip r:embed="rId3"/>
          <a:stretch>
            <a:fillRect/>
          </a:stretch>
        </p:blipFill>
        <p:spPr>
          <a:xfrm>
            <a:off x="1993168" y="1207694"/>
            <a:ext cx="8135034" cy="963866"/>
          </a:xfrm>
          <a:prstGeom prst="rect">
            <a:avLst/>
          </a:prstGeom>
        </p:spPr>
      </p:pic>
      <p:sp>
        <p:nvSpPr>
          <p:cNvPr id="4" name="TextBox 3">
            <a:extLst>
              <a:ext uri="{FF2B5EF4-FFF2-40B4-BE49-F238E27FC236}">
                <a16:creationId xmlns:a16="http://schemas.microsoft.com/office/drawing/2014/main" id="{30765213-E89A-72EC-1940-B29D98346140}"/>
              </a:ext>
            </a:extLst>
          </p:cNvPr>
          <p:cNvSpPr txBox="1"/>
          <p:nvPr/>
        </p:nvSpPr>
        <p:spPr>
          <a:xfrm>
            <a:off x="1539234" y="5369168"/>
            <a:ext cx="9113529"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D487AAEF-42F7-E828-396A-72F1642383A5}"/>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spTree>
    <p:extLst>
      <p:ext uri="{BB962C8B-B14F-4D97-AF65-F5344CB8AC3E}">
        <p14:creationId xmlns:p14="http://schemas.microsoft.com/office/powerpoint/2010/main" val="146359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526664-7271-CA6D-E574-73BE295C216E}"/>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5" name="TextBox 4">
            <a:extLst>
              <a:ext uri="{FF2B5EF4-FFF2-40B4-BE49-F238E27FC236}">
                <a16:creationId xmlns:a16="http://schemas.microsoft.com/office/drawing/2014/main" id="{9711E83D-5223-5379-FBB2-2588C13F89F1}"/>
              </a:ext>
            </a:extLst>
          </p:cNvPr>
          <p:cNvSpPr txBox="1"/>
          <p:nvPr/>
        </p:nvSpPr>
        <p:spPr>
          <a:xfrm>
            <a:off x="285023" y="1193395"/>
            <a:ext cx="11621954" cy="184665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“Who has heard of AI?”</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“Where have you seen it?”</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is it?”</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pPr algn="ctr"/>
            <a:r>
              <a:rPr lang="en-GB" sz="1200" i="1" dirty="0">
                <a:latin typeface="Arial" panose="020B0604020202020204" pitchFamily="34" charset="0"/>
                <a:cs typeface="Arial" panose="020B0604020202020204" pitchFamily="34" charset="0"/>
              </a:rPr>
              <a:t>*Talk to your partners*</a:t>
            </a:r>
            <a:endParaRPr lang="en-GB" sz="1200" b="1" dirty="0">
              <a:latin typeface="Arial" panose="020B0604020202020204" pitchFamily="34" charset="0"/>
              <a:cs typeface="Arial" panose="020B0604020202020204" pitchFamily="34" charset="0"/>
            </a:endParaRPr>
          </a:p>
          <a:p>
            <a:endParaRPr lang="en-GB" dirty="0"/>
          </a:p>
        </p:txBody>
      </p:sp>
      <p:sp>
        <p:nvSpPr>
          <p:cNvPr id="2" name="Subtitle 2">
            <a:extLst>
              <a:ext uri="{FF2B5EF4-FFF2-40B4-BE49-F238E27FC236}">
                <a16:creationId xmlns:a16="http://schemas.microsoft.com/office/drawing/2014/main" id="{7F9EEFF7-52BC-AF60-D595-CC65221A7A4A}"/>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61EDD822-9F20-2B39-8872-CDBAD9871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16BA155B-8E3D-5FA1-A252-F64AB1E5E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5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0594D-F9AE-89A2-1368-7AE67BBD7D5B}"/>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What is AI and What are Some Examples?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EDDA82-4549-FADC-E036-ED7861E314B7}"/>
              </a:ext>
            </a:extLst>
          </p:cNvPr>
          <p:cNvSpPr txBox="1"/>
          <p:nvPr/>
        </p:nvSpPr>
        <p:spPr>
          <a:xfrm>
            <a:off x="-172178" y="840500"/>
            <a:ext cx="11616691" cy="5355312"/>
          </a:xfrm>
          <a:prstGeom prst="rect">
            <a:avLst/>
          </a:prstGeom>
          <a:noFill/>
        </p:spPr>
        <p:txBody>
          <a:bodyPr wrap="square" rtlCol="0">
            <a:spAutoFit/>
          </a:bodyPr>
          <a:lstStyle/>
          <a:p>
            <a:pPr lvl="1" algn="ctr"/>
            <a:r>
              <a:rPr lang="en-GB" sz="1200" dirty="0">
                <a:latin typeface="Arial" panose="020B0604020202020204" pitchFamily="34" charset="0"/>
                <a:cs typeface="Arial" panose="020B0604020202020204" pitchFamily="34" charset="0"/>
              </a:rPr>
              <a:t>AI (Artificial Intelligence) refers to machines that can </a:t>
            </a:r>
            <a:r>
              <a:rPr lang="en-GB" sz="1200" b="1" dirty="0">
                <a:latin typeface="Arial" panose="020B0604020202020204" pitchFamily="34" charset="0"/>
                <a:cs typeface="Arial" panose="020B0604020202020204" pitchFamily="34" charset="0"/>
              </a:rPr>
              <a:t>learn, think and give answers like humans</a:t>
            </a:r>
          </a:p>
          <a:p>
            <a:pPr lvl="1" algn="ctr"/>
            <a:r>
              <a:rPr lang="en-GB" sz="1200" b="1" dirty="0">
                <a:latin typeface="Arial" panose="020B0604020202020204" pitchFamily="34" charset="0"/>
                <a:cs typeface="Arial" panose="020B0604020202020204" pitchFamily="34" charset="0"/>
              </a:rPr>
              <a:t>They use prompts (instructions) to generate content, ideas and responses </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          </a:t>
            </a:r>
          </a:p>
          <a:p>
            <a:pPr lvl="1"/>
            <a:r>
              <a:rPr lang="en-GB" sz="1200" dirty="0">
                <a:latin typeface="Arial" panose="020B0604020202020204" pitchFamily="34" charset="0"/>
                <a:cs typeface="Arial" panose="020B0604020202020204" pitchFamily="34" charset="0"/>
              </a:rPr>
              <a:t> Some examples of AI include:</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Chatbots (answers questions) </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YouTube/TikTok recommendations </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Face recognition</a:t>
            </a:r>
          </a:p>
          <a:p>
            <a:pPr marL="628650" lvl="1"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AI is </a:t>
            </a:r>
            <a:r>
              <a:rPr lang="en-GB" sz="1200" b="1" dirty="0">
                <a:latin typeface="Arial" panose="020B0604020202020204" pitchFamily="34" charset="0"/>
                <a:cs typeface="Arial" panose="020B0604020202020204" pitchFamily="34" charset="0"/>
              </a:rPr>
              <a:t>not always correct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can at times produce information that is totally/ partially untrue </a:t>
            </a:r>
            <a:r>
              <a:rPr lang="en-GB" sz="1200" b="1" dirty="0">
                <a:latin typeface="Arial" panose="020B0604020202020204" pitchFamily="34" charset="0"/>
                <a:cs typeface="Arial" panose="020B0604020202020204" pitchFamily="34" charset="0"/>
              </a:rPr>
              <a:t>(AI Hallucinations)</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It does not “know truth” like humans—it predicts answers using all the available information on the Internet</a:t>
            </a:r>
          </a:p>
          <a:p>
            <a:pPr lvl="1"/>
            <a:endParaRPr lang="en-GB"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  What might AI also be used for? </a:t>
            </a:r>
          </a:p>
          <a:p>
            <a:pPr marL="628650" lvl="1"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  Do you think it is good or bad? Why do you think that? </a:t>
            </a:r>
          </a:p>
          <a:p>
            <a:pPr lvl="1"/>
            <a:endParaRPr lang="en-GB" sz="1200" dirty="0">
              <a:latin typeface="Arial" panose="020B0604020202020204" pitchFamily="34" charset="0"/>
              <a:cs typeface="Arial" panose="020B0604020202020204" pitchFamily="34" charset="0"/>
            </a:endParaRPr>
          </a:p>
          <a:p>
            <a:pPr lvl="1" algn="ctr"/>
            <a:endParaRPr lang="en-GB" sz="1200" i="1" dirty="0">
              <a:latin typeface="Arial" panose="020B0604020202020204" pitchFamily="34" charset="0"/>
              <a:cs typeface="Arial" panose="020B0604020202020204" pitchFamily="34" charset="0"/>
            </a:endParaRPr>
          </a:p>
          <a:p>
            <a:pPr lvl="1" algn="ctr"/>
            <a:r>
              <a:rPr lang="en-GB" sz="1200" i="1" dirty="0">
                <a:latin typeface="Arial" panose="020B0604020202020204" pitchFamily="34" charset="0"/>
                <a:cs typeface="Arial" panose="020B0604020202020204" pitchFamily="34" charset="0"/>
              </a:rPr>
              <a:t>*Talk to your partners*</a:t>
            </a:r>
          </a:p>
          <a:p>
            <a:pPr algn="ctr"/>
            <a:endParaRPr lang="en-GB" sz="1200" b="1" dirty="0">
              <a:latin typeface="Arial" panose="020B0604020202020204" pitchFamily="34" charset="0"/>
              <a:cs typeface="Arial" panose="020B0604020202020204" pitchFamily="34" charset="0"/>
            </a:endParaRPr>
          </a:p>
          <a:p>
            <a:pPr lvl="0" algn="ctr"/>
            <a:endParaRPr lang="en-GB" sz="1200" b="1" i="1" dirty="0">
              <a:latin typeface="Arial" panose="020B0604020202020204" pitchFamily="34" charset="0"/>
              <a:cs typeface="Arial" panose="020B0604020202020204" pitchFamily="34" charset="0"/>
            </a:endParaRPr>
          </a:p>
          <a:p>
            <a:pPr lvl="0"/>
            <a:endParaRPr lang="en-GB" sz="1200" b="1" i="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3" name="Subtitle 2">
            <a:extLst>
              <a:ext uri="{FF2B5EF4-FFF2-40B4-BE49-F238E27FC236}">
                <a16:creationId xmlns:a16="http://schemas.microsoft.com/office/drawing/2014/main" id="{35F537DF-70E6-85C6-335C-6FE0C9F175C7}"/>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3C02CEAB-F6F8-0B7F-5A61-6F62D38DF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008FC624-9CF4-21B3-1F36-E5DBCC20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3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95DA5-0C79-73D4-BA1E-F0D40D996557}"/>
              </a:ext>
            </a:extLst>
          </p:cNvPr>
          <p:cNvSpPr txBox="1"/>
          <p:nvPr/>
        </p:nvSpPr>
        <p:spPr>
          <a:xfrm>
            <a:off x="285023" y="934842"/>
            <a:ext cx="11621954" cy="7571303"/>
          </a:xfrm>
          <a:prstGeom prst="rect">
            <a:avLst/>
          </a:prstGeom>
          <a:noFill/>
        </p:spPr>
        <p:txBody>
          <a:bodyPr wrap="square" lIns="91440" tIns="45720" rIns="91440" bIns="45720" rtlCol="0" anchor="t">
            <a:spAutoFit/>
          </a:bodyPr>
          <a:lstStyle/>
          <a:p>
            <a:pPr lvl="0"/>
            <a:r>
              <a:rPr lang="en-GB" sz="1200" dirty="0">
                <a:latin typeface="Arial" panose="020B0604020202020204" pitchFamily="34" charset="0"/>
                <a:cs typeface="Arial" panose="020B0604020202020204" pitchFamily="34" charset="0"/>
              </a:rPr>
              <a:t>As Ahmadi Muslims we must always remember that:</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a:cs typeface="Arial"/>
              </a:rPr>
              <a:t>Humans are given </a:t>
            </a:r>
            <a:r>
              <a:rPr lang="en-GB" sz="1200" b="1" dirty="0">
                <a:latin typeface="Arial"/>
                <a:cs typeface="Arial"/>
              </a:rPr>
              <a:t>intellect (</a:t>
            </a:r>
            <a:r>
              <a:rPr lang="en-GB" sz="1200" b="1" dirty="0" err="1">
                <a:latin typeface="Arial"/>
                <a:cs typeface="Arial"/>
              </a:rPr>
              <a:t>Aqal</a:t>
            </a:r>
            <a:r>
              <a:rPr lang="en-GB" sz="1200" b="1" dirty="0">
                <a:latin typeface="Arial"/>
                <a:cs typeface="Arial"/>
              </a:rPr>
              <a:t>) and responsibility by Allah to make good use of the tools available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Technology is a </a:t>
            </a:r>
            <a:r>
              <a:rPr lang="en-GB" sz="1200" b="1" dirty="0">
                <a:latin typeface="Arial" panose="020B0604020202020204" pitchFamily="34" charset="0"/>
                <a:cs typeface="Arial" panose="020B0604020202020204" pitchFamily="34" charset="0"/>
              </a:rPr>
              <a:t>tool and a trust (Amaanah)</a:t>
            </a:r>
            <a:r>
              <a:rPr lang="en-GB" sz="1200" dirty="0">
                <a:latin typeface="Arial" panose="020B0604020202020204" pitchFamily="34" charset="0"/>
                <a:cs typeface="Arial" panose="020B0604020202020204" pitchFamily="34" charset="0"/>
              </a:rPr>
              <a:t>, we must not use it for improper or haram purposes that can cause damage to us, those around us and society as a whole</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are accountable for how we use it (even online)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AI does not and cannot replace human judgement or truth </a:t>
            </a:r>
          </a:p>
          <a:p>
            <a:pPr marL="171450" lvl="0" indent="-171450">
              <a:buFont typeface="Arial" panose="020B0604020202020204" pitchFamily="34" charset="0"/>
              <a:buChar char="•"/>
            </a:pPr>
            <a:r>
              <a:rPr lang="en-GB" sz="1200" dirty="0">
                <a:latin typeface="Arial"/>
                <a:cs typeface="Arial"/>
              </a:rPr>
              <a:t>The Prophet Muhammad (</a:t>
            </a:r>
            <a:r>
              <a:rPr lang="en-GB" sz="1200" err="1">
                <a:latin typeface="Arial"/>
                <a:cs typeface="Arial"/>
              </a:rPr>
              <a:t>sa</a:t>
            </a:r>
            <a:r>
              <a:rPr lang="en-GB" sz="1200" dirty="0">
                <a:latin typeface="Arial"/>
                <a:cs typeface="Arial"/>
              </a:rPr>
              <a:t>) states that, “it is enough for a man to prove himself as a liar when he goes on narrating all that he hears” </a:t>
            </a:r>
            <a:r>
              <a:rPr lang="en-GB" sz="1200" b="1" i="1">
                <a:latin typeface="Arial"/>
                <a:cs typeface="Arial"/>
              </a:rPr>
              <a:t>(Sahih</a:t>
            </a:r>
            <a:r>
              <a:rPr lang="en-GB" sz="1200" b="1" i="1" dirty="0">
                <a:latin typeface="Arial"/>
                <a:cs typeface="Arial"/>
              </a:rPr>
              <a:t> Muslim)</a:t>
            </a:r>
            <a:r>
              <a:rPr lang="en-GB" sz="1200" dirty="0">
                <a:latin typeface="Arial"/>
                <a:cs typeface="Arial"/>
              </a:rPr>
              <a:t>, meaning we cannot just take content from AI and believe it to be true and share it with others without checking </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lgn="ctr"/>
            <a:r>
              <a:rPr lang="en-GB" sz="1200" b="1" dirty="0">
                <a:latin typeface="Arial" panose="020B0604020202020204" pitchFamily="34" charset="0"/>
                <a:cs typeface="Arial" panose="020B0604020202020204" pitchFamily="34" charset="0"/>
              </a:rPr>
              <a:t>Risks and Drawbacks of AI</a:t>
            </a:r>
          </a:p>
          <a:p>
            <a:pPr lvl="0" algn="ctr"/>
            <a:endParaRPr lang="en-GB"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a:cs typeface="Arial"/>
              </a:rPr>
              <a:t>Not everything AI produces is trustworthy or accurate, as mentioned earlier</a:t>
            </a:r>
          </a:p>
          <a:p>
            <a:pPr marL="171450" lvl="0" indent="-171450">
              <a:buFont typeface="Arial" panose="020B0604020202020204" pitchFamily="34" charset="0"/>
              <a:buChar char="•"/>
            </a:pPr>
            <a:r>
              <a:rPr lang="en-GB" sz="1200" dirty="0">
                <a:latin typeface="Arial"/>
                <a:cs typeface="Arial"/>
              </a:rPr>
              <a:t>We must verify all information produced by AI prior to believing it, sharing it or using it for any particular purpose such as assignments, homework or preparing an Islamic speech/ presentation</a:t>
            </a:r>
          </a:p>
          <a:p>
            <a:pPr marL="171450" lvl="0" indent="-171450">
              <a:buFont typeface="Arial" panose="020B0604020202020204" pitchFamily="34" charset="0"/>
              <a:buChar char="•"/>
            </a:pPr>
            <a:r>
              <a:rPr lang="en-GB" sz="1200" dirty="0">
                <a:latin typeface="Arial"/>
                <a:cs typeface="Arial"/>
              </a:rPr>
              <a:t>In Islam, “actions are judged by intentions”, as stated</a:t>
            </a:r>
            <a:r>
              <a:rPr lang="en-GB" sz="1200">
                <a:latin typeface="Arial"/>
                <a:cs typeface="Arial"/>
              </a:rPr>
              <a:t> by Prophet Muhammad (</a:t>
            </a:r>
            <a:r>
              <a:rPr lang="en-GB" sz="1200" err="1">
                <a:latin typeface="Arial"/>
                <a:cs typeface="Arial"/>
              </a:rPr>
              <a:t>sa</a:t>
            </a:r>
            <a:r>
              <a:rPr lang="en-GB" sz="1200">
                <a:latin typeface="Arial"/>
                <a:cs typeface="Arial"/>
              </a:rPr>
              <a:t>) </a:t>
            </a:r>
            <a:r>
              <a:rPr lang="en-GB" sz="1200" b="1" i="1">
                <a:latin typeface="Arial"/>
                <a:cs typeface="Arial"/>
              </a:rPr>
              <a:t>(Sahih</a:t>
            </a:r>
            <a:r>
              <a:rPr lang="en-GB" sz="1200" b="1" i="1" dirty="0">
                <a:latin typeface="Arial"/>
                <a:cs typeface="Arial"/>
              </a:rPr>
              <a:t> Bukhari and Muslim)</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Using AI dishonestly (e.g. cheating or deception) is a great misuse and breach of trust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Misuse of AI (e.g. false images, known as deepfakes) can damage one’s reputation as well as of those around them</a:t>
            </a:r>
          </a:p>
          <a:p>
            <a:pPr marL="171450" indent="-171450">
              <a:buFont typeface="Arial" panose="020B0604020202020204" pitchFamily="34" charset="0"/>
              <a:buChar char="•"/>
            </a:pPr>
            <a:r>
              <a:rPr lang="en-GB" sz="1200" dirty="0">
                <a:latin typeface="Arial"/>
                <a:cs typeface="Arial"/>
              </a:rPr>
              <a:t>AI can greatly reduce one’s ability to produce work of their own e.g. essays, assignments, solutions for homework and Islamic speeches or presentations for </a:t>
            </a:r>
            <a:r>
              <a:rPr lang="en-GB" sz="1200" dirty="0" err="1">
                <a:latin typeface="Arial"/>
                <a:cs typeface="Arial"/>
              </a:rPr>
              <a:t>Ijtema's</a:t>
            </a:r>
            <a:r>
              <a:rPr lang="en-GB" sz="1200" dirty="0">
                <a:latin typeface="Arial"/>
                <a:cs typeface="Arial"/>
              </a:rPr>
              <a:t> etc. </a:t>
            </a:r>
          </a:p>
          <a:p>
            <a:pPr lvl="0"/>
            <a:endParaRPr lang="en-GB" sz="1200" b="1" i="1" dirty="0">
              <a:latin typeface="Arial" panose="020B0604020202020204" pitchFamily="34" charset="0"/>
              <a:cs typeface="Arial" panose="020B0604020202020204" pitchFamily="34" charset="0"/>
            </a:endParaRPr>
          </a:p>
          <a:p>
            <a:pPr lvl="0"/>
            <a:endParaRPr lang="en-GB" sz="1200" b="1" i="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Advantages of AI</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Fast access to information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Supports learning and revision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Simplifies complex topics (e.g. for schoolwork/ assignments/ projects)</a:t>
            </a:r>
          </a:p>
          <a:p>
            <a:pPr marL="171450" indent="-171450">
              <a:buFont typeface="Arial" panose="020B0604020202020204" pitchFamily="34" charset="0"/>
              <a:buChar char="•"/>
            </a:pPr>
            <a:r>
              <a:rPr lang="en-GB" sz="1200" dirty="0">
                <a:latin typeface="Arial"/>
                <a:cs typeface="Arial"/>
              </a:rPr>
              <a:t>Assists people (e.g. accessibility, translation and voice/ translation tools)</a:t>
            </a:r>
          </a:p>
          <a:p>
            <a:pPr marL="171450" indent="-171450">
              <a:buFont typeface="Arial" panose="020B0604020202020204" pitchFamily="34" charset="0"/>
              <a:buChar char="•"/>
            </a:pPr>
            <a:r>
              <a:rPr lang="en-GB" sz="1200" dirty="0">
                <a:latin typeface="Arial"/>
                <a:cs typeface="Arial"/>
              </a:rPr>
              <a:t>Provides definitions and synonyms/ antonyms for words that you wish to use in your work (assignments, homework, projects and </a:t>
            </a:r>
            <a:r>
              <a:rPr lang="en-GB" sz="1200" dirty="0" err="1">
                <a:latin typeface="Arial"/>
                <a:cs typeface="Arial"/>
              </a:rPr>
              <a:t>Jama’at</a:t>
            </a:r>
            <a:r>
              <a:rPr lang="en-GB" sz="1200" dirty="0">
                <a:latin typeface="Arial"/>
                <a:cs typeface="Arial"/>
              </a:rPr>
              <a:t> work)</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lvl="0" algn="ctr"/>
            <a:endParaRPr lang="en-GB" sz="1200" b="1" i="1" dirty="0">
              <a:latin typeface="Arial" panose="020B0604020202020204" pitchFamily="34" charset="0"/>
              <a:cs typeface="Arial" panose="020B0604020202020204" pitchFamily="34" charset="0"/>
            </a:endParaRPr>
          </a:p>
          <a:p>
            <a:pPr lvl="0"/>
            <a:endParaRPr lang="en-GB" sz="1200" b="1" i="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7532AAD6-B94E-BB9B-94EF-B56192C8AE12}"/>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CB8B84-D061-266C-BDC5-908FBAFF3883}"/>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455C24F2-CA53-3573-4DA4-30B4A6A9C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A880A94A-28CF-0451-4F86-31514B466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6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9BCFB5-A30F-B484-7B99-075A2FE17417}"/>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“Right or Wrong” | What do you think ? </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21B60F-6D8B-B1E6-6F25-F8B66586F4DC}"/>
              </a:ext>
            </a:extLst>
          </p:cNvPr>
          <p:cNvSpPr txBox="1"/>
          <p:nvPr/>
        </p:nvSpPr>
        <p:spPr>
          <a:xfrm>
            <a:off x="285023" y="934842"/>
            <a:ext cx="11621954" cy="2215991"/>
          </a:xfrm>
          <a:prstGeom prst="rect">
            <a:avLst/>
          </a:prstGeom>
          <a:noFill/>
        </p:spPr>
        <p:txBody>
          <a:bodyPr wrap="square" rtlCol="0">
            <a:spAutoFit/>
          </a:bodyPr>
          <a:lstStyle/>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lvl="0" algn="ctr"/>
            <a:endParaRPr lang="en-GB" sz="1200" b="1" i="1" dirty="0">
              <a:latin typeface="Arial" panose="020B0604020202020204" pitchFamily="34" charset="0"/>
              <a:cs typeface="Arial" panose="020B0604020202020204" pitchFamily="34" charset="0"/>
            </a:endParaRPr>
          </a:p>
          <a:p>
            <a:pPr lvl="0"/>
            <a:endParaRPr lang="en-GB" sz="1200" b="1" i="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8" name="TextBox 7">
            <a:extLst>
              <a:ext uri="{FF2B5EF4-FFF2-40B4-BE49-F238E27FC236}">
                <a16:creationId xmlns:a16="http://schemas.microsoft.com/office/drawing/2014/main" id="{D20FDAA0-9FA7-F031-C731-4199CF89EE64}"/>
              </a:ext>
            </a:extLst>
          </p:cNvPr>
          <p:cNvSpPr txBox="1"/>
          <p:nvPr/>
        </p:nvSpPr>
        <p:spPr>
          <a:xfrm>
            <a:off x="285023" y="934842"/>
            <a:ext cx="11621954" cy="4735655"/>
          </a:xfrm>
          <a:prstGeom prst="rect">
            <a:avLst/>
          </a:prstGeom>
          <a:noFill/>
        </p:spPr>
        <p:txBody>
          <a:bodyPr wrap="square" rtlCol="0">
            <a:spAutoFit/>
          </a:bodyPr>
          <a:lstStyle/>
          <a:p>
            <a:pPr lvl="0">
              <a:lnSpc>
                <a:spcPct val="115000"/>
              </a:lnSpc>
              <a:spcAft>
                <a:spcPts val="800"/>
              </a:spcAft>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Talk to your partners and discuss whether you think the following actions are acceptable and the right thing to do? I would like you all to prepare reasons for your answer</a:t>
            </a:r>
          </a:p>
          <a:p>
            <a:pPr lvl="0">
              <a:lnSpc>
                <a:spcPct val="115000"/>
              </a:lnSpc>
              <a:spcAft>
                <a:spcPts val="800"/>
              </a:spcAft>
              <a:tabLst>
                <a:tab pos="457200" algn="l"/>
              </a:tabLst>
            </a:pPr>
            <a:endParaRPr lang="en-GB" sz="1200"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Discuss with your partners and then you will have the opportunity to share what you think:</a:t>
            </a:r>
          </a:p>
          <a:p>
            <a:pPr lvl="0">
              <a:lnSpc>
                <a:spcPct val="115000"/>
              </a:lnSpc>
              <a:spcAft>
                <a:spcPts val="800"/>
              </a:spcAft>
              <a:tabLst>
                <a:tab pos="457200" algn="l"/>
              </a:tabLst>
            </a:pP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tabLst>
                <a:tab pos="457200" algn="l"/>
              </a:tabLst>
            </a:pPr>
            <a:r>
              <a:rPr lang="en-GB" sz="1200" b="1" kern="100" dirty="0">
                <a:latin typeface="Arial" panose="020B0604020202020204" pitchFamily="34" charset="0"/>
                <a:ea typeface="Aptos" panose="020B0004020202020204" pitchFamily="34" charset="0"/>
                <a:cs typeface="Times New Roman" panose="02020603050405020304" pitchFamily="18" charset="0"/>
              </a:rPr>
              <a:t>Using AI to help explain homework </a:t>
            </a:r>
            <a:endParaRPr lang="en-GB" sz="1200" b="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100" dirty="0">
                <a:latin typeface="Arial" panose="020B0604020202020204" pitchFamily="34" charset="0"/>
                <a:ea typeface="Aptos" panose="020B0004020202020204" pitchFamily="34" charset="0"/>
                <a:cs typeface="Times New Roman" panose="02020603050405020304" pitchFamily="18" charset="0"/>
              </a:rPr>
              <a:t>Copying AI answers and submitting as your own </a:t>
            </a:r>
            <a:endParaRPr lang="en-GB" sz="1200" b="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100" dirty="0">
                <a:latin typeface="Arial" panose="020B0604020202020204" pitchFamily="34" charset="0"/>
                <a:ea typeface="Aptos" panose="020B0004020202020204" pitchFamily="34" charset="0"/>
                <a:cs typeface="Times New Roman" panose="02020603050405020304" pitchFamily="18" charset="0"/>
              </a:rPr>
              <a:t>Creating fake images of someone </a:t>
            </a:r>
            <a:endParaRPr lang="en-GB" sz="1200" b="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100" dirty="0">
                <a:latin typeface="Arial" panose="020B0604020202020204" pitchFamily="34" charset="0"/>
                <a:ea typeface="Aptos" panose="020B0004020202020204" pitchFamily="34" charset="0"/>
                <a:cs typeface="Times New Roman" panose="02020603050405020304" pitchFamily="18" charset="0"/>
              </a:rPr>
              <a:t>Using AI to revise for exams </a:t>
            </a:r>
            <a:endParaRPr lang="en-GB" sz="1200" b="1" kern="100" dirty="0">
              <a:latin typeface="Aptos" panose="020B0004020202020204" pitchFamily="34" charset="0"/>
              <a:ea typeface="Aptos" panose="020B0004020202020204" pitchFamily="34" charset="0"/>
              <a:cs typeface="Times New Roman" panose="02020603050405020304" pitchFamily="18" charset="0"/>
            </a:endParaRPr>
          </a:p>
          <a:p>
            <a:pPr lvl="0"/>
            <a:endParaRPr lang="en-GB" sz="1200" b="1"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“Discuss each scenario with your partner: Is it right or wrong? Be prepared to justify your answer and explain the Islamic perspective.”</a:t>
            </a:r>
          </a:p>
          <a:p>
            <a:pPr lvl="0" algn="ctr"/>
            <a:endParaRPr lang="en-GB" sz="1200" b="1" i="1" dirty="0">
              <a:latin typeface="Arial" panose="020B0604020202020204" pitchFamily="34" charset="0"/>
              <a:cs typeface="Arial" panose="020B0604020202020204" pitchFamily="34" charset="0"/>
            </a:endParaRPr>
          </a:p>
          <a:p>
            <a:pPr lvl="0"/>
            <a:endParaRPr lang="en-GB" sz="1200" b="1" i="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 </a:t>
            </a:r>
          </a:p>
          <a:p>
            <a:endParaRPr lang="en-GB" dirty="0"/>
          </a:p>
        </p:txBody>
      </p:sp>
      <p:sp>
        <p:nvSpPr>
          <p:cNvPr id="4" name="Subtitle 2">
            <a:extLst>
              <a:ext uri="{FF2B5EF4-FFF2-40B4-BE49-F238E27FC236}">
                <a16:creationId xmlns:a16="http://schemas.microsoft.com/office/drawing/2014/main" id="{A828D356-98FF-AA23-4C47-EB56BC00AF68}"/>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2" descr="Ahmadiyya Muslim Association UK - Official Website">
            <a:extLst>
              <a:ext uri="{FF2B5EF4-FFF2-40B4-BE49-F238E27FC236}">
                <a16:creationId xmlns:a16="http://schemas.microsoft.com/office/drawing/2014/main" id="{3D454848-077B-C73F-6DE7-F201C96ED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CDB48BA0-BFED-B9A3-C746-D73DE5D07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8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487866-56A9-27A8-6BD5-B9CE629DCB49}"/>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F0B09A1-C1C5-F0FB-F38E-92C95B22BB7F}"/>
              </a:ext>
            </a:extLst>
          </p:cNvPr>
          <p:cNvSpPr txBox="1">
            <a:spLocks/>
          </p:cNvSpPr>
          <p:nvPr/>
        </p:nvSpPr>
        <p:spPr>
          <a:xfrm>
            <a:off x="1667436" y="6417281"/>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2" descr="Ahmadiyya Muslim Association UK - Official Website">
            <a:extLst>
              <a:ext uri="{FF2B5EF4-FFF2-40B4-BE49-F238E27FC236}">
                <a16:creationId xmlns:a16="http://schemas.microsoft.com/office/drawing/2014/main" id="{CCCD43F2-C74D-1E15-22F5-5CA6BCF3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3EDE17DF-E508-97B2-EEED-452491E5E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964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5D38E44A69B43A81DBD0843922215" ma:contentTypeVersion="10" ma:contentTypeDescription="Create a new document." ma:contentTypeScope="" ma:versionID="445979f2f275c17072146859995e213e">
  <xsd:schema xmlns:xsd="http://www.w3.org/2001/XMLSchema" xmlns:xs="http://www.w3.org/2001/XMLSchema" xmlns:p="http://schemas.microsoft.com/office/2006/metadata/properties" xmlns:ns2="ab26a04b-3537-42cc-8201-9818c483e0ba" xmlns:ns3="e428470d-11db-4dda-8dbd-2bd6f5a56483" targetNamespace="http://schemas.microsoft.com/office/2006/metadata/properties" ma:root="true" ma:fieldsID="9b9a9448e3976a954de6b8a69b4ab7b5" ns2:_="" ns3:_="">
    <xsd:import namespace="ab26a04b-3537-42cc-8201-9818c483e0ba"/>
    <xsd:import namespace="e428470d-11db-4dda-8dbd-2bd6f5a564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6a04b-3537-42cc-8201-9818c483e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44fb00-79ba-46d0-bc20-0b9bfc14c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8470d-11db-4dda-8dbd-2bd6f5a564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6ac725-f87d-4040-9e64-2e1c02c3249a}" ma:internalName="TaxCatchAll" ma:showField="CatchAllData" ma:web="e428470d-11db-4dda-8dbd-2bd6f5a56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28470d-11db-4dda-8dbd-2bd6f5a56483" xsi:nil="true"/>
    <lcf76f155ced4ddcb4097134ff3c332f xmlns="ab26a04b-3537-42cc-8201-9818c483e0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EA2BC5-BC39-48AC-921E-49C4A323B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6a04b-3537-42cc-8201-9818c483e0ba"/>
    <ds:schemaRef ds:uri="e428470d-11db-4dda-8dbd-2bd6f5a56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03153-880C-40BD-BFC9-232EB91E75D7}">
  <ds:schemaRefs>
    <ds:schemaRef ds:uri="http://schemas.microsoft.com/sharepoint/v3/contenttype/forms"/>
  </ds:schemaRefs>
</ds:datastoreItem>
</file>

<file path=customXml/itemProps3.xml><?xml version="1.0" encoding="utf-8"?>
<ds:datastoreItem xmlns:ds="http://schemas.openxmlformats.org/officeDocument/2006/customXml" ds:itemID="{135D496A-20D1-4AAF-9AA8-6B4BCAC023B0}">
  <ds:schemaRefs>
    <ds:schemaRef ds:uri="http://schemas.microsoft.com/office/2006/metadata/properties"/>
    <ds:schemaRef ds:uri="http://schemas.microsoft.com/office/infopath/2007/PartnerControls"/>
    <ds:schemaRef ds:uri="e428470d-11db-4dda-8dbd-2bd6f5a56483"/>
    <ds:schemaRef ds:uri="ab26a04b-3537-42cc-8201-9818c483e0ba"/>
  </ds:schemaRefs>
</ds:datastoreItem>
</file>

<file path=docProps/app.xml><?xml version="1.0" encoding="utf-8"?>
<Properties xmlns="http://schemas.openxmlformats.org/officeDocument/2006/extended-properties" xmlns:vt="http://schemas.openxmlformats.org/officeDocument/2006/docPropsVTypes">
  <TotalTime>1293</TotalTime>
  <Words>6126</Words>
  <Application>Microsoft Office PowerPoint</Application>
  <PresentationFormat>Widescreen</PresentationFormat>
  <Paragraphs>618</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Marghoob Ahmad Lead Tutor</dc:creator>
  <cp:lastModifiedBy>Nadimur Rahman</cp:lastModifiedBy>
  <cp:revision>56</cp:revision>
  <dcterms:created xsi:type="dcterms:W3CDTF">2026-04-04T18:41:59Z</dcterms:created>
  <dcterms:modified xsi:type="dcterms:W3CDTF">2026-06-06T18:52:59Z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0x010100F2B5D38E44A69B43A81DBD0843922215</vt:lpwstr>
  </property>
  <property fmtid="{D5CDD505-2E9C-101B-9397-08002B2CF9AE}" pid="3" name="MediaServiceImageTags">
    <vt:lpwstr/>
  </property>
</Properties>
</file>