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9" r:id="rId23"/>
    <p:sldId id="324" r:id="rId24"/>
    <p:sldId id="325" r:id="rId25"/>
    <p:sldId id="320" r:id="rId26"/>
    <p:sldId id="326" r:id="rId27"/>
    <p:sldId id="321" r:id="rId28"/>
    <p:sldId id="328" r:id="rId29"/>
    <p:sldId id="26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97A2A9-94F5-6A91-976E-39614C5DF89D}" v="1" dt="2026-04-13T08:48:30.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5" autoAdjust="0"/>
    <p:restoredTop sz="94660"/>
  </p:normalViewPr>
  <p:slideViewPr>
    <p:cSldViewPr snapToGrid="0">
      <p:cViewPr varScale="1">
        <p:scale>
          <a:sx n="107" d="100"/>
          <a:sy n="107" d="100"/>
        </p:scale>
        <p:origin x="6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1D4DAA-C623-47D9-880C-EEDAE1958A9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E5BC8AE-6AA4-4C8C-B59B-2E3374F2B100}">
      <dgm:prSet/>
      <dgm:spPr/>
      <dgm:t>
        <a:bodyPr/>
        <a:lstStyle/>
        <a:p>
          <a:pPr algn="ctr"/>
          <a:r>
            <a:rPr lang="en-GB" b="1" dirty="0">
              <a:solidFill>
                <a:srgbClr val="FF0000"/>
              </a:solidFill>
            </a:rPr>
            <a:t>All Content Past This Point is for Pupils Aged 13 and Above Only</a:t>
          </a:r>
          <a:endParaRPr lang="en-US" dirty="0">
            <a:solidFill>
              <a:srgbClr val="FF0000"/>
            </a:solidFill>
          </a:endParaRPr>
        </a:p>
      </dgm:t>
    </dgm:pt>
    <dgm:pt modelId="{543716B2-6081-46C0-89DE-5CC61FD0F057}" type="parTrans" cxnId="{1AC395E6-2C04-41B3-83B9-0E35E9EA7D4E}">
      <dgm:prSet/>
      <dgm:spPr/>
      <dgm:t>
        <a:bodyPr/>
        <a:lstStyle/>
        <a:p>
          <a:endParaRPr lang="en-US"/>
        </a:p>
      </dgm:t>
    </dgm:pt>
    <dgm:pt modelId="{BB896B80-3B83-4E82-BC5E-142CDE9709A4}" type="sibTrans" cxnId="{1AC395E6-2C04-41B3-83B9-0E35E9EA7D4E}">
      <dgm:prSet/>
      <dgm:spPr/>
      <dgm:t>
        <a:bodyPr/>
        <a:lstStyle/>
        <a:p>
          <a:endParaRPr lang="en-US"/>
        </a:p>
      </dgm:t>
    </dgm:pt>
    <dgm:pt modelId="{492BA248-B978-41FC-A95A-74F3CC7788A2}">
      <dgm:prSet/>
      <dgm:spPr/>
      <dgm:t>
        <a:bodyPr/>
        <a:lstStyle/>
        <a:p>
          <a:pPr algn="ctr"/>
          <a:r>
            <a:rPr lang="en-GB" b="1" i="1" dirty="0">
              <a:solidFill>
                <a:srgbClr val="FF0000"/>
              </a:solidFill>
            </a:rPr>
            <a:t>**Before Proceeding Please Ensure You Have Read the Guidance on Slide 2**</a:t>
          </a:r>
          <a:endParaRPr lang="en-US" i="1" dirty="0">
            <a:solidFill>
              <a:srgbClr val="FF0000"/>
            </a:solidFill>
          </a:endParaRPr>
        </a:p>
      </dgm:t>
    </dgm:pt>
    <dgm:pt modelId="{9C39A6C8-304C-4038-8D34-1F9ABD054010}" type="parTrans" cxnId="{754CA790-2350-4796-9B95-453CE29B6620}">
      <dgm:prSet/>
      <dgm:spPr/>
      <dgm:t>
        <a:bodyPr/>
        <a:lstStyle/>
        <a:p>
          <a:endParaRPr lang="en-US"/>
        </a:p>
      </dgm:t>
    </dgm:pt>
    <dgm:pt modelId="{D3ED46AA-BB02-4A7E-9AAF-2D4DE1F485DD}" type="sibTrans" cxnId="{754CA790-2350-4796-9B95-453CE29B6620}">
      <dgm:prSet/>
      <dgm:spPr/>
      <dgm:t>
        <a:bodyPr/>
        <a:lstStyle/>
        <a:p>
          <a:endParaRPr lang="en-US"/>
        </a:p>
      </dgm:t>
    </dgm:pt>
    <dgm:pt modelId="{B1EF4278-D26F-49DD-B3A5-3436BFED1D97}" type="pres">
      <dgm:prSet presAssocID="{481D4DAA-C623-47D9-880C-EEDAE1958A9B}" presName="linear" presStyleCnt="0">
        <dgm:presLayoutVars>
          <dgm:animLvl val="lvl"/>
          <dgm:resizeHandles val="exact"/>
        </dgm:presLayoutVars>
      </dgm:prSet>
      <dgm:spPr/>
    </dgm:pt>
    <dgm:pt modelId="{0DAF602E-5D7F-42A8-BE7D-BECD11CDEEA0}" type="pres">
      <dgm:prSet presAssocID="{FE5BC8AE-6AA4-4C8C-B59B-2E3374F2B100}" presName="parentText" presStyleLbl="node1" presStyleIdx="0" presStyleCnt="2">
        <dgm:presLayoutVars>
          <dgm:chMax val="0"/>
          <dgm:bulletEnabled val="1"/>
        </dgm:presLayoutVars>
      </dgm:prSet>
      <dgm:spPr/>
    </dgm:pt>
    <dgm:pt modelId="{25B3C263-0B57-4C07-8081-9BCFA732DD89}" type="pres">
      <dgm:prSet presAssocID="{BB896B80-3B83-4E82-BC5E-142CDE9709A4}" presName="spacer" presStyleCnt="0"/>
      <dgm:spPr/>
    </dgm:pt>
    <dgm:pt modelId="{AEA992DB-E95E-431A-88F8-C73E2FB8684D}" type="pres">
      <dgm:prSet presAssocID="{492BA248-B978-41FC-A95A-74F3CC7788A2}" presName="parentText" presStyleLbl="node1" presStyleIdx="1" presStyleCnt="2">
        <dgm:presLayoutVars>
          <dgm:chMax val="0"/>
          <dgm:bulletEnabled val="1"/>
        </dgm:presLayoutVars>
      </dgm:prSet>
      <dgm:spPr/>
    </dgm:pt>
  </dgm:ptLst>
  <dgm:cxnLst>
    <dgm:cxn modelId="{74B0561E-AAD1-410E-AA30-84F068E60531}" type="presOf" srcId="{492BA248-B978-41FC-A95A-74F3CC7788A2}" destId="{AEA992DB-E95E-431A-88F8-C73E2FB8684D}" srcOrd="0" destOrd="0" presId="urn:microsoft.com/office/officeart/2005/8/layout/vList2"/>
    <dgm:cxn modelId="{754CA790-2350-4796-9B95-453CE29B6620}" srcId="{481D4DAA-C623-47D9-880C-EEDAE1958A9B}" destId="{492BA248-B978-41FC-A95A-74F3CC7788A2}" srcOrd="1" destOrd="0" parTransId="{9C39A6C8-304C-4038-8D34-1F9ABD054010}" sibTransId="{D3ED46AA-BB02-4A7E-9AAF-2D4DE1F485DD}"/>
    <dgm:cxn modelId="{4F70A393-55C5-48FA-A1D0-B947EB9EB8CD}" type="presOf" srcId="{FE5BC8AE-6AA4-4C8C-B59B-2E3374F2B100}" destId="{0DAF602E-5D7F-42A8-BE7D-BECD11CDEEA0}" srcOrd="0" destOrd="0" presId="urn:microsoft.com/office/officeart/2005/8/layout/vList2"/>
    <dgm:cxn modelId="{1AC395E6-2C04-41B3-83B9-0E35E9EA7D4E}" srcId="{481D4DAA-C623-47D9-880C-EEDAE1958A9B}" destId="{FE5BC8AE-6AA4-4C8C-B59B-2E3374F2B100}" srcOrd="0" destOrd="0" parTransId="{543716B2-6081-46C0-89DE-5CC61FD0F057}" sibTransId="{BB896B80-3B83-4E82-BC5E-142CDE9709A4}"/>
    <dgm:cxn modelId="{4CA9D6E6-23B0-4E21-9DE0-0366A922500E}" type="presOf" srcId="{481D4DAA-C623-47D9-880C-EEDAE1958A9B}" destId="{B1EF4278-D26F-49DD-B3A5-3436BFED1D97}" srcOrd="0" destOrd="0" presId="urn:microsoft.com/office/officeart/2005/8/layout/vList2"/>
    <dgm:cxn modelId="{4EAE3B57-A9BA-4CD5-BEF8-194E65431124}" type="presParOf" srcId="{B1EF4278-D26F-49DD-B3A5-3436BFED1D97}" destId="{0DAF602E-5D7F-42A8-BE7D-BECD11CDEEA0}" srcOrd="0" destOrd="0" presId="urn:microsoft.com/office/officeart/2005/8/layout/vList2"/>
    <dgm:cxn modelId="{AC21F52F-98E2-4F90-A910-B29B42AF0E09}" type="presParOf" srcId="{B1EF4278-D26F-49DD-B3A5-3436BFED1D97}" destId="{25B3C263-0B57-4C07-8081-9BCFA732DD89}" srcOrd="1" destOrd="0" presId="urn:microsoft.com/office/officeart/2005/8/layout/vList2"/>
    <dgm:cxn modelId="{12562FA3-3BA7-47C6-85EB-F8A1DFF6E93B}" type="presParOf" srcId="{B1EF4278-D26F-49DD-B3A5-3436BFED1D97}" destId="{AEA992DB-E95E-431A-88F8-C73E2FB8684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F602E-5D7F-42A8-BE7D-BECD11CDEEA0}">
      <dsp:nvSpPr>
        <dsp:cNvPr id="0" name=""/>
        <dsp:cNvSpPr/>
      </dsp:nvSpPr>
      <dsp:spPr>
        <a:xfrm>
          <a:off x="0" y="252923"/>
          <a:ext cx="11124132" cy="5896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FF0000"/>
              </a:solidFill>
            </a:rPr>
            <a:t>All Content Past This Point is for Pupils Aged 13 and Above Only</a:t>
          </a:r>
          <a:endParaRPr lang="en-US" sz="2400" kern="1200" dirty="0">
            <a:solidFill>
              <a:srgbClr val="FF0000"/>
            </a:solidFill>
          </a:endParaRPr>
        </a:p>
      </dsp:txBody>
      <dsp:txXfrm>
        <a:off x="28786" y="281709"/>
        <a:ext cx="11066560" cy="532107"/>
      </dsp:txXfrm>
    </dsp:sp>
    <dsp:sp modelId="{AEA992DB-E95E-431A-88F8-C73E2FB8684D}">
      <dsp:nvSpPr>
        <dsp:cNvPr id="0" name=""/>
        <dsp:cNvSpPr/>
      </dsp:nvSpPr>
      <dsp:spPr>
        <a:xfrm>
          <a:off x="0" y="911723"/>
          <a:ext cx="11124132" cy="5896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i="1" kern="1200" dirty="0">
              <a:solidFill>
                <a:srgbClr val="FF0000"/>
              </a:solidFill>
            </a:rPr>
            <a:t>**Before Proceeding Please Ensure You Have Read the Guidance on Slide 2**</a:t>
          </a:r>
          <a:endParaRPr lang="en-US" sz="2400" i="1" kern="1200" dirty="0">
            <a:solidFill>
              <a:srgbClr val="FF0000"/>
            </a:solidFill>
          </a:endParaRPr>
        </a:p>
      </dsp:txBody>
      <dsp:txXfrm>
        <a:off x="28786" y="940509"/>
        <a:ext cx="11066560" cy="5321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C778C2-A4A4-4A76-87F6-10DC3F48B864}" type="datetimeFigureOut">
              <a:rPr lang="en-GB" smtClean="0"/>
              <a:t>06/06/2026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4B4CA-1BB7-4B4F-B4AB-47224FC49DDB}" type="slidenum">
              <a:rPr lang="en-GB" smtClean="0"/>
              <a:t>‹#›</a:t>
            </a:fld>
            <a:endParaRPr lang="en-GB"/>
          </a:p>
        </p:txBody>
      </p:sp>
    </p:spTree>
    <p:extLst>
      <p:ext uri="{BB962C8B-B14F-4D97-AF65-F5344CB8AC3E}">
        <p14:creationId xmlns:p14="http://schemas.microsoft.com/office/powerpoint/2010/main" val="311272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D4B4CA-1BB7-4B4F-B4AB-47224FC49DDB}" type="slidenum">
              <a:rPr lang="en-GB" smtClean="0"/>
              <a:t>9</a:t>
            </a:fld>
            <a:endParaRPr lang="en-GB"/>
          </a:p>
        </p:txBody>
      </p:sp>
    </p:spTree>
    <p:extLst>
      <p:ext uri="{BB962C8B-B14F-4D97-AF65-F5344CB8AC3E}">
        <p14:creationId xmlns:p14="http://schemas.microsoft.com/office/powerpoint/2010/main" val="2365862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D4B4CA-1BB7-4B4F-B4AB-47224FC49DDB}" type="slidenum">
              <a:rPr lang="en-GB" smtClean="0"/>
              <a:t>20</a:t>
            </a:fld>
            <a:endParaRPr lang="en-GB"/>
          </a:p>
        </p:txBody>
      </p:sp>
    </p:spTree>
    <p:extLst>
      <p:ext uri="{BB962C8B-B14F-4D97-AF65-F5344CB8AC3E}">
        <p14:creationId xmlns:p14="http://schemas.microsoft.com/office/powerpoint/2010/main" val="2549535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D4B4CA-1BB7-4B4F-B4AB-47224FC49DDB}" type="slidenum">
              <a:rPr lang="en-GB" smtClean="0"/>
              <a:t>24</a:t>
            </a:fld>
            <a:endParaRPr lang="en-GB"/>
          </a:p>
        </p:txBody>
      </p:sp>
    </p:spTree>
    <p:extLst>
      <p:ext uri="{BB962C8B-B14F-4D97-AF65-F5344CB8AC3E}">
        <p14:creationId xmlns:p14="http://schemas.microsoft.com/office/powerpoint/2010/main" val="3946516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962A2-6199-0387-FEFC-4B2D5A4A073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C7FB059-6725-9470-B9B4-AB18991B14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8EEEDB5-6EA9-E9EC-C7E6-8E6E7ABDB315}"/>
              </a:ext>
            </a:extLst>
          </p:cNvPr>
          <p:cNvSpPr>
            <a:spLocks noGrp="1"/>
          </p:cNvSpPr>
          <p:nvPr>
            <p:ph type="dt" sz="half" idx="10"/>
          </p:nvPr>
        </p:nvSpPr>
        <p:spPr/>
        <p:txBody>
          <a:bodyPr/>
          <a:lstStyle/>
          <a:p>
            <a:fld id="{E7BC1F9A-9990-4278-B44F-86EFC4B755EC}" type="datetimeFigureOut">
              <a:rPr lang="en-GB" smtClean="0"/>
              <a:t>06/06/2026</a:t>
            </a:fld>
            <a:endParaRPr lang="en-GB"/>
          </a:p>
        </p:txBody>
      </p:sp>
      <p:sp>
        <p:nvSpPr>
          <p:cNvPr id="5" name="Footer Placeholder 4">
            <a:extLst>
              <a:ext uri="{FF2B5EF4-FFF2-40B4-BE49-F238E27FC236}">
                <a16:creationId xmlns:a16="http://schemas.microsoft.com/office/drawing/2014/main" id="{148E6D2C-07A7-19F8-2499-FE11E54105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B63AD8-58F1-8DB3-172F-63EBB327B038}"/>
              </a:ext>
            </a:extLst>
          </p:cNvPr>
          <p:cNvSpPr>
            <a:spLocks noGrp="1"/>
          </p:cNvSpPr>
          <p:nvPr>
            <p:ph type="sldNum" sz="quarter" idx="12"/>
          </p:nvPr>
        </p:nvSpPr>
        <p:spPr/>
        <p:txBody>
          <a:bodyPr/>
          <a:lstStyle/>
          <a:p>
            <a:fld id="{529CF903-BEA3-42E8-81A5-272D6C74AD1B}" type="slidenum">
              <a:rPr lang="en-GB" smtClean="0"/>
              <a:t>‹#›</a:t>
            </a:fld>
            <a:endParaRPr lang="en-GB"/>
          </a:p>
        </p:txBody>
      </p:sp>
    </p:spTree>
    <p:extLst>
      <p:ext uri="{BB962C8B-B14F-4D97-AF65-F5344CB8AC3E}">
        <p14:creationId xmlns:p14="http://schemas.microsoft.com/office/powerpoint/2010/main" val="2932372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F2827-0134-48E0-B03D-FDA27F569CD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160E5B5-FFFB-776E-0F62-6BC0CE7DA39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B016563-4B62-2ED6-6092-B6257604F602}"/>
              </a:ext>
            </a:extLst>
          </p:cNvPr>
          <p:cNvSpPr>
            <a:spLocks noGrp="1"/>
          </p:cNvSpPr>
          <p:nvPr>
            <p:ph type="dt" sz="half" idx="10"/>
          </p:nvPr>
        </p:nvSpPr>
        <p:spPr/>
        <p:txBody>
          <a:bodyPr/>
          <a:lstStyle/>
          <a:p>
            <a:fld id="{E7BC1F9A-9990-4278-B44F-86EFC4B755EC}" type="datetimeFigureOut">
              <a:rPr lang="en-GB" smtClean="0"/>
              <a:t>06/06/2026</a:t>
            </a:fld>
            <a:endParaRPr lang="en-GB"/>
          </a:p>
        </p:txBody>
      </p:sp>
      <p:sp>
        <p:nvSpPr>
          <p:cNvPr id="5" name="Footer Placeholder 4">
            <a:extLst>
              <a:ext uri="{FF2B5EF4-FFF2-40B4-BE49-F238E27FC236}">
                <a16:creationId xmlns:a16="http://schemas.microsoft.com/office/drawing/2014/main" id="{EA9C0BDE-D8D2-9F80-5E1F-7A64D71257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8C339C-94DD-2D12-5281-C8478E9DF7C6}"/>
              </a:ext>
            </a:extLst>
          </p:cNvPr>
          <p:cNvSpPr>
            <a:spLocks noGrp="1"/>
          </p:cNvSpPr>
          <p:nvPr>
            <p:ph type="sldNum" sz="quarter" idx="12"/>
          </p:nvPr>
        </p:nvSpPr>
        <p:spPr/>
        <p:txBody>
          <a:bodyPr/>
          <a:lstStyle/>
          <a:p>
            <a:fld id="{529CF903-BEA3-42E8-81A5-272D6C74AD1B}" type="slidenum">
              <a:rPr lang="en-GB" smtClean="0"/>
              <a:t>‹#›</a:t>
            </a:fld>
            <a:endParaRPr lang="en-GB"/>
          </a:p>
        </p:txBody>
      </p:sp>
    </p:spTree>
    <p:extLst>
      <p:ext uri="{BB962C8B-B14F-4D97-AF65-F5344CB8AC3E}">
        <p14:creationId xmlns:p14="http://schemas.microsoft.com/office/powerpoint/2010/main" val="169330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C4743C-5171-EC4C-F009-F5E7CB11424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8B067F9-5AD8-69F1-BEEB-165D44C0B4C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F452563-34B1-34FF-D463-0FA8741D455A}"/>
              </a:ext>
            </a:extLst>
          </p:cNvPr>
          <p:cNvSpPr>
            <a:spLocks noGrp="1"/>
          </p:cNvSpPr>
          <p:nvPr>
            <p:ph type="dt" sz="half" idx="10"/>
          </p:nvPr>
        </p:nvSpPr>
        <p:spPr/>
        <p:txBody>
          <a:bodyPr/>
          <a:lstStyle/>
          <a:p>
            <a:fld id="{E7BC1F9A-9990-4278-B44F-86EFC4B755EC}" type="datetimeFigureOut">
              <a:rPr lang="en-GB" smtClean="0"/>
              <a:t>06/06/2026</a:t>
            </a:fld>
            <a:endParaRPr lang="en-GB"/>
          </a:p>
        </p:txBody>
      </p:sp>
      <p:sp>
        <p:nvSpPr>
          <p:cNvPr id="5" name="Footer Placeholder 4">
            <a:extLst>
              <a:ext uri="{FF2B5EF4-FFF2-40B4-BE49-F238E27FC236}">
                <a16:creationId xmlns:a16="http://schemas.microsoft.com/office/drawing/2014/main" id="{8E89D60C-9F41-499C-FA25-7DD27E5E23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F73492-1E76-2FBC-F095-C9B0C7F1175F}"/>
              </a:ext>
            </a:extLst>
          </p:cNvPr>
          <p:cNvSpPr>
            <a:spLocks noGrp="1"/>
          </p:cNvSpPr>
          <p:nvPr>
            <p:ph type="sldNum" sz="quarter" idx="12"/>
          </p:nvPr>
        </p:nvSpPr>
        <p:spPr/>
        <p:txBody>
          <a:bodyPr/>
          <a:lstStyle/>
          <a:p>
            <a:fld id="{529CF903-BEA3-42E8-81A5-272D6C74AD1B}" type="slidenum">
              <a:rPr lang="en-GB" smtClean="0"/>
              <a:t>‹#›</a:t>
            </a:fld>
            <a:endParaRPr lang="en-GB"/>
          </a:p>
        </p:txBody>
      </p:sp>
    </p:spTree>
    <p:extLst>
      <p:ext uri="{BB962C8B-B14F-4D97-AF65-F5344CB8AC3E}">
        <p14:creationId xmlns:p14="http://schemas.microsoft.com/office/powerpoint/2010/main" val="34477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DC7A8-2D86-0149-10D1-67F7963E30D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BE396E3-C750-10C2-ECCC-15887157B05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04E5211-5110-3B3A-BCAD-5A09C576EA12}"/>
              </a:ext>
            </a:extLst>
          </p:cNvPr>
          <p:cNvSpPr>
            <a:spLocks noGrp="1"/>
          </p:cNvSpPr>
          <p:nvPr>
            <p:ph type="dt" sz="half" idx="10"/>
          </p:nvPr>
        </p:nvSpPr>
        <p:spPr/>
        <p:txBody>
          <a:bodyPr/>
          <a:lstStyle/>
          <a:p>
            <a:fld id="{E7BC1F9A-9990-4278-B44F-86EFC4B755EC}" type="datetimeFigureOut">
              <a:rPr lang="en-GB" smtClean="0"/>
              <a:t>06/06/2026</a:t>
            </a:fld>
            <a:endParaRPr lang="en-GB"/>
          </a:p>
        </p:txBody>
      </p:sp>
      <p:sp>
        <p:nvSpPr>
          <p:cNvPr id="5" name="Footer Placeholder 4">
            <a:extLst>
              <a:ext uri="{FF2B5EF4-FFF2-40B4-BE49-F238E27FC236}">
                <a16:creationId xmlns:a16="http://schemas.microsoft.com/office/drawing/2014/main" id="{9385BC34-6776-F92B-0165-24AE1D55D7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EE9A59-3E55-4894-7361-FC42BD1CEE30}"/>
              </a:ext>
            </a:extLst>
          </p:cNvPr>
          <p:cNvSpPr>
            <a:spLocks noGrp="1"/>
          </p:cNvSpPr>
          <p:nvPr>
            <p:ph type="sldNum" sz="quarter" idx="12"/>
          </p:nvPr>
        </p:nvSpPr>
        <p:spPr/>
        <p:txBody>
          <a:bodyPr/>
          <a:lstStyle/>
          <a:p>
            <a:fld id="{529CF903-BEA3-42E8-81A5-272D6C74AD1B}" type="slidenum">
              <a:rPr lang="en-GB" smtClean="0"/>
              <a:t>‹#›</a:t>
            </a:fld>
            <a:endParaRPr lang="en-GB"/>
          </a:p>
        </p:txBody>
      </p:sp>
    </p:spTree>
    <p:extLst>
      <p:ext uri="{BB962C8B-B14F-4D97-AF65-F5344CB8AC3E}">
        <p14:creationId xmlns:p14="http://schemas.microsoft.com/office/powerpoint/2010/main" val="42479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4E26C-93A7-8FC5-5129-329934BADEF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4DB31CA-8C2B-822B-40EC-E954B0B8E0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93630A7-C4FB-4F78-9B7E-7CC4DB661E9B}"/>
              </a:ext>
            </a:extLst>
          </p:cNvPr>
          <p:cNvSpPr>
            <a:spLocks noGrp="1"/>
          </p:cNvSpPr>
          <p:nvPr>
            <p:ph type="dt" sz="half" idx="10"/>
          </p:nvPr>
        </p:nvSpPr>
        <p:spPr/>
        <p:txBody>
          <a:bodyPr/>
          <a:lstStyle/>
          <a:p>
            <a:fld id="{E7BC1F9A-9990-4278-B44F-86EFC4B755EC}" type="datetimeFigureOut">
              <a:rPr lang="en-GB" smtClean="0"/>
              <a:t>06/06/2026</a:t>
            </a:fld>
            <a:endParaRPr lang="en-GB"/>
          </a:p>
        </p:txBody>
      </p:sp>
      <p:sp>
        <p:nvSpPr>
          <p:cNvPr id="5" name="Footer Placeholder 4">
            <a:extLst>
              <a:ext uri="{FF2B5EF4-FFF2-40B4-BE49-F238E27FC236}">
                <a16:creationId xmlns:a16="http://schemas.microsoft.com/office/drawing/2014/main" id="{FF803B47-DEA4-CE48-643C-D06B719C78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ED76CD-6FD0-259D-5526-D3D696AF1DB4}"/>
              </a:ext>
            </a:extLst>
          </p:cNvPr>
          <p:cNvSpPr>
            <a:spLocks noGrp="1"/>
          </p:cNvSpPr>
          <p:nvPr>
            <p:ph type="sldNum" sz="quarter" idx="12"/>
          </p:nvPr>
        </p:nvSpPr>
        <p:spPr/>
        <p:txBody>
          <a:bodyPr/>
          <a:lstStyle/>
          <a:p>
            <a:fld id="{529CF903-BEA3-42E8-81A5-272D6C74AD1B}" type="slidenum">
              <a:rPr lang="en-GB" smtClean="0"/>
              <a:t>‹#›</a:t>
            </a:fld>
            <a:endParaRPr lang="en-GB"/>
          </a:p>
        </p:txBody>
      </p:sp>
    </p:spTree>
    <p:extLst>
      <p:ext uri="{BB962C8B-B14F-4D97-AF65-F5344CB8AC3E}">
        <p14:creationId xmlns:p14="http://schemas.microsoft.com/office/powerpoint/2010/main" val="2465621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5CF6-D852-22C6-4C05-267FE72A65D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D13FF6D-941B-1A31-EEBF-02EAD04FE39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39EB7E8-054F-BEE1-C7C8-0D98FC9E0F3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E0E9C3C-BCCF-96CB-CD94-A58A59F7EFAA}"/>
              </a:ext>
            </a:extLst>
          </p:cNvPr>
          <p:cNvSpPr>
            <a:spLocks noGrp="1"/>
          </p:cNvSpPr>
          <p:nvPr>
            <p:ph type="dt" sz="half" idx="10"/>
          </p:nvPr>
        </p:nvSpPr>
        <p:spPr/>
        <p:txBody>
          <a:bodyPr/>
          <a:lstStyle/>
          <a:p>
            <a:fld id="{E7BC1F9A-9990-4278-B44F-86EFC4B755EC}" type="datetimeFigureOut">
              <a:rPr lang="en-GB" smtClean="0"/>
              <a:t>06/06/2026</a:t>
            </a:fld>
            <a:endParaRPr lang="en-GB"/>
          </a:p>
        </p:txBody>
      </p:sp>
      <p:sp>
        <p:nvSpPr>
          <p:cNvPr id="6" name="Footer Placeholder 5">
            <a:extLst>
              <a:ext uri="{FF2B5EF4-FFF2-40B4-BE49-F238E27FC236}">
                <a16:creationId xmlns:a16="http://schemas.microsoft.com/office/drawing/2014/main" id="{CC9AED96-A166-7337-8B56-B78D3B90AA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8384A9-C067-C713-878B-D9D705ABAA44}"/>
              </a:ext>
            </a:extLst>
          </p:cNvPr>
          <p:cNvSpPr>
            <a:spLocks noGrp="1"/>
          </p:cNvSpPr>
          <p:nvPr>
            <p:ph type="sldNum" sz="quarter" idx="12"/>
          </p:nvPr>
        </p:nvSpPr>
        <p:spPr/>
        <p:txBody>
          <a:bodyPr/>
          <a:lstStyle/>
          <a:p>
            <a:fld id="{529CF903-BEA3-42E8-81A5-272D6C74AD1B}" type="slidenum">
              <a:rPr lang="en-GB" smtClean="0"/>
              <a:t>‹#›</a:t>
            </a:fld>
            <a:endParaRPr lang="en-GB"/>
          </a:p>
        </p:txBody>
      </p:sp>
    </p:spTree>
    <p:extLst>
      <p:ext uri="{BB962C8B-B14F-4D97-AF65-F5344CB8AC3E}">
        <p14:creationId xmlns:p14="http://schemas.microsoft.com/office/powerpoint/2010/main" val="385831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85D5-D3AE-234E-604F-57D1CB260DB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AFB64A1-8D02-EB83-B0B5-D43303B915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B957DA-0436-38B4-F2C5-6BDA32C5E40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8AAF6DE-C567-7B92-C2DE-A22FEE6A11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17DE912-F288-BE94-079F-342A512FDDA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BF00012-98D2-B1F1-5970-1AF15574F5DF}"/>
              </a:ext>
            </a:extLst>
          </p:cNvPr>
          <p:cNvSpPr>
            <a:spLocks noGrp="1"/>
          </p:cNvSpPr>
          <p:nvPr>
            <p:ph type="dt" sz="half" idx="10"/>
          </p:nvPr>
        </p:nvSpPr>
        <p:spPr/>
        <p:txBody>
          <a:bodyPr/>
          <a:lstStyle/>
          <a:p>
            <a:fld id="{E7BC1F9A-9990-4278-B44F-86EFC4B755EC}" type="datetimeFigureOut">
              <a:rPr lang="en-GB" smtClean="0"/>
              <a:t>06/06/2026</a:t>
            </a:fld>
            <a:endParaRPr lang="en-GB"/>
          </a:p>
        </p:txBody>
      </p:sp>
      <p:sp>
        <p:nvSpPr>
          <p:cNvPr id="8" name="Footer Placeholder 7">
            <a:extLst>
              <a:ext uri="{FF2B5EF4-FFF2-40B4-BE49-F238E27FC236}">
                <a16:creationId xmlns:a16="http://schemas.microsoft.com/office/drawing/2014/main" id="{B181E56D-3DC7-436F-698B-2A95883D97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E0A077-4A90-49B6-9A11-DF0A8442B5F7}"/>
              </a:ext>
            </a:extLst>
          </p:cNvPr>
          <p:cNvSpPr>
            <a:spLocks noGrp="1"/>
          </p:cNvSpPr>
          <p:nvPr>
            <p:ph type="sldNum" sz="quarter" idx="12"/>
          </p:nvPr>
        </p:nvSpPr>
        <p:spPr/>
        <p:txBody>
          <a:bodyPr/>
          <a:lstStyle/>
          <a:p>
            <a:fld id="{529CF903-BEA3-42E8-81A5-272D6C74AD1B}" type="slidenum">
              <a:rPr lang="en-GB" smtClean="0"/>
              <a:t>‹#›</a:t>
            </a:fld>
            <a:endParaRPr lang="en-GB"/>
          </a:p>
        </p:txBody>
      </p:sp>
    </p:spTree>
    <p:extLst>
      <p:ext uri="{BB962C8B-B14F-4D97-AF65-F5344CB8AC3E}">
        <p14:creationId xmlns:p14="http://schemas.microsoft.com/office/powerpoint/2010/main" val="376747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54968-8B89-08F7-BC26-0DAD62A4738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C154346-D157-94AB-7101-7ABA146054CE}"/>
              </a:ext>
            </a:extLst>
          </p:cNvPr>
          <p:cNvSpPr>
            <a:spLocks noGrp="1"/>
          </p:cNvSpPr>
          <p:nvPr>
            <p:ph type="dt" sz="half" idx="10"/>
          </p:nvPr>
        </p:nvSpPr>
        <p:spPr/>
        <p:txBody>
          <a:bodyPr/>
          <a:lstStyle/>
          <a:p>
            <a:fld id="{E7BC1F9A-9990-4278-B44F-86EFC4B755EC}" type="datetimeFigureOut">
              <a:rPr lang="en-GB" smtClean="0"/>
              <a:t>06/06/2026</a:t>
            </a:fld>
            <a:endParaRPr lang="en-GB"/>
          </a:p>
        </p:txBody>
      </p:sp>
      <p:sp>
        <p:nvSpPr>
          <p:cNvPr id="4" name="Footer Placeholder 3">
            <a:extLst>
              <a:ext uri="{FF2B5EF4-FFF2-40B4-BE49-F238E27FC236}">
                <a16:creationId xmlns:a16="http://schemas.microsoft.com/office/drawing/2014/main" id="{360A044F-A075-9560-1412-BB22871464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2CFCCD8-1231-26BD-E60F-3B1A21E88F86}"/>
              </a:ext>
            </a:extLst>
          </p:cNvPr>
          <p:cNvSpPr>
            <a:spLocks noGrp="1"/>
          </p:cNvSpPr>
          <p:nvPr>
            <p:ph type="sldNum" sz="quarter" idx="12"/>
          </p:nvPr>
        </p:nvSpPr>
        <p:spPr/>
        <p:txBody>
          <a:bodyPr/>
          <a:lstStyle/>
          <a:p>
            <a:fld id="{529CF903-BEA3-42E8-81A5-272D6C74AD1B}" type="slidenum">
              <a:rPr lang="en-GB" smtClean="0"/>
              <a:t>‹#›</a:t>
            </a:fld>
            <a:endParaRPr lang="en-GB"/>
          </a:p>
        </p:txBody>
      </p:sp>
    </p:spTree>
    <p:extLst>
      <p:ext uri="{BB962C8B-B14F-4D97-AF65-F5344CB8AC3E}">
        <p14:creationId xmlns:p14="http://schemas.microsoft.com/office/powerpoint/2010/main" val="280286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4F6B54-98D1-3EAD-1CC1-147B1434FDE1}"/>
              </a:ext>
            </a:extLst>
          </p:cNvPr>
          <p:cNvSpPr>
            <a:spLocks noGrp="1"/>
          </p:cNvSpPr>
          <p:nvPr>
            <p:ph type="dt" sz="half" idx="10"/>
          </p:nvPr>
        </p:nvSpPr>
        <p:spPr/>
        <p:txBody>
          <a:bodyPr/>
          <a:lstStyle/>
          <a:p>
            <a:fld id="{E7BC1F9A-9990-4278-B44F-86EFC4B755EC}" type="datetimeFigureOut">
              <a:rPr lang="en-GB" smtClean="0"/>
              <a:t>06/06/2026</a:t>
            </a:fld>
            <a:endParaRPr lang="en-GB"/>
          </a:p>
        </p:txBody>
      </p:sp>
      <p:sp>
        <p:nvSpPr>
          <p:cNvPr id="3" name="Footer Placeholder 2">
            <a:extLst>
              <a:ext uri="{FF2B5EF4-FFF2-40B4-BE49-F238E27FC236}">
                <a16:creationId xmlns:a16="http://schemas.microsoft.com/office/drawing/2014/main" id="{5E847E84-3D59-A162-E428-DD787B79B32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42B0A0-BD1B-722D-D15D-49019E16F1D9}"/>
              </a:ext>
            </a:extLst>
          </p:cNvPr>
          <p:cNvSpPr>
            <a:spLocks noGrp="1"/>
          </p:cNvSpPr>
          <p:nvPr>
            <p:ph type="sldNum" sz="quarter" idx="12"/>
          </p:nvPr>
        </p:nvSpPr>
        <p:spPr/>
        <p:txBody>
          <a:bodyPr/>
          <a:lstStyle/>
          <a:p>
            <a:fld id="{529CF903-BEA3-42E8-81A5-272D6C74AD1B}" type="slidenum">
              <a:rPr lang="en-GB" smtClean="0"/>
              <a:t>‹#›</a:t>
            </a:fld>
            <a:endParaRPr lang="en-GB"/>
          </a:p>
        </p:txBody>
      </p:sp>
    </p:spTree>
    <p:extLst>
      <p:ext uri="{BB962C8B-B14F-4D97-AF65-F5344CB8AC3E}">
        <p14:creationId xmlns:p14="http://schemas.microsoft.com/office/powerpoint/2010/main" val="2670718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58AA9-D495-C04E-F07B-783F0FE018B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5D0579F-3B79-F9BE-906E-2D0E57800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ECAF5FE-1F59-2420-F942-6ED6D91D49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7F4CA5-F79A-CAF4-8F0C-76FBC964A3A6}"/>
              </a:ext>
            </a:extLst>
          </p:cNvPr>
          <p:cNvSpPr>
            <a:spLocks noGrp="1"/>
          </p:cNvSpPr>
          <p:nvPr>
            <p:ph type="dt" sz="half" idx="10"/>
          </p:nvPr>
        </p:nvSpPr>
        <p:spPr/>
        <p:txBody>
          <a:bodyPr/>
          <a:lstStyle/>
          <a:p>
            <a:fld id="{E7BC1F9A-9990-4278-B44F-86EFC4B755EC}" type="datetimeFigureOut">
              <a:rPr lang="en-GB" smtClean="0"/>
              <a:t>06/06/2026</a:t>
            </a:fld>
            <a:endParaRPr lang="en-GB"/>
          </a:p>
        </p:txBody>
      </p:sp>
      <p:sp>
        <p:nvSpPr>
          <p:cNvPr id="6" name="Footer Placeholder 5">
            <a:extLst>
              <a:ext uri="{FF2B5EF4-FFF2-40B4-BE49-F238E27FC236}">
                <a16:creationId xmlns:a16="http://schemas.microsoft.com/office/drawing/2014/main" id="{7CF7815B-9B66-E73E-A35D-F67ACC4B38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EAE4F9-A738-9662-F306-B97BB979D127}"/>
              </a:ext>
            </a:extLst>
          </p:cNvPr>
          <p:cNvSpPr>
            <a:spLocks noGrp="1"/>
          </p:cNvSpPr>
          <p:nvPr>
            <p:ph type="sldNum" sz="quarter" idx="12"/>
          </p:nvPr>
        </p:nvSpPr>
        <p:spPr/>
        <p:txBody>
          <a:bodyPr/>
          <a:lstStyle/>
          <a:p>
            <a:fld id="{529CF903-BEA3-42E8-81A5-272D6C74AD1B}" type="slidenum">
              <a:rPr lang="en-GB" smtClean="0"/>
              <a:t>‹#›</a:t>
            </a:fld>
            <a:endParaRPr lang="en-GB"/>
          </a:p>
        </p:txBody>
      </p:sp>
    </p:spTree>
    <p:extLst>
      <p:ext uri="{BB962C8B-B14F-4D97-AF65-F5344CB8AC3E}">
        <p14:creationId xmlns:p14="http://schemas.microsoft.com/office/powerpoint/2010/main" val="214604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B529E-6E89-00A7-D89D-F1B974701C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7571DB7-F65B-74D6-82B9-F4CBB94721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9FB663-8B67-C14E-7313-5991C3440A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DB8C6C-39D4-A66E-BCE7-7A0BD99592D5}"/>
              </a:ext>
            </a:extLst>
          </p:cNvPr>
          <p:cNvSpPr>
            <a:spLocks noGrp="1"/>
          </p:cNvSpPr>
          <p:nvPr>
            <p:ph type="dt" sz="half" idx="10"/>
          </p:nvPr>
        </p:nvSpPr>
        <p:spPr/>
        <p:txBody>
          <a:bodyPr/>
          <a:lstStyle/>
          <a:p>
            <a:fld id="{E7BC1F9A-9990-4278-B44F-86EFC4B755EC}" type="datetimeFigureOut">
              <a:rPr lang="en-GB" smtClean="0"/>
              <a:t>06/06/2026</a:t>
            </a:fld>
            <a:endParaRPr lang="en-GB"/>
          </a:p>
        </p:txBody>
      </p:sp>
      <p:sp>
        <p:nvSpPr>
          <p:cNvPr id="6" name="Footer Placeholder 5">
            <a:extLst>
              <a:ext uri="{FF2B5EF4-FFF2-40B4-BE49-F238E27FC236}">
                <a16:creationId xmlns:a16="http://schemas.microsoft.com/office/drawing/2014/main" id="{3D2CEF40-EF41-5B05-5C7E-1AF01DD0C9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99D7FA-4D41-5E94-4866-146D7389714F}"/>
              </a:ext>
            </a:extLst>
          </p:cNvPr>
          <p:cNvSpPr>
            <a:spLocks noGrp="1"/>
          </p:cNvSpPr>
          <p:nvPr>
            <p:ph type="sldNum" sz="quarter" idx="12"/>
          </p:nvPr>
        </p:nvSpPr>
        <p:spPr/>
        <p:txBody>
          <a:bodyPr/>
          <a:lstStyle/>
          <a:p>
            <a:fld id="{529CF903-BEA3-42E8-81A5-272D6C74AD1B}" type="slidenum">
              <a:rPr lang="en-GB" smtClean="0"/>
              <a:t>‹#›</a:t>
            </a:fld>
            <a:endParaRPr lang="en-GB"/>
          </a:p>
        </p:txBody>
      </p:sp>
    </p:spTree>
    <p:extLst>
      <p:ext uri="{BB962C8B-B14F-4D97-AF65-F5344CB8AC3E}">
        <p14:creationId xmlns:p14="http://schemas.microsoft.com/office/powerpoint/2010/main" val="891150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EDDB8A-5735-E651-1652-1B4F8F2A92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4F999B6-7D32-1E9E-C1EA-BFCC354641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7A437B8-84A6-9BC0-BC8B-5CC0E8B785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BC1F9A-9990-4278-B44F-86EFC4B755EC}" type="datetimeFigureOut">
              <a:rPr lang="en-GB" smtClean="0"/>
              <a:t>06/06/2026</a:t>
            </a:fld>
            <a:endParaRPr lang="en-GB"/>
          </a:p>
        </p:txBody>
      </p:sp>
      <p:sp>
        <p:nvSpPr>
          <p:cNvPr id="5" name="Footer Placeholder 4">
            <a:extLst>
              <a:ext uri="{FF2B5EF4-FFF2-40B4-BE49-F238E27FC236}">
                <a16:creationId xmlns:a16="http://schemas.microsoft.com/office/drawing/2014/main" id="{99AB6D40-D148-3BB8-9829-BA608DCE6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892E639-9DFF-F1EA-6B67-6E9F8B5C7A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29CF903-BEA3-42E8-81A5-272D6C74AD1B}" type="slidenum">
              <a:rPr lang="en-GB" smtClean="0"/>
              <a:t>‹#›</a:t>
            </a:fld>
            <a:endParaRPr lang="en-GB"/>
          </a:p>
        </p:txBody>
      </p:sp>
    </p:spTree>
    <p:extLst>
      <p:ext uri="{BB962C8B-B14F-4D97-AF65-F5344CB8AC3E}">
        <p14:creationId xmlns:p14="http://schemas.microsoft.com/office/powerpoint/2010/main" val="778372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Exclamation mark with solid fill">
            <a:extLst>
              <a:ext uri="{FF2B5EF4-FFF2-40B4-BE49-F238E27FC236}">
                <a16:creationId xmlns:a16="http://schemas.microsoft.com/office/drawing/2014/main" id="{53C09BF2-786B-3D23-E118-CC85DAA1519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212233" y="3176669"/>
            <a:ext cx="722376" cy="722376"/>
          </a:xfrm>
          <a:prstGeom prst="rect">
            <a:avLst/>
          </a:prstGeom>
        </p:spPr>
      </p:pic>
      <p:pic>
        <p:nvPicPr>
          <p:cNvPr id="5" name="Graphic 4" descr="Exclamation mark with solid fill">
            <a:extLst>
              <a:ext uri="{FF2B5EF4-FFF2-40B4-BE49-F238E27FC236}">
                <a16:creationId xmlns:a16="http://schemas.microsoft.com/office/drawing/2014/main" id="{C9EA7A7C-C1ED-C655-DE76-EB4625C0D83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257391" y="3176669"/>
            <a:ext cx="722376" cy="722376"/>
          </a:xfrm>
          <a:prstGeom prst="rect">
            <a:avLst/>
          </a:prstGeom>
        </p:spPr>
      </p:pic>
      <p:graphicFrame>
        <p:nvGraphicFramePr>
          <p:cNvPr id="7" name="TextBox 1">
            <a:extLst>
              <a:ext uri="{FF2B5EF4-FFF2-40B4-BE49-F238E27FC236}">
                <a16:creationId xmlns:a16="http://schemas.microsoft.com/office/drawing/2014/main" id="{B843E349-8C65-8727-F538-168F784B03EF}"/>
              </a:ext>
            </a:extLst>
          </p:cNvPr>
          <p:cNvGraphicFramePr/>
          <p:nvPr>
            <p:extLst>
              <p:ext uri="{D42A27DB-BD31-4B8C-83A1-F6EECF244321}">
                <p14:modId xmlns:p14="http://schemas.microsoft.com/office/powerpoint/2010/main" val="1509930599"/>
              </p:ext>
            </p:extLst>
          </p:nvPr>
        </p:nvGraphicFramePr>
        <p:xfrm>
          <a:off x="533934" y="2660694"/>
          <a:ext cx="11124132" cy="175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Open quotation mark with solid fill">
            <a:extLst>
              <a:ext uri="{FF2B5EF4-FFF2-40B4-BE49-F238E27FC236}">
                <a16:creationId xmlns:a16="http://schemas.microsoft.com/office/drawing/2014/main" id="{14E5F758-D3B3-8F3E-CFF1-474586F7ECA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6734" y="1746294"/>
            <a:ext cx="914400" cy="914400"/>
          </a:xfrm>
          <a:prstGeom prst="rect">
            <a:avLst/>
          </a:prstGeom>
        </p:spPr>
      </p:pic>
      <p:sp>
        <p:nvSpPr>
          <p:cNvPr id="2" name="Subtitle 2">
            <a:extLst>
              <a:ext uri="{FF2B5EF4-FFF2-40B4-BE49-F238E27FC236}">
                <a16:creationId xmlns:a16="http://schemas.microsoft.com/office/drawing/2014/main" id="{9EA66D13-3EE3-6256-D5C4-CFA0D12146E3}"/>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3" name="Picture 2" descr="Ahmadiyya Muslim Association UK - Official Website">
            <a:extLst>
              <a:ext uri="{FF2B5EF4-FFF2-40B4-BE49-F238E27FC236}">
                <a16:creationId xmlns:a16="http://schemas.microsoft.com/office/drawing/2014/main" id="{09727862-1F18-0817-5AE1-0B127B3C39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FB5FC63F-91D4-869F-7BCB-E1E6064ABD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829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C3352-2E36-50E7-1504-EB9719ECDB3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C295B57-0AE1-557F-6AD7-C85518DA47C1}"/>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Main Task – “Nip It in the Bud” | What Should You Do?</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B849069-43D7-4723-9D86-BBA3E1595523}"/>
              </a:ext>
            </a:extLst>
          </p:cNvPr>
          <p:cNvSpPr txBox="1"/>
          <p:nvPr/>
        </p:nvSpPr>
        <p:spPr>
          <a:xfrm>
            <a:off x="285023" y="1141030"/>
            <a:ext cx="11621954" cy="4154984"/>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Your task for today is to read through the scenarios below and you must think about and decide what you should do to avoid haram, what steps could you take to and who to tell/ seek help from. Recall the key point from the previous slide, “prevention is better than cure”, how can you prevent falling into sin? You are to:</a:t>
            </a:r>
          </a:p>
          <a:p>
            <a:pPr lvl="0"/>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Work in pairs </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Read each scenario carefully</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Identify which actions can lead to temptation to fall into the haram</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What could you do to keep your mind off wanting to engage in haram actions and speech? </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What damage could the behaviour in each scenario cause on a societal level?</a:t>
            </a: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Make sure you are prepared to explain why you think so, have some reasons ready to share with the class</a:t>
            </a:r>
          </a:p>
          <a:p>
            <a:r>
              <a:rPr lang="en-GB" sz="1200" i="1" dirty="0">
                <a:latin typeface="Arial" panose="020B0604020202020204" pitchFamily="34" charset="0"/>
                <a:cs typeface="Arial" panose="020B0604020202020204" pitchFamily="34" charset="0"/>
              </a:rPr>
              <a:t>*Talk to your partners*</a:t>
            </a:r>
          </a:p>
          <a:p>
            <a:endParaRPr lang="en-GB" sz="1200" i="1" dirty="0">
              <a:latin typeface="Arial" panose="020B0604020202020204" pitchFamily="34" charset="0"/>
              <a:cs typeface="Arial" panose="020B0604020202020204" pitchFamily="34" charset="0"/>
            </a:endParaRPr>
          </a:p>
          <a:p>
            <a:endParaRPr lang="en-GB" sz="1200" i="1" dirty="0">
              <a:latin typeface="Arial" panose="020B0604020202020204" pitchFamily="34" charset="0"/>
              <a:cs typeface="Arial" panose="020B0604020202020204" pitchFamily="34" charset="0"/>
            </a:endParaRPr>
          </a:p>
          <a:p>
            <a:endParaRPr lang="en-GB" sz="1200" i="1" dirty="0">
              <a:latin typeface="Arial" panose="020B0604020202020204" pitchFamily="34" charset="0"/>
              <a:cs typeface="Arial" panose="020B0604020202020204" pitchFamily="34" charset="0"/>
            </a:endParaRPr>
          </a:p>
          <a:p>
            <a:endParaRPr lang="en-GB" sz="1200" i="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Regularly messaging someone of the opposite gender in private and becoming dependent on them to be happy </a:t>
            </a: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A girl at your workplace regularly makes you a coffee in the morning and you begin to joke and flirt with her every morning before your shift starts</a:t>
            </a: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Your friend mocks you and calls you names for not having a girlfriend all the time. They try to pressure you into speaking to a girl.</a:t>
            </a: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You and a group of your male friends study in the library two weeks before your final exams, one of your friends brings his girlfriends and she brings some of her friends.</a:t>
            </a:r>
          </a:p>
          <a:p>
            <a:endParaRPr lang="en-GB" sz="12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1F8E52B-0A6B-A77D-E7CD-99D0A843B66A}"/>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4" descr="Ahmadiyya Muslim Association UK - Official Website">
            <a:extLst>
              <a:ext uri="{FF2B5EF4-FFF2-40B4-BE49-F238E27FC236}">
                <a16:creationId xmlns:a16="http://schemas.microsoft.com/office/drawing/2014/main" id="{31D0CB3A-0325-12F4-1762-FBC9B3C2D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E23070B1-248A-C715-84E9-031A5CAC8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376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A031A-517E-ACB7-6F50-12ECEB8C0DD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88C292F-3FC9-0C16-5057-8CB6CB3FC9B1}"/>
              </a:ext>
            </a:extLst>
          </p:cNvPr>
          <p:cNvSpPr txBox="1"/>
          <p:nvPr/>
        </p:nvSpPr>
        <p:spPr>
          <a:xfrm>
            <a:off x="3047419" y="3142318"/>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Feedback Time</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679D969-5081-16B2-ABE5-8B6E94B14A3B}"/>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4" name="Picture 3" descr="Ahmadiyya Muslim Association UK - Official Website">
            <a:extLst>
              <a:ext uri="{FF2B5EF4-FFF2-40B4-BE49-F238E27FC236}">
                <a16:creationId xmlns:a16="http://schemas.microsoft.com/office/drawing/2014/main" id="{3876B4F8-E190-94D4-ACC8-3DD6ADEA2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hmadiyya Muslim Association UK - Official Website">
            <a:extLst>
              <a:ext uri="{FF2B5EF4-FFF2-40B4-BE49-F238E27FC236}">
                <a16:creationId xmlns:a16="http://schemas.microsoft.com/office/drawing/2014/main" id="{2651F396-9E00-3D2B-D515-E7DE27603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80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1192E-8A24-9D45-6A4B-45144B1866E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4480297-5D46-4C99-C5D8-D83DE1346128}"/>
              </a:ext>
            </a:extLst>
          </p:cNvPr>
          <p:cNvSpPr txBox="1"/>
          <p:nvPr/>
        </p:nvSpPr>
        <p:spPr>
          <a:xfrm>
            <a:off x="269358" y="182956"/>
            <a:ext cx="11518605"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Mature Content | Lesson 3 | X-Rated Content and Its Consequences</a:t>
            </a:r>
          </a:p>
        </p:txBody>
      </p:sp>
      <p:sp>
        <p:nvSpPr>
          <p:cNvPr id="3" name="TextBox 2">
            <a:extLst>
              <a:ext uri="{FF2B5EF4-FFF2-40B4-BE49-F238E27FC236}">
                <a16:creationId xmlns:a16="http://schemas.microsoft.com/office/drawing/2014/main" id="{5402854E-3D1B-BAAE-BCF5-D5CD509E4EDD}"/>
              </a:ext>
            </a:extLst>
          </p:cNvPr>
          <p:cNvSpPr txBox="1"/>
          <p:nvPr/>
        </p:nvSpPr>
        <p:spPr>
          <a:xfrm>
            <a:off x="604337" y="1394519"/>
            <a:ext cx="10983321" cy="1590179"/>
          </a:xfrm>
          <a:prstGeom prst="rect">
            <a:avLst/>
          </a:prstGeom>
          <a:noFill/>
        </p:spPr>
        <p:txBody>
          <a:bodyPr wrap="square">
            <a:spAutoFit/>
          </a:bodyPr>
          <a:lstStyle/>
          <a:p>
            <a:pPr>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Learning Objectives</a:t>
            </a:r>
          </a:p>
          <a:p>
            <a:pPr marL="228600" indent="-228600">
              <a:buFont typeface="+mj-lt"/>
              <a:buAutoNum type="arabicPeriod"/>
            </a:pPr>
            <a:r>
              <a:rPr lang="en-GB" sz="1200" dirty="0">
                <a:latin typeface="Arial" panose="020B0604020202020204" pitchFamily="34" charset="0"/>
                <a:cs typeface="Arial" panose="020B0604020202020204" pitchFamily="34" charset="0"/>
              </a:rPr>
              <a:t>To understand the harms of engaging with inappropriate digital content</a:t>
            </a:r>
          </a:p>
          <a:p>
            <a:pPr marL="228600" indent="-228600">
              <a:buFont typeface="+mj-lt"/>
              <a:buAutoNum type="arabicPeriod"/>
            </a:pPr>
            <a:r>
              <a:rPr lang="en-GB" sz="1200" dirty="0">
                <a:latin typeface="Arial" panose="020B0604020202020204" pitchFamily="34" charset="0"/>
                <a:cs typeface="Arial" panose="020B0604020202020204" pitchFamily="34" charset="0"/>
              </a:rPr>
              <a:t>To recognise the impact on mental, emotional, and spiritual well-being</a:t>
            </a:r>
          </a:p>
          <a:p>
            <a:pPr marL="228600" indent="-228600">
              <a:buFont typeface="+mj-lt"/>
              <a:buAutoNum type="arabicPeriod"/>
            </a:pPr>
            <a:r>
              <a:rPr lang="en-GB" sz="1200" dirty="0">
                <a:latin typeface="Arial" panose="020B0604020202020204" pitchFamily="34" charset="0"/>
                <a:cs typeface="Arial" panose="020B0604020202020204" pitchFamily="34" charset="0"/>
              </a:rPr>
              <a:t>To explain the consequences of sharing or accessing such material</a:t>
            </a:r>
          </a:p>
          <a:p>
            <a:pPr marL="228600" indent="-228600">
              <a:buFont typeface="+mj-lt"/>
              <a:buAutoNum type="arabicPeriod"/>
            </a:pPr>
            <a:r>
              <a:rPr lang="en-GB" sz="1200" dirty="0">
                <a:latin typeface="Arial" panose="020B0604020202020204" pitchFamily="34" charset="0"/>
                <a:cs typeface="Arial" panose="020B0604020202020204" pitchFamily="34" charset="0"/>
              </a:rPr>
              <a:t>To identify strategies to avoid and respond to exposure</a:t>
            </a:r>
          </a:p>
          <a:p>
            <a:pPr>
              <a:spcAft>
                <a:spcPts val="800"/>
              </a:spcAft>
              <a:buNone/>
            </a:pP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p>
            <a:pPr>
              <a:spcAft>
                <a:spcPts val="800"/>
              </a:spcAft>
              <a:buNone/>
            </a:pP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E42475D-7510-BD6C-6840-E1E568A82952}"/>
              </a:ext>
            </a:extLst>
          </p:cNvPr>
          <p:cNvSpPr txBox="1"/>
          <p:nvPr/>
        </p:nvSpPr>
        <p:spPr>
          <a:xfrm>
            <a:off x="604337" y="2839278"/>
            <a:ext cx="10983321" cy="3621504"/>
          </a:xfrm>
          <a:prstGeom prst="rect">
            <a:avLst/>
          </a:prstGeom>
          <a:noFill/>
        </p:spPr>
        <p:txBody>
          <a:bodyPr wrap="square">
            <a:spAutoFit/>
          </a:bodyPr>
          <a:lstStyle/>
          <a:p>
            <a:pPr algn="ctr">
              <a:spcAft>
                <a:spcPts val="800"/>
              </a:spcAft>
              <a:buNone/>
            </a:pPr>
            <a:r>
              <a:rPr lang="en-GB" sz="1200" b="1" dirty="0">
                <a:solidFill>
                  <a:srgbClr val="FF0000"/>
                </a:solidFill>
                <a:latin typeface="Arial" panose="020B0604020202020204" pitchFamily="34" charset="0"/>
                <a:cs typeface="Arial" panose="020B0604020202020204" pitchFamily="34" charset="0"/>
              </a:rPr>
              <a:t>Class Rules</a:t>
            </a:r>
          </a:p>
          <a:p>
            <a:pPr>
              <a:spcAft>
                <a:spcPts val="800"/>
              </a:spcAft>
              <a:buNone/>
            </a:pPr>
            <a:r>
              <a:rPr lang="en-GB" sz="1200" dirty="0">
                <a:latin typeface="Arial" panose="020B0604020202020204" pitchFamily="34" charset="0"/>
                <a:cs typeface="Arial" panose="020B0604020202020204" pitchFamily="34" charset="0"/>
              </a:rPr>
              <a:t>Before we begin, it is important to establish clear expectations to ensure this lesson is conducted with respect, maturity, and professionalism: </a:t>
            </a:r>
          </a:p>
          <a:p>
            <a:pPr marL="171450" indent="-171450">
              <a:spcAft>
                <a:spcPts val="800"/>
              </a:spcAft>
              <a:buFont typeface="Arial" panose="020B0604020202020204" pitchFamily="34" charset="0"/>
              <a:buChar char="•"/>
            </a:pPr>
            <a:r>
              <a:rPr lang="en-GB" sz="1200" b="1" kern="100" dirty="0">
                <a:effectLst/>
                <a:latin typeface="Arial" panose="020B0604020202020204" pitchFamily="34" charset="0"/>
                <a:ea typeface="Aptos" panose="020B0004020202020204" pitchFamily="34" charset="0"/>
                <a:cs typeface="Arial" panose="020B0604020202020204" pitchFamily="34" charset="0"/>
              </a:rPr>
              <a:t>Listen respectfully to the ideas and responses of your peers </a:t>
            </a:r>
          </a:p>
          <a:p>
            <a:pPr marL="171450" indent="-171450">
              <a:spcAft>
                <a:spcPts val="800"/>
              </a:spcAft>
              <a:buFont typeface="Arial" panose="020B0604020202020204" pitchFamily="34" charset="0"/>
              <a:buChar char="•"/>
            </a:pPr>
            <a:r>
              <a:rPr lang="en-GB" sz="1200" b="1" kern="100" dirty="0">
                <a:latin typeface="Arial" panose="020B0604020202020204" pitchFamily="34" charset="0"/>
                <a:ea typeface="Aptos" panose="020B0004020202020204" pitchFamily="34" charset="0"/>
                <a:cs typeface="Arial" panose="020B0604020202020204" pitchFamily="34" charset="0"/>
              </a:rPr>
              <a:t>Mocking one another for a response is not allowed</a:t>
            </a:r>
          </a:p>
          <a:p>
            <a:pPr marL="171450" indent="-171450">
              <a:spcAft>
                <a:spcPts val="800"/>
              </a:spcAft>
              <a:buFont typeface="Arial" panose="020B0604020202020204" pitchFamily="34" charset="0"/>
              <a:buChar char="•"/>
            </a:pPr>
            <a:r>
              <a:rPr lang="en-GB" sz="1200" b="1" kern="100" dirty="0">
                <a:effectLst/>
                <a:latin typeface="Arial" panose="020B0604020202020204" pitchFamily="34" charset="0"/>
                <a:ea typeface="Aptos" panose="020B0004020202020204" pitchFamily="34" charset="0"/>
                <a:cs typeface="Arial" panose="020B0604020202020204" pitchFamily="34" charset="0"/>
              </a:rPr>
              <a:t>No personal e</a:t>
            </a:r>
            <a:r>
              <a:rPr lang="en-GB" sz="1200" b="1" kern="100" dirty="0">
                <a:latin typeface="Arial" panose="020B0604020202020204" pitchFamily="34" charset="0"/>
                <a:ea typeface="Aptos" panose="020B0004020202020204" pitchFamily="34" charset="0"/>
                <a:cs typeface="Arial" panose="020B0604020202020204" pitchFamily="34" charset="0"/>
              </a:rPr>
              <a:t>xperiences are to be shared at any time, even if you intend to share them so that others may learn something </a:t>
            </a:r>
          </a:p>
          <a:p>
            <a:pPr marL="171450" indent="-171450">
              <a:spcAft>
                <a:spcPts val="800"/>
              </a:spcAft>
              <a:buFont typeface="Arial" panose="020B0604020202020204" pitchFamily="34" charset="0"/>
              <a:buChar char="•"/>
            </a:pPr>
            <a:r>
              <a:rPr lang="en-GB" sz="1200" b="1" kern="100" dirty="0">
                <a:effectLst/>
                <a:latin typeface="Arial" panose="020B0604020202020204" pitchFamily="34" charset="0"/>
                <a:ea typeface="Aptos" panose="020B0004020202020204" pitchFamily="34" charset="0"/>
                <a:cs typeface="Arial" panose="020B0604020202020204" pitchFamily="34" charset="0"/>
              </a:rPr>
              <a:t>Respect opinions that differ from your own </a:t>
            </a:r>
          </a:p>
          <a:p>
            <a:pPr marL="171450" indent="-171450">
              <a:spcAft>
                <a:spcPts val="800"/>
              </a:spcAft>
              <a:buFont typeface="Arial" panose="020B0604020202020204" pitchFamily="34" charset="0"/>
              <a:buChar char="•"/>
            </a:pPr>
            <a:r>
              <a:rPr lang="en-GB" sz="1200" b="1" kern="100" dirty="0">
                <a:latin typeface="Arial" panose="020B0604020202020204" pitchFamily="34" charset="0"/>
                <a:ea typeface="Aptos" panose="020B0004020202020204" pitchFamily="34" charset="0"/>
                <a:cs typeface="Arial" panose="020B0604020202020204" pitchFamily="34" charset="0"/>
              </a:rPr>
              <a:t>What is discussed is to remain within the classroom (where appropriate) </a:t>
            </a:r>
          </a:p>
          <a:p>
            <a:pPr marL="171450" indent="-171450">
              <a:spcAft>
                <a:spcPts val="800"/>
              </a:spcAft>
              <a:buFont typeface="Arial" panose="020B0604020202020204" pitchFamily="34" charset="0"/>
              <a:buChar char="•"/>
            </a:pPr>
            <a:r>
              <a:rPr lang="en-GB" sz="1200" b="1" kern="100" dirty="0">
                <a:effectLst/>
                <a:latin typeface="Arial" panose="020B0604020202020204" pitchFamily="34" charset="0"/>
                <a:ea typeface="Aptos" panose="020B0004020202020204" pitchFamily="34" charset="0"/>
                <a:cs typeface="Arial" panose="020B0604020202020204" pitchFamily="34" charset="0"/>
              </a:rPr>
              <a:t>Maintain focus and take the lessons seriously </a:t>
            </a:r>
          </a:p>
          <a:p>
            <a:pPr marL="171450" indent="-171450">
              <a:spcAft>
                <a:spcPts val="800"/>
              </a:spcAft>
              <a:buFont typeface="Arial" panose="020B0604020202020204" pitchFamily="34" charset="0"/>
              <a:buChar char="•"/>
            </a:pPr>
            <a:r>
              <a:rPr lang="en-GB" sz="1200" b="1" kern="100" dirty="0">
                <a:latin typeface="Arial" panose="020B0604020202020204" pitchFamily="34" charset="0"/>
                <a:ea typeface="Aptos" panose="020B0004020202020204" pitchFamily="34" charset="0"/>
                <a:cs typeface="Arial" panose="020B0604020202020204" pitchFamily="34" charset="0"/>
              </a:rPr>
              <a:t>Ask questions about anything you are unsure of</a:t>
            </a:r>
          </a:p>
          <a:p>
            <a:pPr marL="171450" indent="-171450">
              <a:spcAft>
                <a:spcPts val="800"/>
              </a:spcAft>
              <a:buFont typeface="Arial" panose="020B0604020202020204" pitchFamily="34" charset="0"/>
              <a:buChar char="•"/>
            </a:pPr>
            <a:r>
              <a:rPr lang="en-GB" sz="1200" b="1" kern="100" dirty="0">
                <a:effectLst/>
                <a:latin typeface="Arial" panose="020B0604020202020204" pitchFamily="34" charset="0"/>
                <a:ea typeface="Aptos" panose="020B0004020202020204" pitchFamily="34" charset="0"/>
                <a:cs typeface="Arial" panose="020B0604020202020204" pitchFamily="34" charset="0"/>
              </a:rPr>
              <a:t>Vulgar, immature and disrespectful remarks will not be tolerated </a:t>
            </a:r>
          </a:p>
          <a:p>
            <a:pPr>
              <a:spcAft>
                <a:spcPts val="800"/>
              </a:spcAft>
            </a:pPr>
            <a:endParaRPr lang="en-GB" sz="1200" b="1" kern="100" dirty="0">
              <a:solidFill>
                <a:srgbClr val="FF0000"/>
              </a:solidFill>
              <a:latin typeface="Arial" panose="020B0604020202020204" pitchFamily="34" charset="0"/>
              <a:ea typeface="Aptos" panose="020B0004020202020204" pitchFamily="34" charset="0"/>
              <a:cs typeface="Arial" panose="020B0604020202020204" pitchFamily="34" charset="0"/>
            </a:endParaRPr>
          </a:p>
          <a:p>
            <a:pPr>
              <a:spcAft>
                <a:spcPts val="800"/>
              </a:spcAft>
            </a:pPr>
            <a:r>
              <a:rPr lang="en-GB" sz="1200" b="1" kern="100" dirty="0">
                <a:solidFill>
                  <a:srgbClr val="FF0000"/>
                </a:solidFill>
                <a:latin typeface="Arial" panose="020B0604020202020204" pitchFamily="34" charset="0"/>
                <a:ea typeface="Aptos" panose="020B0004020202020204" pitchFamily="34" charset="0"/>
                <a:cs typeface="Arial" panose="020B0604020202020204" pitchFamily="34" charset="0"/>
              </a:rPr>
              <a:t>Please Note: </a:t>
            </a:r>
            <a:r>
              <a:rPr lang="en-GB" sz="1200" kern="100" dirty="0">
                <a:latin typeface="Arial" panose="020B0604020202020204" pitchFamily="34" charset="0"/>
                <a:ea typeface="Aptos" panose="020B0004020202020204" pitchFamily="34" charset="0"/>
                <a:cs typeface="Arial" panose="020B0604020202020204" pitchFamily="34" charset="0"/>
              </a:rPr>
              <a:t>anyone who breaches these rules and acts in an unacceptable manner will be given a warning, if they continue to fail to follow the rules they will be removed from the discussion</a:t>
            </a:r>
          </a:p>
        </p:txBody>
      </p:sp>
      <p:pic>
        <p:nvPicPr>
          <p:cNvPr id="8" name="Picture 7" descr="look.&#10;&#10;AI-generated content may be incorrect.">
            <a:extLst>
              <a:ext uri="{FF2B5EF4-FFF2-40B4-BE49-F238E27FC236}">
                <a16:creationId xmlns:a16="http://schemas.microsoft.com/office/drawing/2014/main" id="{8F094529-D01D-E487-795A-CA5BF19A6062}"/>
              </a:ext>
            </a:extLst>
          </p:cNvPr>
          <p:cNvPicPr>
            <a:picLocks noChangeAspect="1"/>
          </p:cNvPicPr>
          <p:nvPr/>
        </p:nvPicPr>
        <p:blipFill>
          <a:blip r:embed="rId2"/>
          <a:stretch>
            <a:fillRect/>
          </a:stretch>
        </p:blipFill>
        <p:spPr>
          <a:xfrm>
            <a:off x="10254346" y="1071299"/>
            <a:ext cx="1333312" cy="1333312"/>
          </a:xfrm>
          <a:prstGeom prst="rect">
            <a:avLst/>
          </a:prstGeom>
        </p:spPr>
      </p:pic>
      <p:pic>
        <p:nvPicPr>
          <p:cNvPr id="6" name="Graphic 5" descr="Close with solid fill">
            <a:extLst>
              <a:ext uri="{FF2B5EF4-FFF2-40B4-BE49-F238E27FC236}">
                <a16:creationId xmlns:a16="http://schemas.microsoft.com/office/drawing/2014/main" id="{C9E46064-0A9C-54B4-97AE-44F98B8CD13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475899" y="1342359"/>
            <a:ext cx="890206" cy="890206"/>
          </a:xfrm>
          <a:prstGeom prst="rect">
            <a:avLst/>
          </a:prstGeom>
        </p:spPr>
      </p:pic>
      <p:sp>
        <p:nvSpPr>
          <p:cNvPr id="4" name="Subtitle 2">
            <a:extLst>
              <a:ext uri="{FF2B5EF4-FFF2-40B4-BE49-F238E27FC236}">
                <a16:creationId xmlns:a16="http://schemas.microsoft.com/office/drawing/2014/main" id="{ED18DE31-83A4-DA81-3AF6-D594D8F7D729}"/>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7" name="Picture 6" descr="Ahmadiyya Muslim Association UK - Official Website">
            <a:extLst>
              <a:ext uri="{FF2B5EF4-FFF2-40B4-BE49-F238E27FC236}">
                <a16:creationId xmlns:a16="http://schemas.microsoft.com/office/drawing/2014/main" id="{A3D75056-1177-E307-9ACF-844FF2A420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hmadiyya Muslim Association UK - Official Website">
            <a:extLst>
              <a:ext uri="{FF2B5EF4-FFF2-40B4-BE49-F238E27FC236}">
                <a16:creationId xmlns:a16="http://schemas.microsoft.com/office/drawing/2014/main" id="{180D6218-323A-A95E-F076-629B7EF219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3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8A85B-16AE-A6A3-D42C-805468AFBA5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9BEF5F9-6670-336F-62D3-257D26F18A3F}"/>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Starter</a:t>
            </a:r>
          </a:p>
        </p:txBody>
      </p:sp>
      <p:sp>
        <p:nvSpPr>
          <p:cNvPr id="3" name="TextBox 2">
            <a:extLst>
              <a:ext uri="{FF2B5EF4-FFF2-40B4-BE49-F238E27FC236}">
                <a16:creationId xmlns:a16="http://schemas.microsoft.com/office/drawing/2014/main" id="{A7E3646D-7699-A386-5ED6-0D1190BCE939}"/>
              </a:ext>
            </a:extLst>
          </p:cNvPr>
          <p:cNvSpPr txBox="1"/>
          <p:nvPr/>
        </p:nvSpPr>
        <p:spPr>
          <a:xfrm>
            <a:off x="285023" y="1121677"/>
            <a:ext cx="11621954" cy="3785652"/>
          </a:xfrm>
          <a:prstGeom prst="rect">
            <a:avLst/>
          </a:prstGeom>
          <a:noFill/>
        </p:spPr>
        <p:txBody>
          <a:bodyPr wrap="square" rtlCol="0">
            <a:spAutoFit/>
          </a:bodyPr>
          <a:lstStyle/>
          <a:p>
            <a:pPr lvl="0"/>
            <a:r>
              <a:rPr lang="en-GB" sz="1200" dirty="0">
                <a:latin typeface="Arial" panose="020B0604020202020204" pitchFamily="34" charset="0"/>
                <a:cs typeface="Arial" panose="020B0604020202020204" pitchFamily="34" charset="0"/>
              </a:rPr>
              <a:t>Look at the three statements below and talk to your partners about whether you agree or disagree and why</a:t>
            </a:r>
          </a:p>
          <a:p>
            <a:pPr lvl="0"/>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“What you watch online has no real impact on you” </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“Private viewing is harmless if no one else knows” </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“I am not physically engaging in any haram action with anyone else so it is fine”</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“Exposure to inappropriate content can affect behaviour and thinking” </a:t>
            </a:r>
          </a:p>
          <a:p>
            <a:pPr lvl="0"/>
            <a:endParaRPr lang="en-GB" sz="1200" b="1"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What do you think about the statement, “It is natural to watch such content”</a:t>
            </a:r>
          </a:p>
          <a:p>
            <a:pPr lvl="0"/>
            <a:endParaRPr lang="en-GB" sz="1200" b="1"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After each one, I will ask some of you to share your thoughts with the class and why you put your thumbs up or down</a:t>
            </a:r>
          </a:p>
          <a:p>
            <a:pPr lvl="0"/>
            <a:endParaRPr lang="en-GB"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Make sure you are prepared to explain why you think so, have some reasons ready to share with the class</a:t>
            </a:r>
          </a:p>
          <a:p>
            <a:r>
              <a:rPr lang="en-GB" sz="1200" i="1" dirty="0">
                <a:latin typeface="Arial" panose="020B0604020202020204" pitchFamily="34" charset="0"/>
                <a:cs typeface="Arial" panose="020B0604020202020204" pitchFamily="34" charset="0"/>
              </a:rPr>
              <a:t>*Talk to your partners*</a:t>
            </a:r>
          </a:p>
          <a:p>
            <a:pPr lvl="0"/>
            <a:endParaRPr lang="en-GB" sz="1200" b="1"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lgn="ctr"/>
            <a:endParaRPr lang="en-GB" sz="1200" dirty="0">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B97E01C3-3A75-5833-AABD-403F62293700}"/>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4" descr="Ahmadiyya Muslim Association UK - Official Website">
            <a:extLst>
              <a:ext uri="{FF2B5EF4-FFF2-40B4-BE49-F238E27FC236}">
                <a16:creationId xmlns:a16="http://schemas.microsoft.com/office/drawing/2014/main" id="{F5B159B2-5531-17A7-1F6E-A1B51C357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9FC46E31-A7F9-69B7-2258-F2ABB91B6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585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5571C-4850-0DB9-4058-F356C9E1DB7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661B484-88E1-6BC2-7A3D-1CBC3AEEA6C8}"/>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Islamic/ Ahmadi View</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145A841-569B-B2B8-DC2B-85E9B64A4F3B}"/>
              </a:ext>
            </a:extLst>
          </p:cNvPr>
          <p:cNvSpPr txBox="1"/>
          <p:nvPr/>
        </p:nvSpPr>
        <p:spPr>
          <a:xfrm>
            <a:off x="285023" y="915489"/>
            <a:ext cx="11621954" cy="1292662"/>
          </a:xfrm>
          <a:prstGeom prst="rect">
            <a:avLst/>
          </a:prstGeom>
          <a:noFill/>
        </p:spPr>
        <p:txBody>
          <a:bodyPr wrap="square" rtlCol="0">
            <a:spAutoFit/>
          </a:bodyPr>
          <a:lstStyle/>
          <a:p>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dirty="0"/>
          </a:p>
        </p:txBody>
      </p:sp>
      <p:sp>
        <p:nvSpPr>
          <p:cNvPr id="4" name="TextBox 3">
            <a:extLst>
              <a:ext uri="{FF2B5EF4-FFF2-40B4-BE49-F238E27FC236}">
                <a16:creationId xmlns:a16="http://schemas.microsoft.com/office/drawing/2014/main" id="{15CDE168-8A4C-BB0E-4DFF-B206C884111E}"/>
              </a:ext>
            </a:extLst>
          </p:cNvPr>
          <p:cNvSpPr txBox="1"/>
          <p:nvPr/>
        </p:nvSpPr>
        <p:spPr>
          <a:xfrm>
            <a:off x="285023" y="1023069"/>
            <a:ext cx="11621954" cy="4616648"/>
          </a:xfrm>
          <a:prstGeom prst="rect">
            <a:avLst/>
          </a:prstGeom>
          <a:noFill/>
        </p:spPr>
        <p:txBody>
          <a:bodyPr wrap="square" rtlCol="0">
            <a:spAutoFit/>
          </a:bodyPr>
          <a:lstStyle/>
          <a:p>
            <a:pPr lvl="0"/>
            <a:r>
              <a:rPr lang="en-GB" sz="1200" b="1" dirty="0">
                <a:latin typeface="Arial" panose="020B0604020202020204" pitchFamily="34" charset="0"/>
                <a:cs typeface="Arial" panose="020B0604020202020204" pitchFamily="34" charset="0"/>
              </a:rPr>
              <a:t>What does Islam teach us about dealing with such content ?  </a:t>
            </a:r>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Islam teaches modesty, purity, and guarding one’s eyes and thoughts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Viewing inappropriate content weakens self-control and harms character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What we consume influences our heart, actions, and behaviour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Can damage future marriage and can become an addiction that ruins the relationship between spouses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One who seeks pleasure in such actions cannot then experience/ show love to their spouse in the halal and Islamic manner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Loss of respect/ dignity/ failing to act as a role model for one’s children</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 believer strives for purity in both public and private life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True discipline is shown when resisting temptation, even when alone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Protecting oneself from harmful content is an act of strength and faith </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What are the consequences of watching such content ?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Such content creates unrealistic expectations and distorts relationships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It can lead to addiction, secrecy, and loss of self-respect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One may begin to view women as objects and start viewing them as merely a source of pleasure rather than human beings with dignity and respect</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 effects are gradual but damaging over time</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Key Point: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Islam promotes the lowering of the gaze (</a:t>
            </a:r>
            <a:r>
              <a:rPr lang="en-GB" sz="1200" b="1" i="1" dirty="0">
                <a:latin typeface="Arial" panose="020B0604020202020204" pitchFamily="34" charset="0"/>
                <a:cs typeface="Arial" panose="020B0604020202020204" pitchFamily="34" charset="0"/>
              </a:rPr>
              <a:t>Ghadd al Basr</a:t>
            </a:r>
            <a:r>
              <a:rPr lang="en-GB" sz="12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By doing so, the trigger to giving into carnal desires and engaging in impermissible actions is done away with</a:t>
            </a:r>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dirty="0"/>
          </a:p>
        </p:txBody>
      </p:sp>
      <p:sp>
        <p:nvSpPr>
          <p:cNvPr id="5" name="Subtitle 2">
            <a:extLst>
              <a:ext uri="{FF2B5EF4-FFF2-40B4-BE49-F238E27FC236}">
                <a16:creationId xmlns:a16="http://schemas.microsoft.com/office/drawing/2014/main" id="{9DC39E86-BD87-59D9-0BA8-FD005663F7A8}"/>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6" name="Picture 5" descr="Ahmadiyya Muslim Association UK - Official Website">
            <a:extLst>
              <a:ext uri="{FF2B5EF4-FFF2-40B4-BE49-F238E27FC236}">
                <a16:creationId xmlns:a16="http://schemas.microsoft.com/office/drawing/2014/main" id="{6133CBD3-CFD0-B600-01CA-FBF2DA56C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hmadiyya Muslim Association UK - Official Website">
            <a:extLst>
              <a:ext uri="{FF2B5EF4-FFF2-40B4-BE49-F238E27FC236}">
                <a16:creationId xmlns:a16="http://schemas.microsoft.com/office/drawing/2014/main" id="{86D839D4-E6D6-131C-4C60-AF93AAE7E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693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63FC2-0DA9-3F61-E7A1-237B751C99D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81C89DB-9EAA-58CF-6200-D627A78CD217}"/>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Main Task – “Impact Mapping: Mind, Society and Soul” | What is the damage?</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0F4ED8D-04D0-BC80-4898-706D93549272}"/>
              </a:ext>
            </a:extLst>
          </p:cNvPr>
          <p:cNvSpPr txBox="1"/>
          <p:nvPr/>
        </p:nvSpPr>
        <p:spPr>
          <a:xfrm>
            <a:off x="285023" y="1257572"/>
            <a:ext cx="11621954" cy="3231654"/>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Your task for today is to work in pairs to produce a </a:t>
            </a:r>
            <a:r>
              <a:rPr lang="en-GB" sz="1200" dirty="0" err="1">
                <a:latin typeface="Arial" panose="020B0604020202020204" pitchFamily="34" charset="0"/>
                <a:cs typeface="Arial" panose="020B0604020202020204" pitchFamily="34" charset="0"/>
              </a:rPr>
              <a:t>mindmap</a:t>
            </a:r>
            <a:r>
              <a:rPr lang="en-GB" sz="1200" dirty="0">
                <a:latin typeface="Arial" panose="020B0604020202020204" pitchFamily="34" charset="0"/>
                <a:cs typeface="Arial" panose="020B0604020202020204" pitchFamily="34" charset="0"/>
              </a:rPr>
              <a:t>. You will use everything we have just learned about to list all the different ways that watching such content can damage you.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Damage can be mental, spiritual, social and also, on a larger level, societal, how might this look, write up your ideas on your pieces of paper.</a:t>
            </a: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Work in pairs </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What damage could the behaviour in each scenario cause at each level </a:t>
            </a:r>
            <a:r>
              <a:rPr lang="en-GB" sz="1200" b="1" dirty="0" err="1">
                <a:latin typeface="Arial" panose="020B0604020202020204" pitchFamily="34" charset="0"/>
                <a:cs typeface="Arial" panose="020B0604020202020204" pitchFamily="34" charset="0"/>
              </a:rPr>
              <a:t>level</a:t>
            </a:r>
            <a:r>
              <a:rPr lang="en-GB" sz="1200" b="1" dirty="0">
                <a:latin typeface="Arial" panose="020B0604020202020204" pitchFamily="34" charset="0"/>
                <a:cs typeface="Arial" panose="020B0604020202020204" pitchFamily="34" charset="0"/>
              </a:rPr>
              <a:t> (mental, spiritual, social and societal?</a:t>
            </a: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Make sure you are prepared to explain why you think so, have some reasons ready to share with the class</a:t>
            </a:r>
          </a:p>
          <a:p>
            <a:r>
              <a:rPr lang="en-GB" sz="1200" i="1" dirty="0">
                <a:latin typeface="Arial" panose="020B0604020202020204" pitchFamily="34" charset="0"/>
                <a:cs typeface="Arial" panose="020B0604020202020204" pitchFamily="34" charset="0"/>
              </a:rPr>
              <a:t>*Talk to your partners*</a:t>
            </a: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dirty="0"/>
          </a:p>
          <a:p>
            <a:pPr lvl="0"/>
            <a:r>
              <a:rPr lang="en-GB" dirty="0"/>
              <a:t> </a:t>
            </a:r>
            <a:endParaRPr lang="en-GB" sz="1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BF70121C-9220-5FC2-553A-CE95E96E6194}"/>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4" descr="Ahmadiyya Muslim Association UK - Official Website">
            <a:extLst>
              <a:ext uri="{FF2B5EF4-FFF2-40B4-BE49-F238E27FC236}">
                <a16:creationId xmlns:a16="http://schemas.microsoft.com/office/drawing/2014/main" id="{18DE7102-F4BA-898E-9D74-BE1631C38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A77AB1E6-889A-8AFD-1CC3-3856B40A6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476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96195-19B8-FAB8-6B03-4DC8A00F29C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4C2F389-F193-4A85-B449-97383C26C53A}"/>
              </a:ext>
            </a:extLst>
          </p:cNvPr>
          <p:cNvSpPr txBox="1"/>
          <p:nvPr/>
        </p:nvSpPr>
        <p:spPr>
          <a:xfrm>
            <a:off x="3047419" y="3142318"/>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Feedback Time</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C2DF0E9-EB83-B822-B984-B6C8FD063EA9}"/>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4" name="Picture 3" descr="Ahmadiyya Muslim Association UK - Official Website">
            <a:extLst>
              <a:ext uri="{FF2B5EF4-FFF2-40B4-BE49-F238E27FC236}">
                <a16:creationId xmlns:a16="http://schemas.microsoft.com/office/drawing/2014/main" id="{4D5694D6-2822-3570-0197-847490C37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hmadiyya Muslim Association UK - Official Website">
            <a:extLst>
              <a:ext uri="{FF2B5EF4-FFF2-40B4-BE49-F238E27FC236}">
                <a16:creationId xmlns:a16="http://schemas.microsoft.com/office/drawing/2014/main" id="{975B655F-C1CB-DDD4-99FB-68B2F44C0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844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FF618-A6A0-7753-2D71-280FF45B9BF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1A2F1A0-FDA2-BBE3-E488-0D2CCA55E275}"/>
              </a:ext>
            </a:extLst>
          </p:cNvPr>
          <p:cNvSpPr txBox="1"/>
          <p:nvPr/>
        </p:nvSpPr>
        <p:spPr>
          <a:xfrm>
            <a:off x="269358" y="182956"/>
            <a:ext cx="11518605"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Mature Content | Lesson 4 | Personal Photos, Deepfakes and Their Risks</a:t>
            </a:r>
          </a:p>
        </p:txBody>
      </p:sp>
      <p:sp>
        <p:nvSpPr>
          <p:cNvPr id="3" name="TextBox 2">
            <a:extLst>
              <a:ext uri="{FF2B5EF4-FFF2-40B4-BE49-F238E27FC236}">
                <a16:creationId xmlns:a16="http://schemas.microsoft.com/office/drawing/2014/main" id="{C1160F28-684F-7D02-AC89-A00A3BFC5A9F}"/>
              </a:ext>
            </a:extLst>
          </p:cNvPr>
          <p:cNvSpPr txBox="1"/>
          <p:nvPr/>
        </p:nvSpPr>
        <p:spPr>
          <a:xfrm>
            <a:off x="604337" y="1401499"/>
            <a:ext cx="10983321" cy="1590179"/>
          </a:xfrm>
          <a:prstGeom prst="rect">
            <a:avLst/>
          </a:prstGeom>
          <a:noFill/>
        </p:spPr>
        <p:txBody>
          <a:bodyPr wrap="square">
            <a:spAutoFit/>
          </a:bodyPr>
          <a:lstStyle/>
          <a:p>
            <a:pPr>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Learning Objectives</a:t>
            </a:r>
          </a:p>
          <a:p>
            <a:pPr marL="228600" indent="-228600">
              <a:buFont typeface="+mj-lt"/>
              <a:buAutoNum type="arabicPeriod"/>
            </a:pPr>
            <a:r>
              <a:rPr lang="en-GB" sz="1200" dirty="0">
                <a:latin typeface="Arial" panose="020B0604020202020204" pitchFamily="34" charset="0"/>
                <a:cs typeface="Arial" panose="020B0604020202020204" pitchFamily="34" charset="0"/>
              </a:rPr>
              <a:t>To understand the risks of sharing personal images online </a:t>
            </a:r>
          </a:p>
          <a:p>
            <a:pPr marL="228600" indent="-228600">
              <a:buFont typeface="+mj-lt"/>
              <a:buAutoNum type="arabicPeriod"/>
            </a:pPr>
            <a:r>
              <a:rPr lang="en-GB" sz="1200" dirty="0">
                <a:latin typeface="Arial" panose="020B0604020202020204" pitchFamily="34" charset="0"/>
                <a:cs typeface="Arial" panose="020B0604020202020204" pitchFamily="34" charset="0"/>
              </a:rPr>
              <a:t>To recognise how images can be manipulated or misused (including deepfakes) </a:t>
            </a:r>
          </a:p>
          <a:p>
            <a:pPr marL="228600" indent="-228600">
              <a:buFont typeface="+mj-lt"/>
              <a:buAutoNum type="arabicPeriod"/>
            </a:pPr>
            <a:r>
              <a:rPr lang="en-GB" sz="1200" dirty="0">
                <a:latin typeface="Arial" panose="020B0604020202020204" pitchFamily="34" charset="0"/>
                <a:cs typeface="Arial" panose="020B0604020202020204" pitchFamily="34" charset="0"/>
              </a:rPr>
              <a:t>To explain the potential personal, social, and reputational consequences </a:t>
            </a:r>
          </a:p>
          <a:p>
            <a:pPr marL="228600" indent="-228600">
              <a:buFont typeface="+mj-lt"/>
              <a:buAutoNum type="arabicPeriod"/>
            </a:pPr>
            <a:r>
              <a:rPr lang="en-GB" sz="1200" dirty="0">
                <a:latin typeface="Arial" panose="020B0604020202020204" pitchFamily="34" charset="0"/>
                <a:cs typeface="Arial" panose="020B0604020202020204" pitchFamily="34" charset="0"/>
              </a:rPr>
              <a:t>To identify safe behaviours to protect personal identity and dignity</a:t>
            </a:r>
          </a:p>
          <a:p>
            <a:pPr>
              <a:spcAft>
                <a:spcPts val="800"/>
              </a:spcAft>
              <a:buNone/>
            </a:pP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p>
            <a:pPr>
              <a:spcAft>
                <a:spcPts val="800"/>
              </a:spcAft>
              <a:buNone/>
            </a:pP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6BF4B8E-8536-5AE5-7DC0-DF2A43121138}"/>
              </a:ext>
            </a:extLst>
          </p:cNvPr>
          <p:cNvSpPr txBox="1"/>
          <p:nvPr/>
        </p:nvSpPr>
        <p:spPr>
          <a:xfrm>
            <a:off x="604337" y="2839278"/>
            <a:ext cx="10983321" cy="3621504"/>
          </a:xfrm>
          <a:prstGeom prst="rect">
            <a:avLst/>
          </a:prstGeom>
          <a:noFill/>
        </p:spPr>
        <p:txBody>
          <a:bodyPr wrap="square">
            <a:spAutoFit/>
          </a:bodyPr>
          <a:lstStyle/>
          <a:p>
            <a:pPr algn="ctr">
              <a:spcAft>
                <a:spcPts val="800"/>
              </a:spcAft>
              <a:buNone/>
            </a:pPr>
            <a:r>
              <a:rPr lang="en-GB" sz="1200" b="1" dirty="0">
                <a:solidFill>
                  <a:srgbClr val="FF0000"/>
                </a:solidFill>
                <a:latin typeface="Arial" panose="020B0604020202020204" pitchFamily="34" charset="0"/>
                <a:cs typeface="Arial" panose="020B0604020202020204" pitchFamily="34" charset="0"/>
              </a:rPr>
              <a:t>Class Rules</a:t>
            </a:r>
          </a:p>
          <a:p>
            <a:pPr>
              <a:spcAft>
                <a:spcPts val="800"/>
              </a:spcAft>
              <a:buNone/>
            </a:pPr>
            <a:r>
              <a:rPr lang="en-GB" sz="1200" dirty="0">
                <a:latin typeface="Arial" panose="020B0604020202020204" pitchFamily="34" charset="0"/>
                <a:cs typeface="Arial" panose="020B0604020202020204" pitchFamily="34" charset="0"/>
              </a:rPr>
              <a:t>Before we begin, it is important to establish clear expectations to ensure this lesson is conducted with respect, maturity, and professionalism: </a:t>
            </a:r>
          </a:p>
          <a:p>
            <a:pPr marL="171450" indent="-171450">
              <a:spcAft>
                <a:spcPts val="800"/>
              </a:spcAft>
              <a:buFont typeface="Arial" panose="020B0604020202020204" pitchFamily="34" charset="0"/>
              <a:buChar char="•"/>
            </a:pPr>
            <a:r>
              <a:rPr lang="en-GB" sz="1200" b="1" kern="100" dirty="0">
                <a:effectLst/>
                <a:latin typeface="Arial" panose="020B0604020202020204" pitchFamily="34" charset="0"/>
                <a:ea typeface="Aptos" panose="020B0004020202020204" pitchFamily="34" charset="0"/>
                <a:cs typeface="Arial" panose="020B0604020202020204" pitchFamily="34" charset="0"/>
              </a:rPr>
              <a:t>Listen respectfully to the ideas and responses of your peers </a:t>
            </a:r>
          </a:p>
          <a:p>
            <a:pPr marL="171450" indent="-171450">
              <a:spcAft>
                <a:spcPts val="800"/>
              </a:spcAft>
              <a:buFont typeface="Arial" panose="020B0604020202020204" pitchFamily="34" charset="0"/>
              <a:buChar char="•"/>
            </a:pPr>
            <a:r>
              <a:rPr lang="en-GB" sz="1200" b="1" kern="100" dirty="0">
                <a:latin typeface="Arial" panose="020B0604020202020204" pitchFamily="34" charset="0"/>
                <a:ea typeface="Aptos" panose="020B0004020202020204" pitchFamily="34" charset="0"/>
                <a:cs typeface="Arial" panose="020B0604020202020204" pitchFamily="34" charset="0"/>
              </a:rPr>
              <a:t>Mocking one another for a response is not allowed</a:t>
            </a:r>
          </a:p>
          <a:p>
            <a:pPr marL="171450" indent="-171450">
              <a:spcAft>
                <a:spcPts val="800"/>
              </a:spcAft>
              <a:buFont typeface="Arial" panose="020B0604020202020204" pitchFamily="34" charset="0"/>
              <a:buChar char="•"/>
            </a:pPr>
            <a:r>
              <a:rPr lang="en-GB" sz="1200" b="1" kern="100" dirty="0">
                <a:effectLst/>
                <a:latin typeface="Arial" panose="020B0604020202020204" pitchFamily="34" charset="0"/>
                <a:ea typeface="Aptos" panose="020B0004020202020204" pitchFamily="34" charset="0"/>
                <a:cs typeface="Arial" panose="020B0604020202020204" pitchFamily="34" charset="0"/>
              </a:rPr>
              <a:t>No personal e</a:t>
            </a:r>
            <a:r>
              <a:rPr lang="en-GB" sz="1200" b="1" kern="100" dirty="0">
                <a:latin typeface="Arial" panose="020B0604020202020204" pitchFamily="34" charset="0"/>
                <a:ea typeface="Aptos" panose="020B0004020202020204" pitchFamily="34" charset="0"/>
                <a:cs typeface="Arial" panose="020B0604020202020204" pitchFamily="34" charset="0"/>
              </a:rPr>
              <a:t>xperiences are to be shared at any time, even if you intend to share them so that others may learn something </a:t>
            </a:r>
          </a:p>
          <a:p>
            <a:pPr marL="171450" indent="-171450">
              <a:spcAft>
                <a:spcPts val="800"/>
              </a:spcAft>
              <a:buFont typeface="Arial" panose="020B0604020202020204" pitchFamily="34" charset="0"/>
              <a:buChar char="•"/>
            </a:pPr>
            <a:r>
              <a:rPr lang="en-GB" sz="1200" b="1" kern="100" dirty="0">
                <a:effectLst/>
                <a:latin typeface="Arial" panose="020B0604020202020204" pitchFamily="34" charset="0"/>
                <a:ea typeface="Aptos" panose="020B0004020202020204" pitchFamily="34" charset="0"/>
                <a:cs typeface="Arial" panose="020B0604020202020204" pitchFamily="34" charset="0"/>
              </a:rPr>
              <a:t>Respect opinions that differ from your own </a:t>
            </a:r>
          </a:p>
          <a:p>
            <a:pPr marL="171450" indent="-171450">
              <a:spcAft>
                <a:spcPts val="800"/>
              </a:spcAft>
              <a:buFont typeface="Arial" panose="020B0604020202020204" pitchFamily="34" charset="0"/>
              <a:buChar char="•"/>
            </a:pPr>
            <a:r>
              <a:rPr lang="en-GB" sz="1200" b="1" kern="100" dirty="0">
                <a:latin typeface="Arial" panose="020B0604020202020204" pitchFamily="34" charset="0"/>
                <a:ea typeface="Aptos" panose="020B0004020202020204" pitchFamily="34" charset="0"/>
                <a:cs typeface="Arial" panose="020B0604020202020204" pitchFamily="34" charset="0"/>
              </a:rPr>
              <a:t>What is discussed is to remain within the classroom (where appropriate) </a:t>
            </a:r>
          </a:p>
          <a:p>
            <a:pPr marL="171450" indent="-171450">
              <a:spcAft>
                <a:spcPts val="800"/>
              </a:spcAft>
              <a:buFont typeface="Arial" panose="020B0604020202020204" pitchFamily="34" charset="0"/>
              <a:buChar char="•"/>
            </a:pPr>
            <a:r>
              <a:rPr lang="en-GB" sz="1200" b="1" kern="100" dirty="0">
                <a:effectLst/>
                <a:latin typeface="Arial" panose="020B0604020202020204" pitchFamily="34" charset="0"/>
                <a:ea typeface="Aptos" panose="020B0004020202020204" pitchFamily="34" charset="0"/>
                <a:cs typeface="Arial" panose="020B0604020202020204" pitchFamily="34" charset="0"/>
              </a:rPr>
              <a:t>Maintain focus and take the lessons seriously </a:t>
            </a:r>
          </a:p>
          <a:p>
            <a:pPr marL="171450" indent="-171450">
              <a:spcAft>
                <a:spcPts val="800"/>
              </a:spcAft>
              <a:buFont typeface="Arial" panose="020B0604020202020204" pitchFamily="34" charset="0"/>
              <a:buChar char="•"/>
            </a:pPr>
            <a:r>
              <a:rPr lang="en-GB" sz="1200" b="1" kern="100" dirty="0">
                <a:latin typeface="Arial" panose="020B0604020202020204" pitchFamily="34" charset="0"/>
                <a:ea typeface="Aptos" panose="020B0004020202020204" pitchFamily="34" charset="0"/>
                <a:cs typeface="Arial" panose="020B0604020202020204" pitchFamily="34" charset="0"/>
              </a:rPr>
              <a:t>Ask questions about anything you are unsure of</a:t>
            </a:r>
          </a:p>
          <a:p>
            <a:pPr marL="171450" indent="-171450">
              <a:spcAft>
                <a:spcPts val="800"/>
              </a:spcAft>
              <a:buFont typeface="Arial" panose="020B0604020202020204" pitchFamily="34" charset="0"/>
              <a:buChar char="•"/>
            </a:pPr>
            <a:r>
              <a:rPr lang="en-GB" sz="1200" b="1" kern="100" dirty="0">
                <a:effectLst/>
                <a:latin typeface="Arial" panose="020B0604020202020204" pitchFamily="34" charset="0"/>
                <a:ea typeface="Aptos" panose="020B0004020202020204" pitchFamily="34" charset="0"/>
                <a:cs typeface="Arial" panose="020B0604020202020204" pitchFamily="34" charset="0"/>
              </a:rPr>
              <a:t>Vulgar, immature and disrespectful remarks will not be tolerated </a:t>
            </a:r>
          </a:p>
          <a:p>
            <a:pPr>
              <a:spcAft>
                <a:spcPts val="800"/>
              </a:spcAft>
            </a:pPr>
            <a:endParaRPr lang="en-GB" sz="1200" b="1" kern="100" dirty="0">
              <a:solidFill>
                <a:srgbClr val="FF0000"/>
              </a:solidFill>
              <a:latin typeface="Arial" panose="020B0604020202020204" pitchFamily="34" charset="0"/>
              <a:ea typeface="Aptos" panose="020B0004020202020204" pitchFamily="34" charset="0"/>
              <a:cs typeface="Arial" panose="020B0604020202020204" pitchFamily="34" charset="0"/>
            </a:endParaRPr>
          </a:p>
          <a:p>
            <a:pPr>
              <a:spcAft>
                <a:spcPts val="800"/>
              </a:spcAft>
            </a:pPr>
            <a:r>
              <a:rPr lang="en-GB" sz="1200" b="1" kern="100" dirty="0">
                <a:solidFill>
                  <a:srgbClr val="FF0000"/>
                </a:solidFill>
                <a:latin typeface="Arial" panose="020B0604020202020204" pitchFamily="34" charset="0"/>
                <a:ea typeface="Aptos" panose="020B0004020202020204" pitchFamily="34" charset="0"/>
                <a:cs typeface="Arial" panose="020B0604020202020204" pitchFamily="34" charset="0"/>
              </a:rPr>
              <a:t>Please Note: </a:t>
            </a:r>
            <a:r>
              <a:rPr lang="en-GB" sz="1200" kern="100" dirty="0">
                <a:latin typeface="Arial" panose="020B0604020202020204" pitchFamily="34" charset="0"/>
                <a:ea typeface="Aptos" panose="020B0004020202020204" pitchFamily="34" charset="0"/>
                <a:cs typeface="Arial" panose="020B0604020202020204" pitchFamily="34" charset="0"/>
              </a:rPr>
              <a:t>anyone who breaches these rules and acts in an unacceptable manner will be given a warning, if they continue to fail to follow the rules they will be removed from the discussion</a:t>
            </a:r>
          </a:p>
        </p:txBody>
      </p:sp>
      <p:pic>
        <p:nvPicPr>
          <p:cNvPr id="6" name="Picture 5" descr="A man in a suit gestures towards a microphone, holding a handheld camera.&#10;&#10;AI-generated content may be incorrect.">
            <a:extLst>
              <a:ext uri="{FF2B5EF4-FFF2-40B4-BE49-F238E27FC236}">
                <a16:creationId xmlns:a16="http://schemas.microsoft.com/office/drawing/2014/main" id="{FF41D8CF-B90A-39C1-48C2-A6A409DE2898}"/>
              </a:ext>
            </a:extLst>
          </p:cNvPr>
          <p:cNvPicPr>
            <a:picLocks noChangeAspect="1"/>
          </p:cNvPicPr>
          <p:nvPr/>
        </p:nvPicPr>
        <p:blipFill>
          <a:blip r:embed="rId2"/>
          <a:stretch>
            <a:fillRect/>
          </a:stretch>
        </p:blipFill>
        <p:spPr>
          <a:xfrm>
            <a:off x="9433118" y="984202"/>
            <a:ext cx="2154540" cy="1615905"/>
          </a:xfrm>
          <a:prstGeom prst="rect">
            <a:avLst/>
          </a:prstGeom>
          <a:effectLst>
            <a:softEdge rad="63500"/>
          </a:effectLst>
        </p:spPr>
      </p:pic>
      <p:sp>
        <p:nvSpPr>
          <p:cNvPr id="4" name="Subtitle 2">
            <a:extLst>
              <a:ext uri="{FF2B5EF4-FFF2-40B4-BE49-F238E27FC236}">
                <a16:creationId xmlns:a16="http://schemas.microsoft.com/office/drawing/2014/main" id="{68993C25-8902-B5FD-9751-3A432BCF2436}"/>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7" name="Picture 6" descr="Ahmadiyya Muslim Association UK - Official Website">
            <a:extLst>
              <a:ext uri="{FF2B5EF4-FFF2-40B4-BE49-F238E27FC236}">
                <a16:creationId xmlns:a16="http://schemas.microsoft.com/office/drawing/2014/main" id="{345DB331-D68A-4329-DF50-DA10F8BE2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hmadiyya Muslim Association UK - Official Website">
            <a:extLst>
              <a:ext uri="{FF2B5EF4-FFF2-40B4-BE49-F238E27FC236}">
                <a16:creationId xmlns:a16="http://schemas.microsoft.com/office/drawing/2014/main" id="{7B319722-AB80-38B4-5DF4-253C3AD93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81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C863F-58D8-2E9E-6F2A-780B6E8BAB4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49BB618-2BA2-AB81-8E84-2BC598956E4C}"/>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Starter</a:t>
            </a:r>
          </a:p>
        </p:txBody>
      </p:sp>
      <p:sp>
        <p:nvSpPr>
          <p:cNvPr id="3" name="TextBox 2">
            <a:extLst>
              <a:ext uri="{FF2B5EF4-FFF2-40B4-BE49-F238E27FC236}">
                <a16:creationId xmlns:a16="http://schemas.microsoft.com/office/drawing/2014/main" id="{5E877F0E-8C3A-9CD7-6CCB-7308DD5F7563}"/>
              </a:ext>
            </a:extLst>
          </p:cNvPr>
          <p:cNvSpPr txBox="1"/>
          <p:nvPr/>
        </p:nvSpPr>
        <p:spPr>
          <a:xfrm>
            <a:off x="285023" y="1193395"/>
            <a:ext cx="11621954" cy="3046988"/>
          </a:xfrm>
          <a:prstGeom prst="rect">
            <a:avLst/>
          </a:prstGeom>
          <a:noFill/>
        </p:spPr>
        <p:txBody>
          <a:bodyPr wrap="square" rtlCol="0">
            <a:spAutoFit/>
          </a:bodyPr>
          <a:lstStyle/>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Who here has heard of the term ‘deepfakes’ ?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What are deepfakes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What are their associated dangers?</a:t>
            </a:r>
          </a:p>
          <a:p>
            <a:pPr lvl="0"/>
            <a:endParaRPr lang="en-GB" sz="1200" b="1" dirty="0">
              <a:latin typeface="Arial" panose="020B0604020202020204" pitchFamily="34" charset="0"/>
              <a:cs typeface="Arial" panose="020B0604020202020204" pitchFamily="34" charset="0"/>
            </a:endParaRPr>
          </a:p>
          <a:p>
            <a:pPr lvl="0"/>
            <a:r>
              <a:rPr lang="en-GB" sz="1200" b="1" dirty="0">
                <a:latin typeface="Arial" panose="020B0604020202020204" pitchFamily="34" charset="0"/>
                <a:cs typeface="Arial" panose="020B0604020202020204" pitchFamily="34" charset="0"/>
              </a:rPr>
              <a:t>What do you think about the statement, “I created a deepfake of my friend, it is just a joke”? </a:t>
            </a:r>
          </a:p>
          <a:p>
            <a:pPr lvl="0"/>
            <a:endParaRPr lang="en-GB" sz="1200" b="1"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Make sure you are prepared to share your ideas, have some points ready to share with the class</a:t>
            </a:r>
          </a:p>
          <a:p>
            <a:r>
              <a:rPr lang="en-GB" sz="1200" i="1" dirty="0">
                <a:latin typeface="Arial" panose="020B0604020202020204" pitchFamily="34" charset="0"/>
                <a:cs typeface="Arial" panose="020B0604020202020204" pitchFamily="34" charset="0"/>
              </a:rPr>
              <a:t>*Talk to your partners*</a:t>
            </a:r>
          </a:p>
          <a:p>
            <a:pPr lvl="0"/>
            <a:endParaRPr lang="en-GB" sz="1200" b="1"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lgn="ctr"/>
            <a:endParaRPr lang="en-GB" sz="1200" dirty="0">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00044A4B-BCC4-2FBD-E5D2-5F344A302317}"/>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4" descr="Ahmadiyya Muslim Association UK - Official Website">
            <a:extLst>
              <a:ext uri="{FF2B5EF4-FFF2-40B4-BE49-F238E27FC236}">
                <a16:creationId xmlns:a16="http://schemas.microsoft.com/office/drawing/2014/main" id="{00B1A716-B599-1067-EBB4-38FC2D5A6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6AB523DE-33BC-93D0-ACCE-BC4CB3671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433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60F71-97D6-6D4F-D166-8A33651BBAF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950389B-DED7-CFA6-999B-22C11D5A1068}"/>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Islamic/ Ahmadi View</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4FFEF7D-5923-DA7E-641E-DC61039A6D3E}"/>
              </a:ext>
            </a:extLst>
          </p:cNvPr>
          <p:cNvSpPr txBox="1"/>
          <p:nvPr/>
        </p:nvSpPr>
        <p:spPr>
          <a:xfrm>
            <a:off x="285023" y="915489"/>
            <a:ext cx="11621954" cy="1292662"/>
          </a:xfrm>
          <a:prstGeom prst="rect">
            <a:avLst/>
          </a:prstGeom>
          <a:noFill/>
        </p:spPr>
        <p:txBody>
          <a:bodyPr wrap="square" rtlCol="0">
            <a:spAutoFit/>
          </a:bodyPr>
          <a:lstStyle/>
          <a:p>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dirty="0"/>
          </a:p>
        </p:txBody>
      </p:sp>
      <p:sp>
        <p:nvSpPr>
          <p:cNvPr id="4" name="TextBox 3">
            <a:extLst>
              <a:ext uri="{FF2B5EF4-FFF2-40B4-BE49-F238E27FC236}">
                <a16:creationId xmlns:a16="http://schemas.microsoft.com/office/drawing/2014/main" id="{B5A9D071-527A-B979-C42B-BF37D07AEDD5}"/>
              </a:ext>
            </a:extLst>
          </p:cNvPr>
          <p:cNvSpPr txBox="1"/>
          <p:nvPr/>
        </p:nvSpPr>
        <p:spPr>
          <a:xfrm>
            <a:off x="285023" y="1085818"/>
            <a:ext cx="11621954" cy="4154984"/>
          </a:xfrm>
          <a:prstGeom prst="rect">
            <a:avLst/>
          </a:prstGeom>
          <a:noFill/>
        </p:spPr>
        <p:txBody>
          <a:bodyPr wrap="square" rtlCol="0">
            <a:spAutoFit/>
          </a:bodyPr>
          <a:lstStyle/>
          <a:p>
            <a:pPr lvl="0"/>
            <a:r>
              <a:rPr lang="en-GB" sz="1200" b="1" dirty="0">
                <a:latin typeface="Arial" panose="020B0604020202020204" pitchFamily="34" charset="0"/>
                <a:cs typeface="Arial" panose="020B0604020202020204" pitchFamily="34" charset="0"/>
              </a:rPr>
              <a:t>What guidance does Islam have to offer us in this regard ?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Islam teaches protection of honour, privacy, and dignity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Personal images are an </a:t>
            </a:r>
            <a:r>
              <a:rPr lang="en-GB" sz="1200" dirty="0" err="1">
                <a:latin typeface="Arial" panose="020B0604020202020204" pitchFamily="34" charset="0"/>
                <a:cs typeface="Arial" panose="020B0604020202020204" pitchFamily="34" charset="0"/>
              </a:rPr>
              <a:t>amanah</a:t>
            </a:r>
            <a:r>
              <a:rPr lang="en-GB" sz="1200" dirty="0">
                <a:latin typeface="Arial" panose="020B0604020202020204" pitchFamily="34" charset="0"/>
                <a:cs typeface="Arial" panose="020B0604020202020204" pitchFamily="34" charset="0"/>
              </a:rPr>
              <a:t> (trust) and must be safeguarded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Causing harm to oneself or others—through sharing or misuse—is not permitted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 believer protects their identity and avoids situations that risk exposure or misuse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Altering or sharing images without consent is a breach of trust and responsibility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Actions, even in private, carry accountability </a:t>
            </a:r>
          </a:p>
          <a:p>
            <a:pPr lvl="0"/>
            <a:endParaRPr lang="en-GB" sz="1200" dirty="0">
              <a:latin typeface="Arial" panose="020B0604020202020204" pitchFamily="34" charset="0"/>
              <a:cs typeface="Arial" panose="020B0604020202020204" pitchFamily="34" charset="0"/>
            </a:endParaRPr>
          </a:p>
          <a:p>
            <a:pPr lvl="0"/>
            <a:r>
              <a:rPr lang="en-GB" sz="1200" b="1" dirty="0">
                <a:latin typeface="Arial" panose="020B0604020202020204" pitchFamily="34" charset="0"/>
                <a:cs typeface="Arial" panose="020B0604020202020204" pitchFamily="34" charset="0"/>
              </a:rPr>
              <a:t>What are the dangers and consequences of sharing personal photos online or producing deepfakes of someone ? </a:t>
            </a:r>
          </a:p>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Images can be edited, reused, or turned into harmful content without consent </a:t>
            </a:r>
          </a:p>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Deepfakes can falsely represent individuals and damage reputations </a:t>
            </a:r>
          </a:p>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There can be </a:t>
            </a:r>
            <a:r>
              <a:rPr lang="en-GB" sz="1200" b="1" dirty="0">
                <a:latin typeface="Arial" panose="020B0604020202020204" pitchFamily="34" charset="0"/>
                <a:cs typeface="Arial" panose="020B0604020202020204" pitchFamily="34" charset="0"/>
              </a:rPr>
              <a:t>serious legal consequences</a:t>
            </a:r>
            <a:r>
              <a:rPr lang="en-GB" sz="1200" dirty="0">
                <a:latin typeface="Arial" panose="020B0604020202020204" pitchFamily="34" charset="0"/>
                <a:cs typeface="Arial" panose="020B0604020202020204" pitchFamily="34" charset="0"/>
              </a:rPr>
              <a:t> for sharing, possessing, or distributing harmful or explicit images </a:t>
            </a:r>
          </a:p>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Once shared, control is often lost permanently and anyone who sees such content can redistribute it or make illegal/ inappropriate use of it, for which you are now responsible</a:t>
            </a:r>
          </a:p>
          <a:p>
            <a:endParaRPr lang="en-GB" dirty="0"/>
          </a:p>
          <a:p>
            <a:r>
              <a:rPr lang="en-GB" sz="1200" b="1" dirty="0">
                <a:latin typeface="Arial" panose="020B0604020202020204" pitchFamily="34" charset="0"/>
                <a:cs typeface="Arial" panose="020B0604020202020204" pitchFamily="34" charset="0"/>
              </a:rPr>
              <a:t>Key Point:</a:t>
            </a:r>
            <a:br>
              <a:rPr lang="en-GB" sz="1200" b="1"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Once an image is shared, control is lost—protect your dignity and the dignity of others and think before you click send</a:t>
            </a:r>
          </a:p>
          <a:p>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dirty="0"/>
          </a:p>
        </p:txBody>
      </p:sp>
      <p:sp>
        <p:nvSpPr>
          <p:cNvPr id="5" name="Subtitle 2">
            <a:extLst>
              <a:ext uri="{FF2B5EF4-FFF2-40B4-BE49-F238E27FC236}">
                <a16:creationId xmlns:a16="http://schemas.microsoft.com/office/drawing/2014/main" id="{EE5EB089-DBB3-8AC5-B504-BE0977306C09}"/>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6" name="Picture 5" descr="Ahmadiyya Muslim Association UK - Official Website">
            <a:extLst>
              <a:ext uri="{FF2B5EF4-FFF2-40B4-BE49-F238E27FC236}">
                <a16:creationId xmlns:a16="http://schemas.microsoft.com/office/drawing/2014/main" id="{03366233-4541-E304-AF60-9A0AE8521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hmadiyya Muslim Association UK - Official Website">
            <a:extLst>
              <a:ext uri="{FF2B5EF4-FFF2-40B4-BE49-F238E27FC236}">
                <a16:creationId xmlns:a16="http://schemas.microsoft.com/office/drawing/2014/main" id="{076DDF3A-3FBF-F0BC-5B5A-92F1C987E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657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B1E50-36A2-362A-620E-8FD42FCA2DD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C4DAB6F-9C23-76F4-FB2D-5E47CAA83A76}"/>
              </a:ext>
            </a:extLst>
          </p:cNvPr>
          <p:cNvSpPr txBox="1"/>
          <p:nvPr/>
        </p:nvSpPr>
        <p:spPr>
          <a:xfrm>
            <a:off x="269358" y="182956"/>
            <a:ext cx="11518605"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Mature Content | Lesson 1 | Digital Safety, Dignity and Self-Protection</a:t>
            </a:r>
          </a:p>
        </p:txBody>
      </p:sp>
      <p:sp>
        <p:nvSpPr>
          <p:cNvPr id="3" name="TextBox 2">
            <a:extLst>
              <a:ext uri="{FF2B5EF4-FFF2-40B4-BE49-F238E27FC236}">
                <a16:creationId xmlns:a16="http://schemas.microsoft.com/office/drawing/2014/main" id="{7937309C-D267-6892-B4BF-6050D9063CB2}"/>
              </a:ext>
            </a:extLst>
          </p:cNvPr>
          <p:cNvSpPr txBox="1"/>
          <p:nvPr/>
        </p:nvSpPr>
        <p:spPr>
          <a:xfrm>
            <a:off x="604337" y="1401499"/>
            <a:ext cx="10983321" cy="1590179"/>
          </a:xfrm>
          <a:prstGeom prst="rect">
            <a:avLst/>
          </a:prstGeom>
          <a:noFill/>
        </p:spPr>
        <p:txBody>
          <a:bodyPr wrap="square">
            <a:spAutoFit/>
          </a:bodyPr>
          <a:lstStyle/>
          <a:p>
            <a:pPr>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Learning Objectives</a:t>
            </a:r>
          </a:p>
          <a:p>
            <a:pPr lvl="0"/>
            <a:r>
              <a:rPr lang="en-GB" sz="1200" dirty="0">
                <a:latin typeface="Arial" panose="020B0604020202020204" pitchFamily="34" charset="0"/>
                <a:cs typeface="Arial" panose="020B0604020202020204" pitchFamily="34" charset="0"/>
              </a:rPr>
              <a:t>To understand the importance of protecting their dignity online </a:t>
            </a:r>
          </a:p>
          <a:p>
            <a:pPr lvl="0"/>
            <a:r>
              <a:rPr lang="en-GB" sz="1200" dirty="0">
                <a:latin typeface="Arial" panose="020B0604020202020204" pitchFamily="34" charset="0"/>
                <a:cs typeface="Arial" panose="020B0604020202020204" pitchFamily="34" charset="0"/>
              </a:rPr>
              <a:t>To recognise risks related to inappropriate and harmful digital content </a:t>
            </a:r>
          </a:p>
          <a:p>
            <a:pPr lvl="0"/>
            <a:r>
              <a:rPr lang="en-GB" sz="1200" dirty="0">
                <a:latin typeface="Arial" panose="020B0604020202020204" pitchFamily="34" charset="0"/>
                <a:cs typeface="Arial" panose="020B0604020202020204" pitchFamily="34" charset="0"/>
              </a:rPr>
              <a:t>To explain how to respond safely to uncomfortable or unsafe situations online </a:t>
            </a:r>
          </a:p>
          <a:p>
            <a:pPr lvl="0"/>
            <a:r>
              <a:rPr lang="en-GB" sz="1200" dirty="0">
                <a:latin typeface="Arial" panose="020B0604020202020204" pitchFamily="34" charset="0"/>
                <a:cs typeface="Arial" panose="020B0604020202020204" pitchFamily="34" charset="0"/>
              </a:rPr>
              <a:t>To identify trusted sources of help and support </a:t>
            </a:r>
          </a:p>
          <a:p>
            <a:pPr>
              <a:spcAft>
                <a:spcPts val="800"/>
              </a:spcAft>
              <a:buNone/>
            </a:pP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p>
            <a:pPr>
              <a:spcAft>
                <a:spcPts val="800"/>
              </a:spcAft>
              <a:buNone/>
            </a:pP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FC09107-E8AD-94B3-7202-A149935C7CB4}"/>
              </a:ext>
            </a:extLst>
          </p:cNvPr>
          <p:cNvSpPr txBox="1"/>
          <p:nvPr/>
        </p:nvSpPr>
        <p:spPr>
          <a:xfrm>
            <a:off x="604337" y="2839278"/>
            <a:ext cx="10983321" cy="3621504"/>
          </a:xfrm>
          <a:prstGeom prst="rect">
            <a:avLst/>
          </a:prstGeom>
          <a:noFill/>
        </p:spPr>
        <p:txBody>
          <a:bodyPr wrap="square">
            <a:spAutoFit/>
          </a:bodyPr>
          <a:lstStyle/>
          <a:p>
            <a:pPr algn="ctr">
              <a:spcAft>
                <a:spcPts val="800"/>
              </a:spcAft>
              <a:buNone/>
            </a:pPr>
            <a:r>
              <a:rPr lang="en-GB" sz="1200" b="1" dirty="0">
                <a:solidFill>
                  <a:srgbClr val="FF0000"/>
                </a:solidFill>
                <a:latin typeface="Arial" panose="020B0604020202020204" pitchFamily="34" charset="0"/>
                <a:cs typeface="Arial" panose="020B0604020202020204" pitchFamily="34" charset="0"/>
              </a:rPr>
              <a:t>Class Rules</a:t>
            </a:r>
          </a:p>
          <a:p>
            <a:pPr>
              <a:spcAft>
                <a:spcPts val="800"/>
              </a:spcAft>
              <a:buNone/>
            </a:pPr>
            <a:r>
              <a:rPr lang="en-GB" sz="1200" dirty="0">
                <a:latin typeface="Arial" panose="020B0604020202020204" pitchFamily="34" charset="0"/>
                <a:cs typeface="Arial" panose="020B0604020202020204" pitchFamily="34" charset="0"/>
              </a:rPr>
              <a:t>Before we begin, it is important to establish clear expectations to ensure this lesson is conducted with respect, maturity, and professionalism: </a:t>
            </a:r>
          </a:p>
          <a:p>
            <a:pPr marL="171450" indent="-171450">
              <a:spcAft>
                <a:spcPts val="800"/>
              </a:spcAft>
              <a:buFont typeface="Arial" panose="020B0604020202020204" pitchFamily="34" charset="0"/>
              <a:buChar char="•"/>
            </a:pPr>
            <a:r>
              <a:rPr lang="en-GB" sz="1200" b="1" kern="100" dirty="0">
                <a:effectLst/>
                <a:latin typeface="Arial" panose="020B0604020202020204" pitchFamily="34" charset="0"/>
                <a:ea typeface="Aptos" panose="020B0004020202020204" pitchFamily="34" charset="0"/>
                <a:cs typeface="Arial" panose="020B0604020202020204" pitchFamily="34" charset="0"/>
              </a:rPr>
              <a:t>Listen respectfully to the ideas and responses of your peers </a:t>
            </a:r>
          </a:p>
          <a:p>
            <a:pPr marL="171450" indent="-171450">
              <a:spcAft>
                <a:spcPts val="800"/>
              </a:spcAft>
              <a:buFont typeface="Arial" panose="020B0604020202020204" pitchFamily="34" charset="0"/>
              <a:buChar char="•"/>
            </a:pPr>
            <a:r>
              <a:rPr lang="en-GB" sz="1200" b="1" kern="100" dirty="0">
                <a:latin typeface="Arial" panose="020B0604020202020204" pitchFamily="34" charset="0"/>
                <a:ea typeface="Aptos" panose="020B0004020202020204" pitchFamily="34" charset="0"/>
                <a:cs typeface="Arial" panose="020B0604020202020204" pitchFamily="34" charset="0"/>
              </a:rPr>
              <a:t>Mocking one another for a response is not allowed</a:t>
            </a:r>
          </a:p>
          <a:p>
            <a:pPr marL="171450" indent="-171450">
              <a:spcAft>
                <a:spcPts val="800"/>
              </a:spcAft>
              <a:buFont typeface="Arial" panose="020B0604020202020204" pitchFamily="34" charset="0"/>
              <a:buChar char="•"/>
            </a:pPr>
            <a:r>
              <a:rPr lang="en-GB" sz="1200" b="1" kern="100" dirty="0">
                <a:effectLst/>
                <a:latin typeface="Arial" panose="020B0604020202020204" pitchFamily="34" charset="0"/>
                <a:ea typeface="Aptos" panose="020B0004020202020204" pitchFamily="34" charset="0"/>
                <a:cs typeface="Arial" panose="020B0604020202020204" pitchFamily="34" charset="0"/>
              </a:rPr>
              <a:t>No personal e</a:t>
            </a:r>
            <a:r>
              <a:rPr lang="en-GB" sz="1200" b="1" kern="100" dirty="0">
                <a:latin typeface="Arial" panose="020B0604020202020204" pitchFamily="34" charset="0"/>
                <a:ea typeface="Aptos" panose="020B0004020202020204" pitchFamily="34" charset="0"/>
                <a:cs typeface="Arial" panose="020B0604020202020204" pitchFamily="34" charset="0"/>
              </a:rPr>
              <a:t>xperiences are to be shared at any time, even if you intend to share them so that others may learn something </a:t>
            </a:r>
          </a:p>
          <a:p>
            <a:pPr marL="171450" indent="-171450">
              <a:spcAft>
                <a:spcPts val="800"/>
              </a:spcAft>
              <a:buFont typeface="Arial" panose="020B0604020202020204" pitchFamily="34" charset="0"/>
              <a:buChar char="•"/>
            </a:pPr>
            <a:r>
              <a:rPr lang="en-GB" sz="1200" b="1" kern="100" dirty="0">
                <a:effectLst/>
                <a:latin typeface="Arial" panose="020B0604020202020204" pitchFamily="34" charset="0"/>
                <a:ea typeface="Aptos" panose="020B0004020202020204" pitchFamily="34" charset="0"/>
                <a:cs typeface="Arial" panose="020B0604020202020204" pitchFamily="34" charset="0"/>
              </a:rPr>
              <a:t>Respect opinions that differ from your own </a:t>
            </a:r>
          </a:p>
          <a:p>
            <a:pPr marL="171450" indent="-171450">
              <a:spcAft>
                <a:spcPts val="800"/>
              </a:spcAft>
              <a:buFont typeface="Arial" panose="020B0604020202020204" pitchFamily="34" charset="0"/>
              <a:buChar char="•"/>
            </a:pPr>
            <a:r>
              <a:rPr lang="en-GB" sz="1200" b="1" kern="100" dirty="0">
                <a:latin typeface="Arial" panose="020B0604020202020204" pitchFamily="34" charset="0"/>
                <a:ea typeface="Aptos" panose="020B0004020202020204" pitchFamily="34" charset="0"/>
                <a:cs typeface="Arial" panose="020B0604020202020204" pitchFamily="34" charset="0"/>
              </a:rPr>
              <a:t>What is discussed is to remain within the classroom (where appropriate) </a:t>
            </a:r>
          </a:p>
          <a:p>
            <a:pPr marL="171450" indent="-171450">
              <a:spcAft>
                <a:spcPts val="800"/>
              </a:spcAft>
              <a:buFont typeface="Arial" panose="020B0604020202020204" pitchFamily="34" charset="0"/>
              <a:buChar char="•"/>
            </a:pPr>
            <a:r>
              <a:rPr lang="en-GB" sz="1200" b="1" kern="100" dirty="0">
                <a:effectLst/>
                <a:latin typeface="Arial" panose="020B0604020202020204" pitchFamily="34" charset="0"/>
                <a:ea typeface="Aptos" panose="020B0004020202020204" pitchFamily="34" charset="0"/>
                <a:cs typeface="Arial" panose="020B0604020202020204" pitchFamily="34" charset="0"/>
              </a:rPr>
              <a:t>Maintain focus and take the lessons seriously </a:t>
            </a:r>
          </a:p>
          <a:p>
            <a:pPr marL="171450" indent="-171450">
              <a:spcAft>
                <a:spcPts val="800"/>
              </a:spcAft>
              <a:buFont typeface="Arial" panose="020B0604020202020204" pitchFamily="34" charset="0"/>
              <a:buChar char="•"/>
            </a:pPr>
            <a:r>
              <a:rPr lang="en-GB" sz="1200" b="1" kern="100" dirty="0">
                <a:latin typeface="Arial" panose="020B0604020202020204" pitchFamily="34" charset="0"/>
                <a:ea typeface="Aptos" panose="020B0004020202020204" pitchFamily="34" charset="0"/>
                <a:cs typeface="Arial" panose="020B0604020202020204" pitchFamily="34" charset="0"/>
              </a:rPr>
              <a:t>Ask questions about anything you are unsure of</a:t>
            </a:r>
          </a:p>
          <a:p>
            <a:pPr marL="171450" indent="-171450">
              <a:spcAft>
                <a:spcPts val="800"/>
              </a:spcAft>
              <a:buFont typeface="Arial" panose="020B0604020202020204" pitchFamily="34" charset="0"/>
              <a:buChar char="•"/>
            </a:pPr>
            <a:r>
              <a:rPr lang="en-GB" sz="1200" b="1" kern="100" dirty="0">
                <a:effectLst/>
                <a:latin typeface="Arial" panose="020B0604020202020204" pitchFamily="34" charset="0"/>
                <a:ea typeface="Aptos" panose="020B0004020202020204" pitchFamily="34" charset="0"/>
                <a:cs typeface="Arial" panose="020B0604020202020204" pitchFamily="34" charset="0"/>
              </a:rPr>
              <a:t>Vulgar, immature and disrespectful remarks will not be tolerated </a:t>
            </a:r>
          </a:p>
          <a:p>
            <a:pPr>
              <a:spcAft>
                <a:spcPts val="800"/>
              </a:spcAft>
            </a:pPr>
            <a:endParaRPr lang="en-GB" sz="1200" b="1" kern="100" dirty="0">
              <a:solidFill>
                <a:srgbClr val="FF0000"/>
              </a:solidFill>
              <a:latin typeface="Arial" panose="020B0604020202020204" pitchFamily="34" charset="0"/>
              <a:ea typeface="Aptos" panose="020B0004020202020204" pitchFamily="34" charset="0"/>
              <a:cs typeface="Arial" panose="020B0604020202020204" pitchFamily="34" charset="0"/>
            </a:endParaRPr>
          </a:p>
          <a:p>
            <a:pPr>
              <a:spcAft>
                <a:spcPts val="800"/>
              </a:spcAft>
            </a:pPr>
            <a:r>
              <a:rPr lang="en-GB" sz="1200" b="1" kern="100" dirty="0">
                <a:solidFill>
                  <a:srgbClr val="FF0000"/>
                </a:solidFill>
                <a:latin typeface="Arial" panose="020B0604020202020204" pitchFamily="34" charset="0"/>
                <a:ea typeface="Aptos" panose="020B0004020202020204" pitchFamily="34" charset="0"/>
                <a:cs typeface="Arial" panose="020B0604020202020204" pitchFamily="34" charset="0"/>
              </a:rPr>
              <a:t>Please Note: </a:t>
            </a:r>
            <a:r>
              <a:rPr lang="en-GB" sz="1200" kern="100" dirty="0">
                <a:latin typeface="Arial" panose="020B0604020202020204" pitchFamily="34" charset="0"/>
                <a:ea typeface="Aptos" panose="020B0004020202020204" pitchFamily="34" charset="0"/>
                <a:cs typeface="Arial" panose="020B0604020202020204" pitchFamily="34" charset="0"/>
              </a:rPr>
              <a:t>anyone who breaches these rules and acts in an unacceptable manner will be given a warning, if they continue to fail to follow the rules they will be removed from the discussion</a:t>
            </a:r>
          </a:p>
        </p:txBody>
      </p:sp>
      <p:pic>
        <p:nvPicPr>
          <p:cNvPr id="6" name="Picture 5" descr="The image depicts a person standing in front of a digital lock with various electronic devices and symbols, including a smartphone and a cloud, suggesting a focus on digital security and communication.&#10;&#10;AI-generated content may be incorrect.">
            <a:extLst>
              <a:ext uri="{FF2B5EF4-FFF2-40B4-BE49-F238E27FC236}">
                <a16:creationId xmlns:a16="http://schemas.microsoft.com/office/drawing/2014/main" id="{7F251F32-C000-874E-55BE-6A869161F7B4}"/>
              </a:ext>
            </a:extLst>
          </p:cNvPr>
          <p:cNvPicPr>
            <a:picLocks noChangeAspect="1"/>
          </p:cNvPicPr>
          <p:nvPr/>
        </p:nvPicPr>
        <p:blipFill>
          <a:blip r:embed="rId2"/>
          <a:stretch>
            <a:fillRect/>
          </a:stretch>
        </p:blipFill>
        <p:spPr>
          <a:xfrm>
            <a:off x="9828577" y="943176"/>
            <a:ext cx="1759081" cy="1627403"/>
          </a:xfrm>
          <a:prstGeom prst="rect">
            <a:avLst/>
          </a:prstGeom>
          <a:effectLst>
            <a:softEdge rad="63500"/>
          </a:effectLst>
        </p:spPr>
      </p:pic>
      <p:sp>
        <p:nvSpPr>
          <p:cNvPr id="4" name="Subtitle 2">
            <a:extLst>
              <a:ext uri="{FF2B5EF4-FFF2-40B4-BE49-F238E27FC236}">
                <a16:creationId xmlns:a16="http://schemas.microsoft.com/office/drawing/2014/main" id="{EE288EC3-5975-F6FE-7A58-A5B8F81561AC}"/>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7" name="Picture 6" descr="Ahmadiyya Muslim Association UK - Official Website">
            <a:extLst>
              <a:ext uri="{FF2B5EF4-FFF2-40B4-BE49-F238E27FC236}">
                <a16:creationId xmlns:a16="http://schemas.microsoft.com/office/drawing/2014/main" id="{23596C37-B089-0C5D-D0CF-D24EA90D4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hmadiyya Muslim Association UK - Official Website">
            <a:extLst>
              <a:ext uri="{FF2B5EF4-FFF2-40B4-BE49-F238E27FC236}">
                <a16:creationId xmlns:a16="http://schemas.microsoft.com/office/drawing/2014/main" id="{46AF4968-2CB5-CBB2-23BD-3E8421CA6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885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2FE226-34CC-52B1-F2D2-68E993AA4A7A}"/>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Main Task – “Think Before You Share” | What is the damage?</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01A8556-9581-A209-2270-A3221FCF93BA}"/>
              </a:ext>
            </a:extLst>
          </p:cNvPr>
          <p:cNvSpPr txBox="1"/>
          <p:nvPr/>
        </p:nvSpPr>
        <p:spPr>
          <a:xfrm>
            <a:off x="285023" y="1105171"/>
            <a:ext cx="11621954" cy="2862322"/>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Your task for today is to work in pairs and to:</a:t>
            </a: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Read each scenario carefully</a:t>
            </a: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Identify what is happening?</a:t>
            </a: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What are the risks?</a:t>
            </a: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How could the image be misused or manipulated?</a:t>
            </a: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What are the consequences in each scenario (personal, social, Islamic and reputation wise)? </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What should the person do instead?</a:t>
            </a:r>
          </a:p>
          <a:p>
            <a:pPr lvl="0"/>
            <a:endParaRPr lang="en-GB"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Make sure you are prepared to explain why you think so, have some reasons ready to share with the class</a:t>
            </a:r>
          </a:p>
          <a:p>
            <a:r>
              <a:rPr lang="en-GB" sz="1200" i="1" dirty="0">
                <a:latin typeface="Arial" panose="020B0604020202020204" pitchFamily="34" charset="0"/>
                <a:cs typeface="Arial" panose="020B0604020202020204" pitchFamily="34" charset="0"/>
              </a:rPr>
              <a:t>*Talk to your partners*</a:t>
            </a: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dirty="0"/>
          </a:p>
          <a:p>
            <a:pPr lvl="0"/>
            <a:r>
              <a:rPr lang="en-GB" dirty="0"/>
              <a:t> </a:t>
            </a:r>
            <a:endParaRPr lang="en-GB" sz="1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F05D594-0FD8-A4CE-9894-6A2ED5A66AD8}"/>
              </a:ext>
            </a:extLst>
          </p:cNvPr>
          <p:cNvSpPr txBox="1"/>
          <p:nvPr/>
        </p:nvSpPr>
        <p:spPr>
          <a:xfrm>
            <a:off x="285023" y="3574773"/>
            <a:ext cx="2498652" cy="830997"/>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 pupil posts a group photo online without asking everyone in the picture if they are comfortable with it</a:t>
            </a:r>
          </a:p>
        </p:txBody>
      </p:sp>
      <p:sp>
        <p:nvSpPr>
          <p:cNvPr id="5" name="TextBox 4">
            <a:extLst>
              <a:ext uri="{FF2B5EF4-FFF2-40B4-BE49-F238E27FC236}">
                <a16:creationId xmlns:a16="http://schemas.microsoft.com/office/drawing/2014/main" id="{7D2412E5-2446-56E0-916A-331928DE65CE}"/>
              </a:ext>
            </a:extLst>
          </p:cNvPr>
          <p:cNvSpPr txBox="1"/>
          <p:nvPr/>
        </p:nvSpPr>
        <p:spPr>
          <a:xfrm>
            <a:off x="285023" y="4751301"/>
            <a:ext cx="2498652" cy="646331"/>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Someone receives an image from a friend and forwards it without thinking</a:t>
            </a:r>
          </a:p>
        </p:txBody>
      </p:sp>
      <p:sp>
        <p:nvSpPr>
          <p:cNvPr id="6" name="TextBox 5">
            <a:extLst>
              <a:ext uri="{FF2B5EF4-FFF2-40B4-BE49-F238E27FC236}">
                <a16:creationId xmlns:a16="http://schemas.microsoft.com/office/drawing/2014/main" id="{98D5F41F-AD09-06E6-1EDE-0FDB9C4E87B6}"/>
              </a:ext>
            </a:extLst>
          </p:cNvPr>
          <p:cNvSpPr txBox="1"/>
          <p:nvPr/>
        </p:nvSpPr>
        <p:spPr>
          <a:xfrm>
            <a:off x="4846674" y="3574771"/>
            <a:ext cx="2498652" cy="646331"/>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 pupil uses an app to change their appearance in a photo and posts it as if it were real</a:t>
            </a:r>
          </a:p>
        </p:txBody>
      </p:sp>
      <p:sp>
        <p:nvSpPr>
          <p:cNvPr id="7" name="TextBox 6">
            <a:extLst>
              <a:ext uri="{FF2B5EF4-FFF2-40B4-BE49-F238E27FC236}">
                <a16:creationId xmlns:a16="http://schemas.microsoft.com/office/drawing/2014/main" id="{8DCD0121-39EF-5E2F-8900-019E60060DC2}"/>
              </a:ext>
            </a:extLst>
          </p:cNvPr>
          <p:cNvSpPr txBox="1"/>
          <p:nvPr/>
        </p:nvSpPr>
        <p:spPr>
          <a:xfrm>
            <a:off x="4846674" y="4751300"/>
            <a:ext cx="2498652" cy="830997"/>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Someone screenshots a private disappearing message from a friend and saves it without the sender knowing</a:t>
            </a:r>
          </a:p>
        </p:txBody>
      </p:sp>
      <p:sp>
        <p:nvSpPr>
          <p:cNvPr id="8" name="TextBox 7">
            <a:extLst>
              <a:ext uri="{FF2B5EF4-FFF2-40B4-BE49-F238E27FC236}">
                <a16:creationId xmlns:a16="http://schemas.microsoft.com/office/drawing/2014/main" id="{6690E47F-951F-8B36-4AC8-A5C71EBEB3E2}"/>
              </a:ext>
            </a:extLst>
          </p:cNvPr>
          <p:cNvSpPr txBox="1"/>
          <p:nvPr/>
        </p:nvSpPr>
        <p:spPr>
          <a:xfrm>
            <a:off x="9201032" y="3574771"/>
            <a:ext cx="2498652" cy="830997"/>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 person’s image </a:t>
            </a:r>
            <a:r>
              <a:rPr lang="en-GB" sz="1200" b="1">
                <a:latin typeface="Arial" panose="020B0604020202020204" pitchFamily="34" charset="0"/>
                <a:cs typeface="Arial" panose="020B0604020202020204" pitchFamily="34" charset="0"/>
              </a:rPr>
              <a:t>is taken </a:t>
            </a:r>
            <a:r>
              <a:rPr lang="en-GB" sz="1200" b="1" dirty="0">
                <a:latin typeface="Arial" panose="020B0604020202020204" pitchFamily="34" charset="0"/>
                <a:cs typeface="Arial" panose="020B0604020202020204" pitchFamily="34" charset="0"/>
              </a:rPr>
              <a:t>from their social media and used to create a fake profile pretending to be them</a:t>
            </a:r>
          </a:p>
        </p:txBody>
      </p:sp>
      <p:sp>
        <p:nvSpPr>
          <p:cNvPr id="9" name="TextBox 8">
            <a:extLst>
              <a:ext uri="{FF2B5EF4-FFF2-40B4-BE49-F238E27FC236}">
                <a16:creationId xmlns:a16="http://schemas.microsoft.com/office/drawing/2014/main" id="{17CE87A7-6E53-74F1-1EBE-6C82B831E18A}"/>
              </a:ext>
            </a:extLst>
          </p:cNvPr>
          <p:cNvSpPr txBox="1"/>
          <p:nvPr/>
        </p:nvSpPr>
        <p:spPr>
          <a:xfrm>
            <a:off x="9201032" y="4751300"/>
            <a:ext cx="2498652" cy="830997"/>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 person sees an explicit image of someone online and they share it and repost it without knowing if it is even real</a:t>
            </a:r>
          </a:p>
        </p:txBody>
      </p:sp>
      <p:sp>
        <p:nvSpPr>
          <p:cNvPr id="10" name="Subtitle 2">
            <a:extLst>
              <a:ext uri="{FF2B5EF4-FFF2-40B4-BE49-F238E27FC236}">
                <a16:creationId xmlns:a16="http://schemas.microsoft.com/office/drawing/2014/main" id="{E8A8437A-B797-5539-1B44-72A0AD58288A}"/>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11" name="Picture 10" descr="Ahmadiyya Muslim Association UK - Official Website">
            <a:extLst>
              <a:ext uri="{FF2B5EF4-FFF2-40B4-BE49-F238E27FC236}">
                <a16:creationId xmlns:a16="http://schemas.microsoft.com/office/drawing/2014/main" id="{5C6175F3-95CB-F60E-C3BE-6CCFA66E5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hmadiyya Muslim Association UK - Official Website">
            <a:extLst>
              <a:ext uri="{FF2B5EF4-FFF2-40B4-BE49-F238E27FC236}">
                <a16:creationId xmlns:a16="http://schemas.microsoft.com/office/drawing/2014/main" id="{0E385024-D619-6634-FFB7-F2D217967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291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530073-8A3D-FECA-33E2-18585F00FA95}"/>
              </a:ext>
            </a:extLst>
          </p:cNvPr>
          <p:cNvSpPr txBox="1"/>
          <p:nvPr/>
        </p:nvSpPr>
        <p:spPr>
          <a:xfrm>
            <a:off x="3047419" y="3142318"/>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Feedback Time</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843F149-ADD5-66FA-0BD9-3428B4D676B3}"/>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4" name="Picture 3" descr="Ahmadiyya Muslim Association UK - Official Website">
            <a:extLst>
              <a:ext uri="{FF2B5EF4-FFF2-40B4-BE49-F238E27FC236}">
                <a16:creationId xmlns:a16="http://schemas.microsoft.com/office/drawing/2014/main" id="{E480F4A6-DD96-9521-7806-F372E02F0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hmadiyya Muslim Association UK - Official Website">
            <a:extLst>
              <a:ext uri="{FF2B5EF4-FFF2-40B4-BE49-F238E27FC236}">
                <a16:creationId xmlns:a16="http://schemas.microsoft.com/office/drawing/2014/main" id="{74319C20-90D8-F79D-577E-BE9AC31F3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143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B6CA60-710F-5F43-72D6-96705721EC1B}"/>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Analyse, Reflect and Act</a:t>
            </a:r>
          </a:p>
        </p:txBody>
      </p:sp>
      <p:sp>
        <p:nvSpPr>
          <p:cNvPr id="3" name="TextBox 2">
            <a:extLst>
              <a:ext uri="{FF2B5EF4-FFF2-40B4-BE49-F238E27FC236}">
                <a16:creationId xmlns:a16="http://schemas.microsoft.com/office/drawing/2014/main" id="{58940872-688A-4CB5-4011-78B25F184E4B}"/>
              </a:ext>
            </a:extLst>
          </p:cNvPr>
          <p:cNvSpPr txBox="1"/>
          <p:nvPr/>
        </p:nvSpPr>
        <p:spPr>
          <a:xfrm>
            <a:off x="285023" y="1302839"/>
            <a:ext cx="11621954" cy="1569660"/>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If you find yourself in a situation involving a deepfake or an inappropriate image shared, what can you do ?</a:t>
            </a:r>
          </a:p>
          <a:p>
            <a:pPr algn="ctr"/>
            <a:endParaRPr lang="en-GB" sz="1200" b="1"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Talk to your partner and be prepared to share you reasoning</a:t>
            </a:r>
          </a:p>
          <a:p>
            <a:pPr algn="ctr"/>
            <a:endParaRPr lang="en-GB" sz="1200" b="1" dirty="0">
              <a:latin typeface="Arial" panose="020B0604020202020204" pitchFamily="34" charset="0"/>
              <a:cs typeface="Arial" panose="020B0604020202020204" pitchFamily="34" charset="0"/>
            </a:endParaRPr>
          </a:p>
          <a:p>
            <a:pPr algn="ctr"/>
            <a:endParaRPr lang="en-GB" sz="1200" b="1" dirty="0">
              <a:latin typeface="Arial" panose="020B0604020202020204" pitchFamily="34" charset="0"/>
              <a:cs typeface="Arial" panose="020B0604020202020204" pitchFamily="34" charset="0"/>
            </a:endParaRPr>
          </a:p>
          <a:p>
            <a:pPr algn="ctr"/>
            <a:endParaRPr lang="en-GB" sz="1200" b="1"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16851B8C-1FE4-1BE4-2C51-6E4E7DBA62B7}"/>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4" descr="Ahmadiyya Muslim Association UK - Official Website">
            <a:extLst>
              <a:ext uri="{FF2B5EF4-FFF2-40B4-BE49-F238E27FC236}">
                <a16:creationId xmlns:a16="http://schemas.microsoft.com/office/drawing/2014/main" id="{F1A62CB4-CB66-5771-BC70-0AC8CF1CE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ACCF52B9-B01C-7B14-9752-70C541989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837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0B233-BE74-E2F3-A0A3-5DFD74B42CE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4D93519-D70A-3962-3D88-AB201FD1C601}"/>
              </a:ext>
            </a:extLst>
          </p:cNvPr>
          <p:cNvSpPr txBox="1"/>
          <p:nvPr/>
        </p:nvSpPr>
        <p:spPr>
          <a:xfrm>
            <a:off x="3047419" y="3142318"/>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Feedback Time</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B6B71022-BD5A-B2CA-E741-745EE70D083B}"/>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4" name="Picture 3" descr="Ahmadiyya Muslim Association UK - Official Website">
            <a:extLst>
              <a:ext uri="{FF2B5EF4-FFF2-40B4-BE49-F238E27FC236}">
                <a16:creationId xmlns:a16="http://schemas.microsoft.com/office/drawing/2014/main" id="{096E47F5-CA12-DF58-2C7D-EB2F9ABF6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hmadiyya Muslim Association UK - Official Website">
            <a:extLst>
              <a:ext uri="{FF2B5EF4-FFF2-40B4-BE49-F238E27FC236}">
                <a16:creationId xmlns:a16="http://schemas.microsoft.com/office/drawing/2014/main" id="{D9A7963F-E438-C200-1D68-9ACD91D37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336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8A630F-7F2E-654A-8F17-CD49583E56B9}"/>
              </a:ext>
            </a:extLst>
          </p:cNvPr>
          <p:cNvSpPr txBox="1"/>
          <p:nvPr/>
        </p:nvSpPr>
        <p:spPr>
          <a:xfrm>
            <a:off x="285023" y="2090172"/>
            <a:ext cx="11621954" cy="2677656"/>
          </a:xfrm>
          <a:prstGeom prst="rect">
            <a:avLst/>
          </a:prstGeom>
          <a:noFill/>
        </p:spPr>
        <p:txBody>
          <a:bodyPr wrap="square" rtlCol="0">
            <a:spAutoFit/>
          </a:bodyPr>
          <a:lstStyle/>
          <a:p>
            <a:pPr marL="171450" indent="-171450" algn="ctr">
              <a:buFont typeface="Arial" panose="020B0604020202020204" pitchFamily="34" charset="0"/>
              <a:buChar char="•"/>
            </a:pPr>
            <a:r>
              <a:rPr lang="en-GB" sz="1200" b="1" dirty="0">
                <a:latin typeface="Arial" panose="020B0604020202020204" pitchFamily="34" charset="0"/>
                <a:cs typeface="Arial" panose="020B0604020202020204" pitchFamily="34" charset="0"/>
              </a:rPr>
              <a:t>Do not share, forward or engage with the content</a:t>
            </a:r>
          </a:p>
          <a:p>
            <a:pPr algn="ctr"/>
            <a:endParaRPr lang="en-GB" sz="1200" b="1" dirty="0">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200" b="1" dirty="0">
                <a:latin typeface="Arial" panose="020B0604020202020204" pitchFamily="34" charset="0"/>
                <a:cs typeface="Arial" panose="020B0604020202020204" pitchFamily="34" charset="0"/>
              </a:rPr>
              <a:t>Block and report the account or source immediately</a:t>
            </a:r>
          </a:p>
          <a:p>
            <a:pPr algn="ctr"/>
            <a:endParaRPr lang="en-GB" sz="1200" b="1" dirty="0">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200" b="1" dirty="0">
                <a:latin typeface="Arial" panose="020B0604020202020204" pitchFamily="34" charset="0"/>
                <a:cs typeface="Arial" panose="020B0604020202020204" pitchFamily="34" charset="0"/>
              </a:rPr>
              <a:t>Inform a trusted adult (teacher, parent, safeguarding lead)</a:t>
            </a:r>
          </a:p>
          <a:p>
            <a:pPr algn="ctr"/>
            <a:endParaRPr lang="en-GB" sz="1200" b="1" dirty="0">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200" b="1" dirty="0">
                <a:latin typeface="Arial" panose="020B0604020202020204" pitchFamily="34" charset="0"/>
                <a:cs typeface="Arial" panose="020B0604020202020204" pitchFamily="34" charset="0"/>
              </a:rPr>
              <a:t>Remove yourself from the group in which it is being shared</a:t>
            </a:r>
          </a:p>
          <a:p>
            <a:pPr algn="ctr"/>
            <a:endParaRPr lang="en-GB" sz="1200" b="1" dirty="0">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200" b="1" dirty="0">
                <a:latin typeface="Arial" panose="020B0604020202020204" pitchFamily="34" charset="0"/>
                <a:cs typeface="Arial" panose="020B0604020202020204" pitchFamily="34" charset="0"/>
              </a:rPr>
              <a:t>Do not attempt to handle it alone</a:t>
            </a:r>
          </a:p>
          <a:p>
            <a:pPr algn="ctr"/>
            <a:endParaRPr lang="en-GB" sz="1200" b="1" dirty="0">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200" b="1" dirty="0">
                <a:latin typeface="Arial" panose="020B0604020202020204" pitchFamily="34" charset="0"/>
                <a:cs typeface="Arial" panose="020B0604020202020204" pitchFamily="34" charset="0"/>
              </a:rPr>
              <a:t>Do not comment under such a post</a:t>
            </a:r>
          </a:p>
          <a:p>
            <a:pPr algn="ctr"/>
            <a:endParaRPr lang="en-GB" sz="1200" b="1"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9C76061-8084-8932-0406-A32C58CA6098}"/>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solidFill>
                  <a:srgbClr val="FF0000"/>
                </a:solidFill>
                <a:latin typeface="Arial" panose="020B0604020202020204" pitchFamily="34" charset="0"/>
                <a:ea typeface="Aptos" panose="020B0004020202020204" pitchFamily="34" charset="0"/>
                <a:cs typeface="Arial" panose="020B0604020202020204" pitchFamily="34" charset="0"/>
              </a:rPr>
              <a:t>Key Takeaways for Today</a:t>
            </a:r>
            <a:endParaRPr lang="en-GB" sz="12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F78B40B0-2572-54DD-CC33-5C32E432FF0B}"/>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3" name="Picture 2" descr="Ahmadiyya Muslim Association UK - Official Website">
            <a:extLst>
              <a:ext uri="{FF2B5EF4-FFF2-40B4-BE49-F238E27FC236}">
                <a16:creationId xmlns:a16="http://schemas.microsoft.com/office/drawing/2014/main" id="{CE8F9198-FDE3-B7F2-7211-5D8E8ED9D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29FEC992-C82F-A8BE-636D-10ACEEC79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711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7FDF8B-2664-93C0-FABD-ADAAD5E45CB0}"/>
              </a:ext>
            </a:extLst>
          </p:cNvPr>
          <p:cNvSpPr txBox="1"/>
          <p:nvPr/>
        </p:nvSpPr>
        <p:spPr>
          <a:xfrm>
            <a:off x="3047419" y="3285659"/>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Scheme of Work Concluded</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4BBE26E-BC5A-46B8-E690-5AEFC3667DAB}"/>
              </a:ext>
            </a:extLst>
          </p:cNvPr>
          <p:cNvSpPr txBox="1"/>
          <p:nvPr/>
        </p:nvSpPr>
        <p:spPr>
          <a:xfrm>
            <a:off x="8243886" y="6553199"/>
            <a:ext cx="3948114" cy="238014"/>
          </a:xfrm>
          <a:prstGeom prst="rect">
            <a:avLst/>
          </a:prstGeom>
          <a:noFill/>
        </p:spPr>
        <p:txBody>
          <a:bodyPr wrap="square">
            <a:spAutoFit/>
          </a:bodyPr>
          <a:lstStyle/>
          <a:p>
            <a:pPr algn="ctr">
              <a:lnSpc>
                <a:spcPct val="115000"/>
              </a:lnSpc>
              <a:spcAft>
                <a:spcPts val="800"/>
              </a:spcAft>
              <a:buNone/>
            </a:pPr>
            <a:r>
              <a:rPr lang="en-GB" sz="9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Plea</a:t>
            </a:r>
            <a:r>
              <a:rPr lang="en-GB" sz="900" b="1" kern="100" dirty="0">
                <a:solidFill>
                  <a:srgbClr val="FF0000"/>
                </a:solidFill>
                <a:latin typeface="Arial" panose="020B0604020202020204" pitchFamily="34" charset="0"/>
                <a:ea typeface="Aptos" panose="020B0004020202020204" pitchFamily="34" charset="0"/>
                <a:cs typeface="Arial" panose="020B0604020202020204" pitchFamily="34" charset="0"/>
              </a:rPr>
              <a:t>se Note: </a:t>
            </a:r>
            <a:r>
              <a:rPr lang="en-GB" sz="900" b="1" dirty="0">
                <a:latin typeface="Arial" panose="020B0604020202020204" pitchFamily="34" charset="0"/>
                <a:cs typeface="Arial" panose="020B0604020202020204" pitchFamily="34" charset="0"/>
              </a:rPr>
              <a:t>All Images Sourced From Pixabay (Free-use Licence)</a:t>
            </a:r>
            <a:endParaRPr lang="en-GB" sz="9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A2F81739-D2C0-CEED-2E31-E24E71C04AC2}"/>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4" descr="Ahmadiyya Muslim Association UK - Official Website">
            <a:extLst>
              <a:ext uri="{FF2B5EF4-FFF2-40B4-BE49-F238E27FC236}">
                <a16:creationId xmlns:a16="http://schemas.microsoft.com/office/drawing/2014/main" id="{97218D6C-F40A-4AF4-071F-52C3379F4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E995F030-A872-BDDE-6BC0-D4A27FC28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107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hmadiyya Muslim Association UK - Official Website">
            <a:extLst>
              <a:ext uri="{FF2B5EF4-FFF2-40B4-BE49-F238E27FC236}">
                <a16:creationId xmlns:a16="http://schemas.microsoft.com/office/drawing/2014/main" id="{FF586B11-8FC5-4281-81A1-E4983D4D2E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23937" y="2143759"/>
            <a:ext cx="3744125" cy="327610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Picture 2" descr="O ye people, who have come to you with signs, so that you may believe, and you have seen, and you have heard, and you have received it.&#10;&#10;AI-generated content may be incorrect.">
            <a:extLst>
              <a:ext uri="{FF2B5EF4-FFF2-40B4-BE49-F238E27FC236}">
                <a16:creationId xmlns:a16="http://schemas.microsoft.com/office/drawing/2014/main" id="{559F1A93-E01D-E66E-9F0D-8E413ABFC3B2}"/>
              </a:ext>
            </a:extLst>
          </p:cNvPr>
          <p:cNvPicPr>
            <a:picLocks noChangeAspect="1"/>
          </p:cNvPicPr>
          <p:nvPr/>
        </p:nvPicPr>
        <p:blipFill>
          <a:blip r:embed="rId3"/>
          <a:stretch>
            <a:fillRect/>
          </a:stretch>
        </p:blipFill>
        <p:spPr>
          <a:xfrm>
            <a:off x="1993168" y="1207694"/>
            <a:ext cx="8135034" cy="963866"/>
          </a:xfrm>
          <a:prstGeom prst="rect">
            <a:avLst/>
          </a:prstGeom>
        </p:spPr>
      </p:pic>
      <p:sp>
        <p:nvSpPr>
          <p:cNvPr id="4" name="TextBox 3">
            <a:extLst>
              <a:ext uri="{FF2B5EF4-FFF2-40B4-BE49-F238E27FC236}">
                <a16:creationId xmlns:a16="http://schemas.microsoft.com/office/drawing/2014/main" id="{30765213-E89A-72EC-1940-B29D98346140}"/>
              </a:ext>
            </a:extLst>
          </p:cNvPr>
          <p:cNvSpPr txBox="1"/>
          <p:nvPr/>
        </p:nvSpPr>
        <p:spPr>
          <a:xfrm>
            <a:off x="1539234" y="5369168"/>
            <a:ext cx="9113529" cy="461665"/>
          </a:xfrm>
          <a:prstGeom prst="rect">
            <a:avLst/>
          </a:prstGeom>
          <a:noFill/>
        </p:spPr>
        <p:txBody>
          <a:bodyPr wrap="square">
            <a:spAutoFit/>
          </a:bodyPr>
          <a:lstStyle/>
          <a:p>
            <a:pPr algn="ctr"/>
            <a:r>
              <a:rPr lang="en-GB" sz="1200" b="1" i="0" dirty="0">
                <a:effectLst/>
                <a:latin typeface="Arial" panose="020B0604020202020204" pitchFamily="34" charset="0"/>
                <a:cs typeface="Arial" panose="020B0604020202020204" pitchFamily="34" charset="0"/>
              </a:rPr>
              <a:t>“O ye who believe! if an unrighteous person brings you any news, ascertain </a:t>
            </a:r>
            <a:r>
              <a:rPr lang="en-GB" sz="1200" b="1" i="1" dirty="0">
                <a:effectLst/>
                <a:latin typeface="Arial" panose="020B0604020202020204" pitchFamily="34" charset="0"/>
                <a:cs typeface="Arial" panose="020B0604020202020204" pitchFamily="34" charset="0"/>
              </a:rPr>
              <a:t>the correctness of the report</a:t>
            </a:r>
            <a:r>
              <a:rPr lang="en-GB" sz="1200" b="1" i="0" dirty="0">
                <a:effectLst/>
                <a:latin typeface="Arial" panose="020B0604020202020204" pitchFamily="34" charset="0"/>
                <a:cs typeface="Arial" panose="020B0604020202020204" pitchFamily="34" charset="0"/>
              </a:rPr>
              <a:t> fully, lest you harm a people in ignorance, and then become repentant for what you have done” (Al </a:t>
            </a:r>
            <a:r>
              <a:rPr lang="en-GB" sz="1200" b="1" i="0" dirty="0" err="1">
                <a:effectLst/>
                <a:latin typeface="Arial" panose="020B0604020202020204" pitchFamily="34" charset="0"/>
                <a:cs typeface="Arial" panose="020B0604020202020204" pitchFamily="34" charset="0"/>
              </a:rPr>
              <a:t>Hujuraat</a:t>
            </a:r>
            <a:r>
              <a:rPr lang="en-GB" sz="1200" b="1" i="0" dirty="0">
                <a:effectLst/>
                <a:latin typeface="Arial" panose="020B0604020202020204" pitchFamily="34" charset="0"/>
                <a:cs typeface="Arial" panose="020B0604020202020204" pitchFamily="34" charset="0"/>
              </a:rPr>
              <a:t> 49:7)</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3590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92ADB-330E-1164-C20B-709D41B1450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0AA7AE7-F400-ABD5-243D-64E2CB30E096}"/>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Starter</a:t>
            </a:r>
          </a:p>
        </p:txBody>
      </p:sp>
      <p:sp>
        <p:nvSpPr>
          <p:cNvPr id="3" name="TextBox 2">
            <a:extLst>
              <a:ext uri="{FF2B5EF4-FFF2-40B4-BE49-F238E27FC236}">
                <a16:creationId xmlns:a16="http://schemas.microsoft.com/office/drawing/2014/main" id="{43A67D5B-847C-C601-B352-5EEA169A4020}"/>
              </a:ext>
            </a:extLst>
          </p:cNvPr>
          <p:cNvSpPr txBox="1"/>
          <p:nvPr/>
        </p:nvSpPr>
        <p:spPr>
          <a:xfrm>
            <a:off x="285023" y="1085818"/>
            <a:ext cx="11621954" cy="4339650"/>
          </a:xfrm>
          <a:prstGeom prst="rect">
            <a:avLst/>
          </a:prstGeom>
          <a:noFill/>
        </p:spPr>
        <p:txBody>
          <a:bodyPr wrap="square" rtlCol="0">
            <a:spAutoFit/>
          </a:bodyPr>
          <a:lstStyle/>
          <a:p>
            <a:pPr lvl="0"/>
            <a:r>
              <a:rPr lang="en-GB" sz="1200" dirty="0">
                <a:latin typeface="Arial" panose="020B0604020202020204" pitchFamily="34" charset="0"/>
                <a:cs typeface="Arial" panose="020B0604020202020204" pitchFamily="34" charset="0"/>
              </a:rPr>
              <a:t>Look at the three statements below, numbered 1-5</a:t>
            </a:r>
          </a:p>
          <a:p>
            <a:pPr lvl="0"/>
            <a:endParaRPr lang="en-GB"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I will read out the number (e.g. Statement 1) and you will show me thumbs up or thumbs down to tell me whether you think you agree (thumbs up) or disagree (thumbs down)</a:t>
            </a:r>
          </a:p>
          <a:p>
            <a:pPr lvl="0"/>
            <a:endParaRPr lang="en-GB"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After each one, I will ask some of you to share your thoughts with the class and why you put your thumbs up or down</a:t>
            </a:r>
          </a:p>
          <a:p>
            <a:pPr lvl="0"/>
            <a:endParaRPr lang="en-GB" sz="1200" dirty="0">
              <a:latin typeface="Arial" panose="020B0604020202020204" pitchFamily="34" charset="0"/>
              <a:cs typeface="Arial" panose="020B0604020202020204" pitchFamily="34" charset="0"/>
            </a:endParaRPr>
          </a:p>
          <a:p>
            <a:pPr marL="228600" lvl="0" indent="-228600">
              <a:buFont typeface="+mj-lt"/>
              <a:buAutoNum type="arabicPeriod"/>
            </a:pPr>
            <a:r>
              <a:rPr lang="en-GB" sz="1200" b="1" dirty="0">
                <a:latin typeface="Arial" panose="020B0604020202020204" pitchFamily="34" charset="0"/>
                <a:cs typeface="Arial" panose="020B0604020202020204" pitchFamily="34" charset="0"/>
              </a:rPr>
              <a:t>“Everything online is private and noone knows who I am therefore  I can say what I want and send any pictures or videos to anyone online” </a:t>
            </a:r>
          </a:p>
          <a:p>
            <a:pPr marL="228600" lvl="0" indent="-228600">
              <a:buFont typeface="+mj-lt"/>
              <a:buAutoNum type="arabicPeriod"/>
            </a:pPr>
            <a:r>
              <a:rPr lang="en-GB" sz="1200" b="1" dirty="0">
                <a:latin typeface="Arial" panose="020B0604020202020204" pitchFamily="34" charset="0"/>
                <a:cs typeface="Arial" panose="020B0604020202020204" pitchFamily="34" charset="0"/>
              </a:rPr>
              <a:t>“If something feels wrong online, ignore it and move on, it is not your problem, let the person being targeted deal with it” </a:t>
            </a:r>
          </a:p>
          <a:p>
            <a:pPr marL="228600" lvl="0" indent="-228600">
              <a:buFont typeface="+mj-lt"/>
              <a:buAutoNum type="arabicPeriod"/>
            </a:pPr>
            <a:r>
              <a:rPr lang="en-GB" sz="1200" b="1" dirty="0">
                <a:latin typeface="Arial" panose="020B0604020202020204" pitchFamily="34" charset="0"/>
                <a:cs typeface="Arial" panose="020B0604020202020204" pitchFamily="34" charset="0"/>
              </a:rPr>
              <a:t>“You are a coward if you ask someone for help just because someone is always making jokes about you online”</a:t>
            </a:r>
          </a:p>
          <a:p>
            <a:pPr marL="228600" lvl="0" indent="-228600">
              <a:buFont typeface="+mj-lt"/>
              <a:buAutoNum type="arabicPeriod"/>
            </a:pPr>
            <a:r>
              <a:rPr lang="en-GB" sz="1200" b="1" dirty="0">
                <a:latin typeface="Arial" panose="020B0604020202020204" pitchFamily="34" charset="0"/>
                <a:cs typeface="Arial" panose="020B0604020202020204" pitchFamily="34" charset="0"/>
              </a:rPr>
              <a:t>“Someone insults a friend of mine and regularly mocks the way they talk, I go and inform my parents who then inform my friend’s parents</a:t>
            </a:r>
          </a:p>
          <a:p>
            <a:pPr marL="228600" lvl="0" indent="-228600">
              <a:buFont typeface="+mj-lt"/>
              <a:buAutoNum type="arabicPeriod"/>
            </a:pPr>
            <a:r>
              <a:rPr lang="en-GB" sz="1200" b="1" dirty="0">
                <a:latin typeface="Arial" panose="020B0604020202020204" pitchFamily="34" charset="0"/>
                <a:cs typeface="Arial" panose="020B0604020202020204" pitchFamily="34" charset="0"/>
              </a:rPr>
              <a:t>“All my friends swear and shout on the mic when playing videogames, I politely desist from playing with them and tell them that as an Ahmadi, I do not swear or shout at others in an intimidating manner”</a:t>
            </a:r>
          </a:p>
          <a:p>
            <a:pPr marL="228600" lvl="0" indent="-228600">
              <a:buFont typeface="+mj-lt"/>
              <a:buAutoNum type="arabicPeriod"/>
            </a:pPr>
            <a:r>
              <a:rPr lang="en-GB" sz="1200" b="1" dirty="0">
                <a:latin typeface="Arial" panose="020B0604020202020204" pitchFamily="34" charset="0"/>
                <a:cs typeface="Arial" panose="020B0604020202020204" pitchFamily="34" charset="0"/>
              </a:rPr>
              <a:t>“I made a deepfake image of my friend at school and share it in various group chats as a joke, he does not know but it is fine, we are friends”</a:t>
            </a:r>
          </a:p>
          <a:p>
            <a:pPr lvl="0"/>
            <a:endParaRPr lang="en-GB"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Make sure you are prepared to explain why you think so, have some reasons ready to share with the class</a:t>
            </a:r>
          </a:p>
          <a:p>
            <a:r>
              <a:rPr lang="en-GB" sz="1200" i="1" dirty="0">
                <a:latin typeface="Arial" panose="020B0604020202020204" pitchFamily="34" charset="0"/>
                <a:cs typeface="Arial" panose="020B0604020202020204" pitchFamily="34" charset="0"/>
              </a:rPr>
              <a:t>*Talk to your partners*</a:t>
            </a: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lgn="ctr"/>
            <a:endParaRPr lang="en-GB" sz="1200" dirty="0">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37906C92-CDE3-E6B7-A2B0-34FC6CA124E6}"/>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4" descr="Ahmadiyya Muslim Association UK - Official Website">
            <a:extLst>
              <a:ext uri="{FF2B5EF4-FFF2-40B4-BE49-F238E27FC236}">
                <a16:creationId xmlns:a16="http://schemas.microsoft.com/office/drawing/2014/main" id="{02EC87E4-B1A6-F43D-B4AE-98034779E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255275C6-0BB6-41CB-E8AC-A8C1646E0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18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A6BD6-36B9-E67F-14B0-9E2BAE1B54D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EEDF94F-6720-83E9-1DF9-E8C6A760E639}"/>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Islamic/ Ahmadi View</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9162094-DC6B-3658-3880-F5961FC51514}"/>
              </a:ext>
            </a:extLst>
          </p:cNvPr>
          <p:cNvSpPr txBox="1"/>
          <p:nvPr/>
        </p:nvSpPr>
        <p:spPr>
          <a:xfrm>
            <a:off x="285023" y="915489"/>
            <a:ext cx="11621954" cy="1292662"/>
          </a:xfrm>
          <a:prstGeom prst="rect">
            <a:avLst/>
          </a:prstGeom>
          <a:noFill/>
        </p:spPr>
        <p:txBody>
          <a:bodyPr wrap="square" rtlCol="0">
            <a:spAutoFit/>
          </a:bodyPr>
          <a:lstStyle/>
          <a:p>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dirty="0"/>
          </a:p>
        </p:txBody>
      </p:sp>
      <p:sp>
        <p:nvSpPr>
          <p:cNvPr id="4" name="TextBox 3">
            <a:extLst>
              <a:ext uri="{FF2B5EF4-FFF2-40B4-BE49-F238E27FC236}">
                <a16:creationId xmlns:a16="http://schemas.microsoft.com/office/drawing/2014/main" id="{35225934-D192-89DF-8521-4E8D385BC0C7}"/>
              </a:ext>
            </a:extLst>
          </p:cNvPr>
          <p:cNvSpPr txBox="1"/>
          <p:nvPr/>
        </p:nvSpPr>
        <p:spPr>
          <a:xfrm>
            <a:off x="285023" y="1121677"/>
            <a:ext cx="11621954" cy="4247317"/>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What does Islam teach us about harm and dangerous situations online ?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 Islam teaches us to protect ourselves and others from harm</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 We should seek help when something is wrong</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 It is not right to stay silent about harmful situations</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 We are taught to be honest and responsible</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 Speaking up helps protect ourselves and others</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 Seeking help is a sign of strength, not weakness</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What should we do if we encounter a problem or dangerous situation online ? </a:t>
            </a:r>
            <a:br>
              <a:rPr lang="en-GB" sz="1200" b="1"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 If something feels wrong, unsafe, or worrying, tell a trusted adult</a:t>
            </a:r>
            <a:br>
              <a:rPr lang="en-GB" sz="1200" b="1"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 Problems can grow when they are kept hidden</a:t>
            </a:r>
            <a:br>
              <a:rPr lang="en-GB" sz="1200" b="1" dirty="0">
                <a:latin typeface="Arial" panose="020B0604020202020204" pitchFamily="34" charset="0"/>
                <a:cs typeface="Arial" panose="020B0604020202020204" pitchFamily="34" charset="0"/>
              </a:rPr>
            </a:br>
            <a:r>
              <a:rPr lang="en-GB" sz="1200" b="1" dirty="0">
                <a:latin typeface="Arial" panose="020B0604020202020204" pitchFamily="34" charset="0"/>
                <a:cs typeface="Arial" panose="020B0604020202020204" pitchFamily="34" charset="0"/>
              </a:rPr>
              <a:t>• Pupils will not get in trouble for asking for help</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Key Point: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Speaking up keeps you safe; staying silent can allow harm to continue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If something that happened/ is happening online is making you feel uneasy then you should tell a trusted adult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If they continue to cause you distress, you can block them/ remove them as a friend</a:t>
            </a:r>
          </a:p>
          <a:p>
            <a:pPr marL="171450" indent="-1714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dirty="0"/>
          </a:p>
        </p:txBody>
      </p:sp>
      <p:sp>
        <p:nvSpPr>
          <p:cNvPr id="5" name="Subtitle 2">
            <a:extLst>
              <a:ext uri="{FF2B5EF4-FFF2-40B4-BE49-F238E27FC236}">
                <a16:creationId xmlns:a16="http://schemas.microsoft.com/office/drawing/2014/main" id="{7A5075B5-3128-AF0C-F193-C34E3C507290}"/>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6" name="Picture 5" descr="Ahmadiyya Muslim Association UK - Official Website">
            <a:extLst>
              <a:ext uri="{FF2B5EF4-FFF2-40B4-BE49-F238E27FC236}">
                <a16:creationId xmlns:a16="http://schemas.microsoft.com/office/drawing/2014/main" id="{F8F04CFB-68AE-2738-9CEC-9C8E602CB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hmadiyya Muslim Association UK - Official Website">
            <a:extLst>
              <a:ext uri="{FF2B5EF4-FFF2-40B4-BE49-F238E27FC236}">
                <a16:creationId xmlns:a16="http://schemas.microsoft.com/office/drawing/2014/main" id="{EFE54E0F-AC8B-325F-CF88-34F7A0D9C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376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C1BE7-706A-69C1-13CF-0555E366D39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A85035F-D8F5-E43A-B335-9AA127924844}"/>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Main Task – “Speak Up Scenario Cards” | What Would You Do?</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828B0D3-773A-49D1-50E5-2EA2833AD141}"/>
              </a:ext>
            </a:extLst>
          </p:cNvPr>
          <p:cNvSpPr txBox="1"/>
          <p:nvPr/>
        </p:nvSpPr>
        <p:spPr>
          <a:xfrm>
            <a:off x="285023" y="979667"/>
            <a:ext cx="11621954" cy="295465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Your task for today is to read through the scenarios below and you must decide what to do in each situation and who to tell/ seek help from. You are to:</a:t>
            </a: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Work in pairs </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Read each scenario carefully</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Identify what is wrong in each scenario? </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Think about why it is unsafe or worrying?</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Think about who you could speak to/ seek help from? </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What damage could the behaviour in each scenario cause on a societal level?</a:t>
            </a: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Make sure you are prepared to explain why you think so, have some reasons ready to share with the class</a:t>
            </a:r>
          </a:p>
          <a:p>
            <a:r>
              <a:rPr lang="en-GB" sz="1200" i="1" dirty="0">
                <a:latin typeface="Arial" panose="020B0604020202020204" pitchFamily="34" charset="0"/>
                <a:cs typeface="Arial" panose="020B0604020202020204" pitchFamily="34" charset="0"/>
              </a:rPr>
              <a:t>*Talk to your partners*</a:t>
            </a: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1B810DE-87FC-3304-21CD-F3DC6A0EEA8B}"/>
              </a:ext>
            </a:extLst>
          </p:cNvPr>
          <p:cNvSpPr txBox="1"/>
          <p:nvPr/>
        </p:nvSpPr>
        <p:spPr>
          <a:xfrm>
            <a:off x="285023" y="3574773"/>
            <a:ext cx="2498652" cy="646331"/>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 friend of yours has received an explicit photo from someone in school and forwards it to you</a:t>
            </a:r>
          </a:p>
        </p:txBody>
      </p:sp>
      <p:sp>
        <p:nvSpPr>
          <p:cNvPr id="6" name="TextBox 5">
            <a:extLst>
              <a:ext uri="{FF2B5EF4-FFF2-40B4-BE49-F238E27FC236}">
                <a16:creationId xmlns:a16="http://schemas.microsoft.com/office/drawing/2014/main" id="{8636EA4D-89A6-FC0D-0956-B9E0954E5894}"/>
              </a:ext>
            </a:extLst>
          </p:cNvPr>
          <p:cNvSpPr txBox="1"/>
          <p:nvPr/>
        </p:nvSpPr>
        <p:spPr>
          <a:xfrm>
            <a:off x="285023" y="4694582"/>
            <a:ext cx="2498652" cy="1200329"/>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You have been talking to a girl in your class and have added her on social media, you talk regularly even though you know it goes against your values</a:t>
            </a:r>
          </a:p>
        </p:txBody>
      </p:sp>
      <p:sp>
        <p:nvSpPr>
          <p:cNvPr id="7" name="TextBox 6">
            <a:extLst>
              <a:ext uri="{FF2B5EF4-FFF2-40B4-BE49-F238E27FC236}">
                <a16:creationId xmlns:a16="http://schemas.microsoft.com/office/drawing/2014/main" id="{20A19BE3-C0DC-39D8-81C9-E79C50A9E32A}"/>
              </a:ext>
            </a:extLst>
          </p:cNvPr>
          <p:cNvSpPr txBox="1"/>
          <p:nvPr/>
        </p:nvSpPr>
        <p:spPr>
          <a:xfrm>
            <a:off x="4568737" y="3571459"/>
            <a:ext cx="2498652" cy="138499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Someone has made a fake account with someone else’s name. They are posting edited and distorted pictures of the person and people you know are leaving rude comments under it </a:t>
            </a:r>
          </a:p>
        </p:txBody>
      </p:sp>
      <p:sp>
        <p:nvSpPr>
          <p:cNvPr id="8" name="TextBox 7">
            <a:extLst>
              <a:ext uri="{FF2B5EF4-FFF2-40B4-BE49-F238E27FC236}">
                <a16:creationId xmlns:a16="http://schemas.microsoft.com/office/drawing/2014/main" id="{30CA1A83-1CB5-EA69-6CB1-BC3AE1802330}"/>
              </a:ext>
            </a:extLst>
          </p:cNvPr>
          <p:cNvSpPr txBox="1"/>
          <p:nvPr/>
        </p:nvSpPr>
        <p:spPr>
          <a:xfrm>
            <a:off x="4568737" y="5110080"/>
            <a:ext cx="2498652" cy="646331"/>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 friend of yours has received an explicit photo from someone in school and forwards it to you</a:t>
            </a:r>
          </a:p>
        </p:txBody>
      </p:sp>
      <p:sp>
        <p:nvSpPr>
          <p:cNvPr id="9" name="TextBox 8">
            <a:extLst>
              <a:ext uri="{FF2B5EF4-FFF2-40B4-BE49-F238E27FC236}">
                <a16:creationId xmlns:a16="http://schemas.microsoft.com/office/drawing/2014/main" id="{135CC271-34C0-87D5-9D36-B7DE2AF66464}"/>
              </a:ext>
            </a:extLst>
          </p:cNvPr>
          <p:cNvSpPr txBox="1"/>
          <p:nvPr/>
        </p:nvSpPr>
        <p:spPr>
          <a:xfrm>
            <a:off x="8925339" y="3574773"/>
            <a:ext cx="2498652" cy="830997"/>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People at school have found an app that can paste a person’s face into any video, they ask you to join in</a:t>
            </a:r>
          </a:p>
        </p:txBody>
      </p:sp>
      <p:sp>
        <p:nvSpPr>
          <p:cNvPr id="10" name="TextBox 9">
            <a:extLst>
              <a:ext uri="{FF2B5EF4-FFF2-40B4-BE49-F238E27FC236}">
                <a16:creationId xmlns:a16="http://schemas.microsoft.com/office/drawing/2014/main" id="{04953A60-4476-9ED5-D186-77BCF9F4F05A}"/>
              </a:ext>
            </a:extLst>
          </p:cNvPr>
          <p:cNvSpPr txBox="1"/>
          <p:nvPr/>
        </p:nvSpPr>
        <p:spPr>
          <a:xfrm>
            <a:off x="8852451" y="4724399"/>
            <a:ext cx="2498652" cy="830997"/>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A friend of yours is being bullied online on a game that you and a lot of friends at school play  </a:t>
            </a:r>
          </a:p>
        </p:txBody>
      </p:sp>
      <p:sp>
        <p:nvSpPr>
          <p:cNvPr id="3" name="Subtitle 2">
            <a:extLst>
              <a:ext uri="{FF2B5EF4-FFF2-40B4-BE49-F238E27FC236}">
                <a16:creationId xmlns:a16="http://schemas.microsoft.com/office/drawing/2014/main" id="{743754AC-A9EA-05EE-19B2-459251F2AFD5}"/>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11" name="Picture 10" descr="Ahmadiyya Muslim Association UK - Official Website">
            <a:extLst>
              <a:ext uri="{FF2B5EF4-FFF2-40B4-BE49-F238E27FC236}">
                <a16:creationId xmlns:a16="http://schemas.microsoft.com/office/drawing/2014/main" id="{70874AAC-12EB-9A40-2C64-FEC9CBBCC1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hmadiyya Muslim Association UK - Official Website">
            <a:extLst>
              <a:ext uri="{FF2B5EF4-FFF2-40B4-BE49-F238E27FC236}">
                <a16:creationId xmlns:a16="http://schemas.microsoft.com/office/drawing/2014/main" id="{53A89AD6-40B8-AC11-57AD-630E5C798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909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174EFD-052E-BDCD-E51D-0BCA16007D80}"/>
              </a:ext>
            </a:extLst>
          </p:cNvPr>
          <p:cNvSpPr txBox="1"/>
          <p:nvPr/>
        </p:nvSpPr>
        <p:spPr>
          <a:xfrm>
            <a:off x="3047419" y="3142318"/>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Feedback Time</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5150AF32-94FA-6A3E-13A8-506CEAA36C66}"/>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4" name="Picture 3" descr="Ahmadiyya Muslim Association UK - Official Website">
            <a:extLst>
              <a:ext uri="{FF2B5EF4-FFF2-40B4-BE49-F238E27FC236}">
                <a16:creationId xmlns:a16="http://schemas.microsoft.com/office/drawing/2014/main" id="{E0D0B805-F69A-D503-F4D0-72E7DD56A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hmadiyya Muslim Association UK - Official Website">
            <a:extLst>
              <a:ext uri="{FF2B5EF4-FFF2-40B4-BE49-F238E27FC236}">
                <a16:creationId xmlns:a16="http://schemas.microsoft.com/office/drawing/2014/main" id="{F23F9FB0-206F-0448-EFB2-FAD632F2E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463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DFABD-F3C5-2372-6256-E4140FD3E79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FF9D27C-CDFA-752B-6B13-F27D626FB93A}"/>
              </a:ext>
            </a:extLst>
          </p:cNvPr>
          <p:cNvSpPr txBox="1"/>
          <p:nvPr/>
        </p:nvSpPr>
        <p:spPr>
          <a:xfrm>
            <a:off x="269358" y="182956"/>
            <a:ext cx="11518605"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Mature Content | Lesson 2 | Online Relationships, Dignity and Data Trails</a:t>
            </a:r>
          </a:p>
        </p:txBody>
      </p:sp>
      <p:sp>
        <p:nvSpPr>
          <p:cNvPr id="3" name="TextBox 2">
            <a:extLst>
              <a:ext uri="{FF2B5EF4-FFF2-40B4-BE49-F238E27FC236}">
                <a16:creationId xmlns:a16="http://schemas.microsoft.com/office/drawing/2014/main" id="{5D7A6DD5-DFD5-45D3-F4BF-0F1C04DC72F7}"/>
              </a:ext>
            </a:extLst>
          </p:cNvPr>
          <p:cNvSpPr txBox="1"/>
          <p:nvPr/>
        </p:nvSpPr>
        <p:spPr>
          <a:xfrm>
            <a:off x="604337" y="1401499"/>
            <a:ext cx="10983321" cy="1774845"/>
          </a:xfrm>
          <a:prstGeom prst="rect">
            <a:avLst/>
          </a:prstGeom>
          <a:noFill/>
        </p:spPr>
        <p:txBody>
          <a:bodyPr wrap="square">
            <a:spAutoFit/>
          </a:bodyPr>
          <a:lstStyle/>
          <a:p>
            <a:pPr>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Learning Objectives</a:t>
            </a:r>
          </a:p>
          <a:p>
            <a:r>
              <a:rPr lang="en-GB" sz="1200" dirty="0">
                <a:latin typeface="Arial" panose="020B0604020202020204" pitchFamily="34" charset="0"/>
                <a:cs typeface="Arial" panose="020B0604020202020204" pitchFamily="34" charset="0"/>
              </a:rPr>
              <a:t>To understand risks within online relationships </a:t>
            </a:r>
          </a:p>
          <a:p>
            <a:r>
              <a:rPr lang="en-GB" sz="1200" dirty="0">
                <a:latin typeface="Arial" panose="020B0604020202020204" pitchFamily="34" charset="0"/>
                <a:cs typeface="Arial" panose="020B0604020202020204" pitchFamily="34" charset="0"/>
              </a:rPr>
              <a:t>To recognise how data and images can be stored, shared, and misused </a:t>
            </a:r>
          </a:p>
          <a:p>
            <a:r>
              <a:rPr lang="en-GB" sz="1200" dirty="0">
                <a:latin typeface="Arial" panose="020B0604020202020204" pitchFamily="34" charset="0"/>
                <a:cs typeface="Arial" panose="020B0604020202020204" pitchFamily="34" charset="0"/>
              </a:rPr>
              <a:t>To explain how digital actions can impact reputation and future opportunities </a:t>
            </a:r>
          </a:p>
          <a:p>
            <a:r>
              <a:rPr lang="en-GB" sz="1200" dirty="0">
                <a:latin typeface="Arial" panose="020B0604020202020204" pitchFamily="34" charset="0"/>
                <a:cs typeface="Arial" panose="020B0604020202020204" pitchFamily="34" charset="0"/>
              </a:rPr>
              <a:t>To identify safe and appropriate online behaviour</a:t>
            </a:r>
          </a:p>
          <a:p>
            <a:r>
              <a:rPr lang="en-GB" sz="1200" dirty="0">
                <a:latin typeface="Arial" panose="020B0604020202020204" pitchFamily="34" charset="0"/>
                <a:cs typeface="Arial" panose="020B0604020202020204" pitchFamily="34" charset="0"/>
              </a:rPr>
              <a:t>To identify how zina can destroy the moral fabric of society and incur Allah’s displeasure </a:t>
            </a:r>
          </a:p>
          <a:p>
            <a:pPr>
              <a:spcAft>
                <a:spcPts val="800"/>
              </a:spcAft>
              <a:buNone/>
            </a:pP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p>
            <a:pPr>
              <a:spcAft>
                <a:spcPts val="800"/>
              </a:spcAft>
              <a:buNone/>
            </a:pP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314CA3-C844-E0AB-2F97-D98A494BCBCC}"/>
              </a:ext>
            </a:extLst>
          </p:cNvPr>
          <p:cNvSpPr txBox="1"/>
          <p:nvPr/>
        </p:nvSpPr>
        <p:spPr>
          <a:xfrm>
            <a:off x="604337" y="2839278"/>
            <a:ext cx="10983321" cy="3621504"/>
          </a:xfrm>
          <a:prstGeom prst="rect">
            <a:avLst/>
          </a:prstGeom>
          <a:noFill/>
        </p:spPr>
        <p:txBody>
          <a:bodyPr wrap="square">
            <a:spAutoFit/>
          </a:bodyPr>
          <a:lstStyle/>
          <a:p>
            <a:pPr algn="ctr">
              <a:spcAft>
                <a:spcPts val="800"/>
              </a:spcAft>
              <a:buNone/>
            </a:pPr>
            <a:r>
              <a:rPr lang="en-GB" sz="1200" b="1" dirty="0">
                <a:solidFill>
                  <a:srgbClr val="FF0000"/>
                </a:solidFill>
                <a:latin typeface="Arial" panose="020B0604020202020204" pitchFamily="34" charset="0"/>
                <a:cs typeface="Arial" panose="020B0604020202020204" pitchFamily="34" charset="0"/>
              </a:rPr>
              <a:t>Class Rules</a:t>
            </a:r>
          </a:p>
          <a:p>
            <a:pPr>
              <a:spcAft>
                <a:spcPts val="800"/>
              </a:spcAft>
              <a:buNone/>
            </a:pPr>
            <a:r>
              <a:rPr lang="en-GB" sz="1200" dirty="0">
                <a:latin typeface="Arial" panose="020B0604020202020204" pitchFamily="34" charset="0"/>
                <a:cs typeface="Arial" panose="020B0604020202020204" pitchFamily="34" charset="0"/>
              </a:rPr>
              <a:t>Before we begin, it is important to establish clear expectations to ensure this lesson is conducted with respect, maturity, and professionalism: </a:t>
            </a:r>
          </a:p>
          <a:p>
            <a:pPr marL="171450" indent="-171450">
              <a:spcAft>
                <a:spcPts val="800"/>
              </a:spcAft>
              <a:buFont typeface="Arial" panose="020B0604020202020204" pitchFamily="34" charset="0"/>
              <a:buChar char="•"/>
            </a:pPr>
            <a:r>
              <a:rPr lang="en-GB" sz="1200" b="1" kern="100" dirty="0">
                <a:effectLst/>
                <a:latin typeface="Arial" panose="020B0604020202020204" pitchFamily="34" charset="0"/>
                <a:ea typeface="Aptos" panose="020B0004020202020204" pitchFamily="34" charset="0"/>
                <a:cs typeface="Arial" panose="020B0604020202020204" pitchFamily="34" charset="0"/>
              </a:rPr>
              <a:t>Listen respectfully to the ideas and responses of your peers </a:t>
            </a:r>
          </a:p>
          <a:p>
            <a:pPr marL="171450" indent="-171450">
              <a:spcAft>
                <a:spcPts val="800"/>
              </a:spcAft>
              <a:buFont typeface="Arial" panose="020B0604020202020204" pitchFamily="34" charset="0"/>
              <a:buChar char="•"/>
            </a:pPr>
            <a:r>
              <a:rPr lang="en-GB" sz="1200" b="1" kern="100" dirty="0">
                <a:latin typeface="Arial" panose="020B0604020202020204" pitchFamily="34" charset="0"/>
                <a:ea typeface="Aptos" panose="020B0004020202020204" pitchFamily="34" charset="0"/>
                <a:cs typeface="Arial" panose="020B0604020202020204" pitchFamily="34" charset="0"/>
              </a:rPr>
              <a:t>Mocking one another for a response is not allowed</a:t>
            </a:r>
          </a:p>
          <a:p>
            <a:pPr marL="171450" indent="-171450">
              <a:spcAft>
                <a:spcPts val="800"/>
              </a:spcAft>
              <a:buFont typeface="Arial" panose="020B0604020202020204" pitchFamily="34" charset="0"/>
              <a:buChar char="•"/>
            </a:pPr>
            <a:r>
              <a:rPr lang="en-GB" sz="1200" b="1" kern="100" dirty="0">
                <a:effectLst/>
                <a:latin typeface="Arial" panose="020B0604020202020204" pitchFamily="34" charset="0"/>
                <a:ea typeface="Aptos" panose="020B0004020202020204" pitchFamily="34" charset="0"/>
                <a:cs typeface="Arial" panose="020B0604020202020204" pitchFamily="34" charset="0"/>
              </a:rPr>
              <a:t>No personal e</a:t>
            </a:r>
            <a:r>
              <a:rPr lang="en-GB" sz="1200" b="1" kern="100" dirty="0">
                <a:latin typeface="Arial" panose="020B0604020202020204" pitchFamily="34" charset="0"/>
                <a:ea typeface="Aptos" panose="020B0004020202020204" pitchFamily="34" charset="0"/>
                <a:cs typeface="Arial" panose="020B0604020202020204" pitchFamily="34" charset="0"/>
              </a:rPr>
              <a:t>xperiences are to be shared at any time, even if you intend to share them so that others may learn something </a:t>
            </a:r>
          </a:p>
          <a:p>
            <a:pPr marL="171450" indent="-171450">
              <a:spcAft>
                <a:spcPts val="800"/>
              </a:spcAft>
              <a:buFont typeface="Arial" panose="020B0604020202020204" pitchFamily="34" charset="0"/>
              <a:buChar char="•"/>
            </a:pPr>
            <a:r>
              <a:rPr lang="en-GB" sz="1200" b="1" kern="100" dirty="0">
                <a:effectLst/>
                <a:latin typeface="Arial" panose="020B0604020202020204" pitchFamily="34" charset="0"/>
                <a:ea typeface="Aptos" panose="020B0004020202020204" pitchFamily="34" charset="0"/>
                <a:cs typeface="Arial" panose="020B0604020202020204" pitchFamily="34" charset="0"/>
              </a:rPr>
              <a:t>Respect opinions that differ from your own </a:t>
            </a:r>
          </a:p>
          <a:p>
            <a:pPr marL="171450" indent="-171450">
              <a:spcAft>
                <a:spcPts val="800"/>
              </a:spcAft>
              <a:buFont typeface="Arial" panose="020B0604020202020204" pitchFamily="34" charset="0"/>
              <a:buChar char="•"/>
            </a:pPr>
            <a:r>
              <a:rPr lang="en-GB" sz="1200" b="1" kern="100" dirty="0">
                <a:latin typeface="Arial" panose="020B0604020202020204" pitchFamily="34" charset="0"/>
                <a:ea typeface="Aptos" panose="020B0004020202020204" pitchFamily="34" charset="0"/>
                <a:cs typeface="Arial" panose="020B0604020202020204" pitchFamily="34" charset="0"/>
              </a:rPr>
              <a:t>What is discussed is to remain within the classroom (where appropriate) </a:t>
            </a:r>
          </a:p>
          <a:p>
            <a:pPr marL="171450" indent="-171450">
              <a:spcAft>
                <a:spcPts val="800"/>
              </a:spcAft>
              <a:buFont typeface="Arial" panose="020B0604020202020204" pitchFamily="34" charset="0"/>
              <a:buChar char="•"/>
            </a:pPr>
            <a:r>
              <a:rPr lang="en-GB" sz="1200" b="1" kern="100" dirty="0">
                <a:effectLst/>
                <a:latin typeface="Arial" panose="020B0604020202020204" pitchFamily="34" charset="0"/>
                <a:ea typeface="Aptos" panose="020B0004020202020204" pitchFamily="34" charset="0"/>
                <a:cs typeface="Arial" panose="020B0604020202020204" pitchFamily="34" charset="0"/>
              </a:rPr>
              <a:t>Maintain focus and take the lessons seriously </a:t>
            </a:r>
          </a:p>
          <a:p>
            <a:pPr marL="171450" indent="-171450">
              <a:spcAft>
                <a:spcPts val="800"/>
              </a:spcAft>
              <a:buFont typeface="Arial" panose="020B0604020202020204" pitchFamily="34" charset="0"/>
              <a:buChar char="•"/>
            </a:pPr>
            <a:r>
              <a:rPr lang="en-GB" sz="1200" b="1" kern="100" dirty="0">
                <a:latin typeface="Arial" panose="020B0604020202020204" pitchFamily="34" charset="0"/>
                <a:ea typeface="Aptos" panose="020B0004020202020204" pitchFamily="34" charset="0"/>
                <a:cs typeface="Arial" panose="020B0604020202020204" pitchFamily="34" charset="0"/>
              </a:rPr>
              <a:t>Ask questions about anything you are unsure of</a:t>
            </a:r>
          </a:p>
          <a:p>
            <a:pPr marL="171450" indent="-171450">
              <a:spcAft>
                <a:spcPts val="800"/>
              </a:spcAft>
              <a:buFont typeface="Arial" panose="020B0604020202020204" pitchFamily="34" charset="0"/>
              <a:buChar char="•"/>
            </a:pPr>
            <a:r>
              <a:rPr lang="en-GB" sz="1200" b="1" kern="100" dirty="0">
                <a:effectLst/>
                <a:latin typeface="Arial" panose="020B0604020202020204" pitchFamily="34" charset="0"/>
                <a:ea typeface="Aptos" panose="020B0004020202020204" pitchFamily="34" charset="0"/>
                <a:cs typeface="Arial" panose="020B0604020202020204" pitchFamily="34" charset="0"/>
              </a:rPr>
              <a:t>Vulgar, immature and disrespectful remarks will not be tolerated </a:t>
            </a:r>
          </a:p>
          <a:p>
            <a:pPr>
              <a:spcAft>
                <a:spcPts val="800"/>
              </a:spcAft>
            </a:pPr>
            <a:endParaRPr lang="en-GB" sz="1200" b="1" kern="100" dirty="0">
              <a:solidFill>
                <a:srgbClr val="FF0000"/>
              </a:solidFill>
              <a:latin typeface="Arial" panose="020B0604020202020204" pitchFamily="34" charset="0"/>
              <a:ea typeface="Aptos" panose="020B0004020202020204" pitchFamily="34" charset="0"/>
              <a:cs typeface="Arial" panose="020B0604020202020204" pitchFamily="34" charset="0"/>
            </a:endParaRPr>
          </a:p>
          <a:p>
            <a:pPr>
              <a:spcAft>
                <a:spcPts val="800"/>
              </a:spcAft>
            </a:pPr>
            <a:r>
              <a:rPr lang="en-GB" sz="1200" b="1" kern="100" dirty="0">
                <a:solidFill>
                  <a:srgbClr val="FF0000"/>
                </a:solidFill>
                <a:latin typeface="Arial" panose="020B0604020202020204" pitchFamily="34" charset="0"/>
                <a:ea typeface="Aptos" panose="020B0004020202020204" pitchFamily="34" charset="0"/>
                <a:cs typeface="Arial" panose="020B0604020202020204" pitchFamily="34" charset="0"/>
              </a:rPr>
              <a:t>Please Note: </a:t>
            </a:r>
            <a:r>
              <a:rPr lang="en-GB" sz="1200" kern="100" dirty="0">
                <a:latin typeface="Arial" panose="020B0604020202020204" pitchFamily="34" charset="0"/>
                <a:ea typeface="Aptos" panose="020B0004020202020204" pitchFamily="34" charset="0"/>
                <a:cs typeface="Arial" panose="020B0604020202020204" pitchFamily="34" charset="0"/>
              </a:rPr>
              <a:t>anyone who breaches these rules and acts in an unacceptable manner will be given a warning, if they continue to fail to follow the rules they will be removed from the discussion</a:t>
            </a:r>
          </a:p>
        </p:txBody>
      </p:sp>
      <p:sp>
        <p:nvSpPr>
          <p:cNvPr id="4" name="Subtitle 2">
            <a:extLst>
              <a:ext uri="{FF2B5EF4-FFF2-40B4-BE49-F238E27FC236}">
                <a16:creationId xmlns:a16="http://schemas.microsoft.com/office/drawing/2014/main" id="{1301D950-CA76-E685-1C85-ADF59110D1B5}"/>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7" name="Picture 6" descr="Ahmadiyya Muslim Association UK - Official Website">
            <a:extLst>
              <a:ext uri="{FF2B5EF4-FFF2-40B4-BE49-F238E27FC236}">
                <a16:creationId xmlns:a16="http://schemas.microsoft.com/office/drawing/2014/main" id="{230E1B44-47E0-9AA8-88EC-49868A99F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hmadiyya Muslim Association UK - Official Website">
            <a:extLst>
              <a:ext uri="{FF2B5EF4-FFF2-40B4-BE49-F238E27FC236}">
                <a16:creationId xmlns:a16="http://schemas.microsoft.com/office/drawing/2014/main" id="{59177A8E-6E1A-12AA-54C5-6F6CF043D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992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E43C9-D894-EDC2-E75B-20F997DA3E2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3B2152C-06A0-467C-8029-2594F3050952}"/>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Starter</a:t>
            </a:r>
          </a:p>
        </p:txBody>
      </p:sp>
      <p:sp>
        <p:nvSpPr>
          <p:cNvPr id="3" name="TextBox 2">
            <a:extLst>
              <a:ext uri="{FF2B5EF4-FFF2-40B4-BE49-F238E27FC236}">
                <a16:creationId xmlns:a16="http://schemas.microsoft.com/office/drawing/2014/main" id="{C93DAF18-5CCE-6C25-5E67-CA8459639C11}"/>
              </a:ext>
            </a:extLst>
          </p:cNvPr>
          <p:cNvSpPr txBox="1"/>
          <p:nvPr/>
        </p:nvSpPr>
        <p:spPr>
          <a:xfrm>
            <a:off x="285023" y="1085818"/>
            <a:ext cx="11621954" cy="3785652"/>
          </a:xfrm>
          <a:prstGeom prst="rect">
            <a:avLst/>
          </a:prstGeom>
          <a:noFill/>
        </p:spPr>
        <p:txBody>
          <a:bodyPr wrap="square" rtlCol="0">
            <a:spAutoFit/>
          </a:bodyPr>
          <a:lstStyle/>
          <a:p>
            <a:pPr lvl="0"/>
            <a:r>
              <a:rPr lang="en-GB" sz="1200" dirty="0">
                <a:latin typeface="Arial" panose="020B0604020202020204" pitchFamily="34" charset="0"/>
                <a:cs typeface="Arial" panose="020B0604020202020204" pitchFamily="34" charset="0"/>
              </a:rPr>
              <a:t>Who can tell me what the following terms mean?</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Data trails </a:t>
            </a:r>
          </a:p>
          <a:p>
            <a:pPr marL="171450" lvl="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Zina </a:t>
            </a:r>
          </a:p>
          <a:p>
            <a:pPr lvl="0"/>
            <a:endParaRPr lang="en-GB"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Look at the three statements below, numbered 1- 3</a:t>
            </a:r>
          </a:p>
          <a:p>
            <a:pPr marL="171450" lvl="0" indent="-1714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228600" lvl="0" indent="-228600">
              <a:buFont typeface="+mj-lt"/>
              <a:buAutoNum type="arabicPeriod"/>
            </a:pPr>
            <a:r>
              <a:rPr lang="en-GB" sz="1200" b="1" dirty="0">
                <a:latin typeface="Arial" panose="020B0604020202020204" pitchFamily="34" charset="0"/>
                <a:cs typeface="Arial" panose="020B0604020202020204" pitchFamily="34" charset="0"/>
              </a:rPr>
              <a:t>“If someone feels real online, they can be trusted” </a:t>
            </a:r>
          </a:p>
          <a:p>
            <a:pPr marL="228600" lvl="0" indent="-228600">
              <a:buFont typeface="+mj-lt"/>
              <a:buAutoNum type="arabicPeriod"/>
            </a:pPr>
            <a:r>
              <a:rPr lang="en-GB" sz="1200" b="1" dirty="0">
                <a:latin typeface="Arial" panose="020B0604020202020204" pitchFamily="34" charset="0"/>
                <a:cs typeface="Arial" panose="020B0604020202020204" pitchFamily="34" charset="0"/>
              </a:rPr>
              <a:t>“Once you delete something, it’s gone for good” </a:t>
            </a:r>
          </a:p>
          <a:p>
            <a:pPr marL="228600" lvl="0" indent="-228600">
              <a:buFont typeface="+mj-lt"/>
              <a:buAutoNum type="arabicPeriod"/>
            </a:pPr>
            <a:r>
              <a:rPr lang="en-GB" sz="1200" b="1" dirty="0">
                <a:latin typeface="Arial" panose="020B0604020202020204" pitchFamily="34" charset="0"/>
                <a:cs typeface="Arial" panose="020B0604020202020204" pitchFamily="34" charset="0"/>
              </a:rPr>
              <a:t>“Sending private images stays between two people”</a:t>
            </a:r>
          </a:p>
          <a:p>
            <a:pPr lvl="0"/>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I will read out the number (e.g. Statement 1) and you will show me thumbs up or thumbs down to tell me whether you think you agree (thumbs up) or disagree (thumbs down)</a:t>
            </a:r>
          </a:p>
          <a:p>
            <a:pPr lvl="0"/>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After each one, I will ask some of you to share your thoughts with the class and why you put your thumbs up or down</a:t>
            </a:r>
          </a:p>
          <a:p>
            <a:pPr lvl="0"/>
            <a:endParaRPr lang="en-GB"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Make sure you are prepared to explain why you think so, have some reasons ready to share with the class</a:t>
            </a:r>
          </a:p>
          <a:p>
            <a:r>
              <a:rPr lang="en-GB" sz="1200" i="1" dirty="0">
                <a:latin typeface="Arial" panose="020B0604020202020204" pitchFamily="34" charset="0"/>
                <a:cs typeface="Arial" panose="020B0604020202020204" pitchFamily="34" charset="0"/>
              </a:rPr>
              <a:t>*Talk to your partners*</a:t>
            </a:r>
          </a:p>
          <a:p>
            <a:pPr lvl="0"/>
            <a:endParaRPr lang="en-GB" sz="1200" dirty="0">
              <a:latin typeface="Arial" panose="020B0604020202020204" pitchFamily="34" charset="0"/>
              <a:cs typeface="Arial" panose="020B0604020202020204" pitchFamily="34" charset="0"/>
            </a:endParaRPr>
          </a:p>
          <a:p>
            <a:pPr lvl="0" algn="ctr"/>
            <a:endParaRPr lang="en-GB" sz="1200" dirty="0">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44A0F2E4-2F0F-409C-3EF4-98EC1B5358A6}"/>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5" name="Picture 4" descr="Ahmadiyya Muslim Association UK - Official Website">
            <a:extLst>
              <a:ext uri="{FF2B5EF4-FFF2-40B4-BE49-F238E27FC236}">
                <a16:creationId xmlns:a16="http://schemas.microsoft.com/office/drawing/2014/main" id="{CE538120-DDCC-1ECD-9821-3A93860F3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6B21C65A-25A3-8525-01BC-BC90CC98F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020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1306B-EBE4-DFFE-27F7-B25F8BFAEDA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53922DF-75F6-4E30-4263-7EF9B3D9D5FF}"/>
              </a:ext>
            </a:extLst>
          </p:cNvPr>
          <p:cNvSpPr txBox="1"/>
          <p:nvPr/>
        </p:nvSpPr>
        <p:spPr>
          <a:xfrm>
            <a:off x="3047419" y="259905"/>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Islamic/ Ahmadi View</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C680563-352B-4B97-F81C-96255D1A839B}"/>
              </a:ext>
            </a:extLst>
          </p:cNvPr>
          <p:cNvSpPr txBox="1"/>
          <p:nvPr/>
        </p:nvSpPr>
        <p:spPr>
          <a:xfrm>
            <a:off x="285023" y="915489"/>
            <a:ext cx="11621954" cy="1292662"/>
          </a:xfrm>
          <a:prstGeom prst="rect">
            <a:avLst/>
          </a:prstGeom>
          <a:noFill/>
        </p:spPr>
        <p:txBody>
          <a:bodyPr wrap="square" rtlCol="0">
            <a:spAutoFit/>
          </a:bodyPr>
          <a:lstStyle/>
          <a:p>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 </a:t>
            </a:r>
          </a:p>
          <a:p>
            <a:endParaRPr lang="en-GB" dirty="0"/>
          </a:p>
        </p:txBody>
      </p:sp>
      <p:sp>
        <p:nvSpPr>
          <p:cNvPr id="4" name="TextBox 3">
            <a:extLst>
              <a:ext uri="{FF2B5EF4-FFF2-40B4-BE49-F238E27FC236}">
                <a16:creationId xmlns:a16="http://schemas.microsoft.com/office/drawing/2014/main" id="{E67C8DC4-A6D9-8455-C290-062A06F91D8F}"/>
              </a:ext>
            </a:extLst>
          </p:cNvPr>
          <p:cNvSpPr txBox="1"/>
          <p:nvPr/>
        </p:nvSpPr>
        <p:spPr>
          <a:xfrm>
            <a:off x="285023" y="1121677"/>
            <a:ext cx="11621954" cy="3970318"/>
          </a:xfrm>
          <a:prstGeom prst="rect">
            <a:avLst/>
          </a:prstGeom>
          <a:noFill/>
        </p:spPr>
        <p:txBody>
          <a:bodyPr wrap="square" rtlCol="0">
            <a:spAutoFit/>
          </a:bodyPr>
          <a:lstStyle/>
          <a:p>
            <a:pPr lvl="0"/>
            <a:r>
              <a:rPr lang="en-GB" sz="1200" b="1" dirty="0">
                <a:latin typeface="Arial" panose="020B0604020202020204" pitchFamily="34" charset="0"/>
                <a:cs typeface="Arial" panose="020B0604020202020204" pitchFamily="34" charset="0"/>
              </a:rPr>
              <a:t>What does Islam teach us about relationships outside of wedlock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Islam teaches modesty, dignity, and clear boundaries between non-mahram males and females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Unnecessary private communication, flirting, or emotional attachment outside of halal boundaries is not permitted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Online spaces do not remove these rules—haram remains haram, whether in person or digital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Be mindful of your tone of voice and your topic of conversation when speaking to members of the opposite gender</a:t>
            </a:r>
            <a:endParaRPr lang="en-GB" sz="1200" b="1"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 believer protects their honour by avoiding inappropriate relationships and conversations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Emotional closeness can develop quickly online and lead to poor decisions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Guarding one’s modesty includes what we say, share, and engage with digitally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It is important to know that Zina is not only physically engaging in impermissible acts with the opposite gender, rather, the Prophet (SAW) stated, ““The two eyes commit adultery, the two hands commit adultery, the two legs commit adultery, and the genitals commit adultery”. </a:t>
            </a:r>
            <a:r>
              <a:rPr lang="en-GB" sz="1200" b="1" i="1" dirty="0">
                <a:latin typeface="Arial" panose="020B0604020202020204" pitchFamily="34" charset="0"/>
                <a:cs typeface="Arial" panose="020B0604020202020204" pitchFamily="34" charset="0"/>
              </a:rPr>
              <a:t>(</a:t>
            </a:r>
            <a:r>
              <a:rPr lang="en-GB" sz="1200" b="1" i="1" dirty="0" err="1">
                <a:latin typeface="Arial" panose="020B0604020202020204" pitchFamily="34" charset="0"/>
                <a:cs typeface="Arial" panose="020B0604020202020204" pitchFamily="34" charset="0"/>
              </a:rPr>
              <a:t>Musnad</a:t>
            </a:r>
            <a:r>
              <a:rPr lang="en-GB" sz="1200" b="1" i="1" dirty="0">
                <a:latin typeface="Arial" panose="020B0604020202020204" pitchFamily="34" charset="0"/>
                <a:cs typeface="Arial" panose="020B0604020202020204" pitchFamily="34" charset="0"/>
              </a:rPr>
              <a:t> </a:t>
            </a:r>
            <a:r>
              <a:rPr lang="en-GB" sz="1200" b="1" i="1" dirty="0" err="1">
                <a:latin typeface="Arial" panose="020B0604020202020204" pitchFamily="34" charset="0"/>
                <a:cs typeface="Arial" panose="020B0604020202020204" pitchFamily="34" charset="0"/>
              </a:rPr>
              <a:t>Aḥmad</a:t>
            </a:r>
            <a:r>
              <a:rPr lang="en-GB" sz="1200" b="1" i="1" dirty="0">
                <a:latin typeface="Arial" panose="020B0604020202020204" pitchFamily="34" charset="0"/>
                <a:cs typeface="Arial" panose="020B0604020202020204" pitchFamily="34" charset="0"/>
              </a:rPr>
              <a:t>)</a:t>
            </a:r>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Always remember:</a:t>
            </a:r>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Online relationships can feel real but often lack accountability and truth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Private messaging, sharing images, or “talking stages” can lead to pressure, exposure, and regret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Once boundaries are crossed, it becomes harder to step back </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Key Point: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What begins as a message can lead to harm—protect your dignity by keeping within halal boundaries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Islam teaches that prevention is better than cure – rather than allowing yourself to cross the boundaries you are to stay within, nip the haram discussions in the bud to prevent displeasing Allah, falling into Zina and damaging your reputation and of those around you</a:t>
            </a:r>
          </a:p>
          <a:p>
            <a:endParaRPr lang="en-GB" sz="1200" b="1" dirty="0">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0B2912D5-6362-956E-1004-685CFB84F8BC}"/>
              </a:ext>
            </a:extLst>
          </p:cNvPr>
          <p:cNvSpPr txBox="1">
            <a:spLocks/>
          </p:cNvSpPr>
          <p:nvPr/>
        </p:nvSpPr>
        <p:spPr>
          <a:xfrm>
            <a:off x="1766048" y="6418154"/>
            <a:ext cx="9144000" cy="330354"/>
          </a:xfrm>
          <a:prstGeom prst="rect">
            <a:avLst/>
          </a:prstGeom>
        </p:spPr>
        <p:txBody>
          <a:bodyPr vert="horz" lIns="91440" tIns="45720" rIns="91440" bIns="45720" rtlCol="0">
            <a:noAutofit/>
          </a:bodyPr>
          <a:lstStyle>
            <a:defPPr>
              <a:defRPr lang="en-US"/>
            </a:defPPr>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Shura Proposal 25/01 Artificial Intelligence</a:t>
            </a:r>
          </a:p>
        </p:txBody>
      </p:sp>
      <p:pic>
        <p:nvPicPr>
          <p:cNvPr id="6" name="Picture 5" descr="Ahmadiyya Muslim Association UK - Official Website">
            <a:extLst>
              <a:ext uri="{FF2B5EF4-FFF2-40B4-BE49-F238E27FC236}">
                <a16:creationId xmlns:a16="http://schemas.microsoft.com/office/drawing/2014/main" id="{964B1991-EADE-24D7-AAD0-D92C75E43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hmadiyya Muslim Association UK - Official Website">
            <a:extLst>
              <a:ext uri="{FF2B5EF4-FFF2-40B4-BE49-F238E27FC236}">
                <a16:creationId xmlns:a16="http://schemas.microsoft.com/office/drawing/2014/main" id="{CBD7B20A-9568-1EBC-D55F-DF63A84DC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874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28470d-11db-4dda-8dbd-2bd6f5a56483" xsi:nil="true"/>
    <lcf76f155ced4ddcb4097134ff3c332f xmlns="ab26a04b-3537-42cc-8201-9818c483e0b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B5D38E44A69B43A81DBD0843922215" ma:contentTypeVersion="10" ma:contentTypeDescription="Create a new document." ma:contentTypeScope="" ma:versionID="445979f2f275c17072146859995e213e">
  <xsd:schema xmlns:xsd="http://www.w3.org/2001/XMLSchema" xmlns:xs="http://www.w3.org/2001/XMLSchema" xmlns:p="http://schemas.microsoft.com/office/2006/metadata/properties" xmlns:ns2="ab26a04b-3537-42cc-8201-9818c483e0ba" xmlns:ns3="e428470d-11db-4dda-8dbd-2bd6f5a56483" targetNamespace="http://schemas.microsoft.com/office/2006/metadata/properties" ma:root="true" ma:fieldsID="9b9a9448e3976a954de6b8a69b4ab7b5" ns2:_="" ns3:_="">
    <xsd:import namespace="ab26a04b-3537-42cc-8201-9818c483e0ba"/>
    <xsd:import namespace="e428470d-11db-4dda-8dbd-2bd6f5a5648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6a04b-3537-42cc-8201-9818c483e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444fb00-79ba-46d0-bc20-0b9bfc14c56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28470d-11db-4dda-8dbd-2bd6f5a5648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c6ac725-f87d-4040-9e64-2e1c02c3249a}" ma:internalName="TaxCatchAll" ma:showField="CatchAllData" ma:web="e428470d-11db-4dda-8dbd-2bd6f5a564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620B3B-C5A6-412E-A82A-811821352AE6}">
  <ds:schemaRefs>
    <ds:schemaRef ds:uri="http://schemas.microsoft.com/office/2006/metadata/properties"/>
    <ds:schemaRef ds:uri="http://schemas.microsoft.com/office/infopath/2007/PartnerControls"/>
    <ds:schemaRef ds:uri="e428470d-11db-4dda-8dbd-2bd6f5a56483"/>
    <ds:schemaRef ds:uri="ab26a04b-3537-42cc-8201-9818c483e0ba"/>
  </ds:schemaRefs>
</ds:datastoreItem>
</file>

<file path=customXml/itemProps2.xml><?xml version="1.0" encoding="utf-8"?>
<ds:datastoreItem xmlns:ds="http://schemas.openxmlformats.org/officeDocument/2006/customXml" ds:itemID="{7BE23B01-6394-491B-A667-D180125EC8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26a04b-3537-42cc-8201-9818c483e0ba"/>
    <ds:schemaRef ds:uri="e428470d-11db-4dda-8dbd-2bd6f5a56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564BFF-8007-4C8F-8799-8EF417D882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1287</TotalTime>
  <Words>3618</Words>
  <Application>Microsoft Office PowerPoint</Application>
  <PresentationFormat>Widescreen</PresentationFormat>
  <Paragraphs>374</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Marghoob Ahmad Lead Tutor</dc:creator>
  <cp:lastModifiedBy>Nadimur Rahman</cp:lastModifiedBy>
  <cp:revision>7</cp:revision>
  <dcterms:created xsi:type="dcterms:W3CDTF">2026-04-04T18:41:59Z</dcterms:created>
  <dcterms:modified xsi:type="dcterms:W3CDTF">2026-06-06T19:09:35Z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0x010100F2B5D38E44A69B43A81DBD0843922215</vt:lpwstr>
  </property>
  <property fmtid="{D5CDD505-2E9C-101B-9397-08002B2CF9AE}" pid="3" name="MediaServiceImageTags">
    <vt:lpwstr/>
  </property>
</Properties>
</file>