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4"/>
  </p:sldMasterIdLst>
  <p:notesMasterIdLst>
    <p:notesMasterId r:id="rId47"/>
  </p:notesMasterIdLst>
  <p:sldIdLst>
    <p:sldId id="256" r:id="rId5"/>
    <p:sldId id="258" r:id="rId6"/>
    <p:sldId id="272" r:id="rId7"/>
    <p:sldId id="274" r:id="rId8"/>
    <p:sldId id="275" r:id="rId9"/>
    <p:sldId id="276" r:id="rId10"/>
    <p:sldId id="260" r:id="rId11"/>
    <p:sldId id="261" r:id="rId12"/>
    <p:sldId id="278" r:id="rId13"/>
    <p:sldId id="277" r:id="rId14"/>
    <p:sldId id="263" r:id="rId15"/>
    <p:sldId id="264" r:id="rId16"/>
    <p:sldId id="279" r:id="rId17"/>
    <p:sldId id="265" r:id="rId18"/>
    <p:sldId id="280" r:id="rId19"/>
    <p:sldId id="281" r:id="rId20"/>
    <p:sldId id="296" r:id="rId21"/>
    <p:sldId id="266" r:id="rId22"/>
    <p:sldId id="267" r:id="rId23"/>
    <p:sldId id="282" r:id="rId24"/>
    <p:sldId id="283" r:id="rId25"/>
    <p:sldId id="300" r:id="rId26"/>
    <p:sldId id="301" r:id="rId27"/>
    <p:sldId id="302" r:id="rId28"/>
    <p:sldId id="268" r:id="rId29"/>
    <p:sldId id="284" r:id="rId30"/>
    <p:sldId id="285" r:id="rId31"/>
    <p:sldId id="292" r:id="rId32"/>
    <p:sldId id="293" r:id="rId33"/>
    <p:sldId id="294" r:id="rId34"/>
    <p:sldId id="295" r:id="rId35"/>
    <p:sldId id="269" r:id="rId36"/>
    <p:sldId id="270" r:id="rId37"/>
    <p:sldId id="286" r:id="rId38"/>
    <p:sldId id="287" r:id="rId39"/>
    <p:sldId id="271" r:id="rId40"/>
    <p:sldId id="288" r:id="rId41"/>
    <p:sldId id="289" r:id="rId42"/>
    <p:sldId id="297" r:id="rId43"/>
    <p:sldId id="298" r:id="rId44"/>
    <p:sldId id="290" r:id="rId45"/>
    <p:sldId id="291" r:id="rId4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00"/>
    <a:srgbClr val="0000FF"/>
    <a:srgbClr val="006600"/>
    <a:srgbClr val="009900"/>
    <a:srgbClr val="CC0099"/>
    <a:srgbClr val="0066CC"/>
    <a:srgbClr val="00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12" autoAdjust="0"/>
    <p:restoredTop sz="94660"/>
  </p:normalViewPr>
  <p:slideViewPr>
    <p:cSldViewPr>
      <p:cViewPr varScale="1">
        <p:scale>
          <a:sx n="107" d="100"/>
          <a:sy n="107" d="100"/>
        </p:scale>
        <p:origin x="1776" y="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presProps" Target="presProps.xml"/><Relationship Id="rId8" Type="http://schemas.openxmlformats.org/officeDocument/2006/relationships/slide" Target="slides/slide4.xml"/><Relationship Id="rId51" Type="http://schemas.openxmlformats.org/officeDocument/2006/relationships/tableStyles" Target="tableStyle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23447A-D449-4502-8E6F-3240161F5672}" type="datetimeFigureOut">
              <a:rPr lang="en-GB" smtClean="0"/>
              <a:t>06/06/2026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1BCB80-BF5B-443F-87C4-8E2BB8F317E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37082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1BCB80-BF5B-443F-87C4-8E2BB8F317E9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77432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1BCB80-BF5B-443F-87C4-8E2BB8F317E9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23379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668377-B86D-C2AA-E872-6D32192B40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97B75A4-9269-219F-D40E-E0FC2D5ECC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01A9AC-FC2C-BA2F-2999-E6C3A57A9E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37000-E1D0-40BC-B780-C3D8A745A32D}" type="datetimeFigureOut">
              <a:rPr lang="en-GB" smtClean="0"/>
              <a:pPr/>
              <a:t>06/06/2026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0FF5E3-240E-04A2-6571-65C6282D94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75999D-6A16-17A4-A49D-3359E293BD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8B9D9-EA43-4D30-8739-7891B2DA2ABC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127726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002755-BA1D-63C2-D08E-9C69E33D34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FE40772-4E7C-7118-AF6E-1FD4FC76FB2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B825ED-A270-72D6-F42F-C23F3DDAB2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37000-E1D0-40BC-B780-C3D8A745A32D}" type="datetimeFigureOut">
              <a:rPr lang="en-GB" smtClean="0"/>
              <a:pPr/>
              <a:t>06/06/2026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77DA7B-14C5-6B73-0A1C-0B69F5B141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1E3DC6-A227-EFBB-E3C5-E1B307603C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8B9D9-EA43-4D30-8739-7891B2DA2ABC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62719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54E20A3-62EA-3DE3-404E-13E2FA6C59A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432D520-9EDB-062A-A8A7-E5717A4A66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4EDFCA-C821-6F5E-A97B-A8BA8452C7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37000-E1D0-40BC-B780-C3D8A745A32D}" type="datetimeFigureOut">
              <a:rPr lang="en-GB" smtClean="0"/>
              <a:pPr/>
              <a:t>06/06/2026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A6E404-D290-AE7C-9A59-9FA0AD5308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846875-9C27-F5D0-3A4F-AC3336E006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8B9D9-EA43-4D30-8739-7891B2DA2ABC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00529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E642BB-9A44-408E-3511-145506BDFB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B63804-9BF0-F925-FDC4-371E6BD9F8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94D282-B605-BCAF-CAB6-64E8DFEA87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37000-E1D0-40BC-B780-C3D8A745A32D}" type="datetimeFigureOut">
              <a:rPr lang="en-GB" smtClean="0"/>
              <a:pPr/>
              <a:t>06/06/2026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DE7841-0E81-6096-96B5-7F780B4FCF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276FE7-D654-C13A-AFF2-C1A05298CF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8B9D9-EA43-4D30-8739-7891B2DA2ABC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91060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0B5924-6249-A83C-C134-8F804A9CC1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C0B194-4924-845F-57B9-0E25F3F57C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56039B-65B8-81D3-7BA0-C094C307AE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37000-E1D0-40BC-B780-C3D8A745A32D}" type="datetimeFigureOut">
              <a:rPr lang="en-GB" smtClean="0"/>
              <a:pPr/>
              <a:t>06/06/2026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D60F05-DA83-736A-D8C3-B284621656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21E0CF-3EE2-DF9C-950F-312532ADE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8B9D9-EA43-4D30-8739-7891B2DA2ABC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62081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9492AE-88E7-D8E9-DEC9-AABF5062B5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FD35BA-C945-98D0-8020-2DB00E1A6C8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C6833A7-FF6B-7EA7-BDCF-62129994B2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FD57F74-2A3D-7CA7-E44C-9CCAA6A7FD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37000-E1D0-40BC-B780-C3D8A745A32D}" type="datetimeFigureOut">
              <a:rPr lang="en-GB" smtClean="0"/>
              <a:pPr/>
              <a:t>06/06/2026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CE36F98-B64B-64DA-732A-498F69C16A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CC5E936-BC41-1AA2-A114-D8DC2EA718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8B9D9-EA43-4D30-8739-7891B2DA2ABC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62349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504004-E905-3D2E-3F99-A1368157E5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D9D197-6087-D8FB-4AF3-48F25A579C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31ABFB-451C-F67D-FAB0-99F0130BC8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11E43D8-E5EE-E3FA-44B2-C867DF44564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0D90F7B-8DCA-C5D2-9A4C-003467FAF2B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3F98345-D019-ACEC-2EED-7E479BA264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37000-E1D0-40BC-B780-C3D8A745A32D}" type="datetimeFigureOut">
              <a:rPr lang="en-GB" smtClean="0"/>
              <a:pPr/>
              <a:t>06/06/2026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8A2F615-FF56-713F-635C-5568D67079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6B5D805-9529-3A16-ED75-0882C63BAE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8B9D9-EA43-4D30-8739-7891B2DA2ABC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02672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C72223-B024-6BB2-4C62-879B14E3E4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1BBCFB0-F056-7E33-69F5-73C8F2CD6D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37000-E1D0-40BC-B780-C3D8A745A32D}" type="datetimeFigureOut">
              <a:rPr lang="en-GB" smtClean="0"/>
              <a:pPr/>
              <a:t>06/06/2026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E72B4C3-80E0-D27B-F457-E6C542F578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C1A8A9-2041-7DE3-37A1-E07525845C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8B9D9-EA43-4D30-8739-7891B2DA2ABC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19730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2E91CDA-60E3-FAA3-C599-43E1F56072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37000-E1D0-40BC-B780-C3D8A745A32D}" type="datetimeFigureOut">
              <a:rPr lang="en-GB" smtClean="0"/>
              <a:pPr/>
              <a:t>06/06/2026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D73EA61-9395-878C-FEF7-F3D6D61501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ED85E1-7A10-CB59-7E4E-3BFD0CA079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8B9D9-EA43-4D30-8739-7891B2DA2ABC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05680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599572-74BC-62AC-34C0-098F8A6460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57C790-5D5F-9437-78F2-3BF7EA6B86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892CEF1-D2C2-B001-199D-D14AA7276C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0C1C785-F292-E311-B344-AC4376F75C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37000-E1D0-40BC-B780-C3D8A745A32D}" type="datetimeFigureOut">
              <a:rPr lang="en-GB" smtClean="0"/>
              <a:pPr/>
              <a:t>06/06/2026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8EB72A-6AC3-9346-975D-09CB06F853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235671-6453-3FEE-C444-7036B2BBAA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8B9D9-EA43-4D30-8739-7891B2DA2ABC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74327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9A5004-BE21-A8F6-913E-D06215153E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FB45FC9-B792-2006-FCC7-32D9486677A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B164881-A947-325E-8D13-11476C2E42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7CAF2A-47DB-6BA2-8D78-1FE09A9BB2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37000-E1D0-40BC-B780-C3D8A745A32D}" type="datetimeFigureOut">
              <a:rPr lang="en-GB" smtClean="0"/>
              <a:pPr/>
              <a:t>06/06/2026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4E1DEA-9313-29CC-A3FB-C32FEA0C34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8800CA-10ED-ACC7-C5EC-B0D13FB2A2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8B9D9-EA43-4D30-8739-7891B2DA2ABC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53955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AD66507-6AFA-2668-E7AC-465EA3C48A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46F967-C121-6673-3615-63EE9276E4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C6A21E-E576-DC6B-7B3C-EAC07A0D25F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6C37000-E1D0-40BC-B780-C3D8A745A32D}" type="datetimeFigureOut">
              <a:rPr lang="en-GB" smtClean="0"/>
              <a:pPr/>
              <a:t>06/06/2026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CFBD30-A724-7966-1EFE-B656F38503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BCB511-03F3-B04D-8C2E-AA75FE14FD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148B9D9-EA43-4D30-8739-7891B2DA2ABC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73453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5" Type="http://schemas.openxmlformats.org/officeDocument/2006/relationships/image" Target="../media/image28.jpeg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9.png"/><Relationship Id="rId4" Type="http://schemas.openxmlformats.org/officeDocument/2006/relationships/image" Target="../media/image2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9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ubtitle 2"/>
          <p:cNvSpPr txBox="1">
            <a:spLocks/>
          </p:cNvSpPr>
          <p:nvPr/>
        </p:nvSpPr>
        <p:spPr>
          <a:xfrm>
            <a:off x="3005826" y="5049180"/>
            <a:ext cx="3348372" cy="582396"/>
          </a:xfrm>
          <a:prstGeom prst="rect">
            <a:avLst/>
          </a:prstGeom>
        </p:spPr>
        <p:txBody>
          <a:bodyPr vert="horz" lIns="0" rIns="13716">
            <a:normAutofit/>
          </a:bodyPr>
          <a:lstStyle/>
          <a:p>
            <a:pPr marR="34290" algn="ctr">
              <a:spcBef>
                <a:spcPct val="20000"/>
              </a:spcBef>
              <a:buClr>
                <a:schemeClr val="accent3"/>
              </a:buClr>
              <a:buSzPct val="95000"/>
              <a:defRPr/>
            </a:pPr>
            <a:endParaRPr lang="en-GB" sz="27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55E45220-73FC-5108-22ED-CB2B04F62563}"/>
              </a:ext>
            </a:extLst>
          </p:cNvPr>
          <p:cNvSpPr txBox="1">
            <a:spLocks/>
          </p:cNvSpPr>
          <p:nvPr/>
        </p:nvSpPr>
        <p:spPr>
          <a:xfrm>
            <a:off x="107504" y="245098"/>
            <a:ext cx="8856984" cy="3543941"/>
          </a:xfrm>
          <a:prstGeom prst="rect">
            <a:avLst/>
          </a:prstGeom>
        </p:spPr>
        <p:txBody>
          <a:bodyPr vert="horz" lIns="0" rIns="13716">
            <a:noAutofit/>
          </a:bodyPr>
          <a:lstStyle>
            <a:lvl1pPr marL="0" marR="45720" indent="0" algn="r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None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None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None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tx2"/>
              </a:buClr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None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7500" b="1" dirty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Advantages and </a:t>
            </a:r>
            <a:r>
              <a:rPr lang="en-US" sz="75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Disadvantages</a:t>
            </a:r>
            <a:r>
              <a:rPr lang="en-US" sz="75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7500" b="1" dirty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of AI</a:t>
            </a:r>
          </a:p>
        </p:txBody>
      </p:sp>
      <p:pic>
        <p:nvPicPr>
          <p:cNvPr id="3" name="Picture 2" descr="A robot hand pointing at something&#10;&#10;AI-generated content may be incorrect.">
            <a:extLst>
              <a:ext uri="{FF2B5EF4-FFF2-40B4-BE49-F238E27FC236}">
                <a16:creationId xmlns:a16="http://schemas.microsoft.com/office/drawing/2014/main" id="{5758961F-95CA-2123-4233-183BE4A7D9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3236" y="3911034"/>
            <a:ext cx="1517527" cy="227629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Subtitle 2">
            <a:extLst>
              <a:ext uri="{FF2B5EF4-FFF2-40B4-BE49-F238E27FC236}">
                <a16:creationId xmlns:a16="http://schemas.microsoft.com/office/drawing/2014/main" id="{9B950FAC-9947-73F1-225E-AD82D9D0E825}"/>
              </a:ext>
            </a:extLst>
          </p:cNvPr>
          <p:cNvSpPr txBox="1">
            <a:spLocks/>
          </p:cNvSpPr>
          <p:nvPr/>
        </p:nvSpPr>
        <p:spPr>
          <a:xfrm>
            <a:off x="1" y="6454013"/>
            <a:ext cx="9144000" cy="33035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en-US"/>
            </a:defPPr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Shura Proposal 25/01 Artificial Intelligence</a:t>
            </a:r>
          </a:p>
        </p:txBody>
      </p:sp>
      <p:pic>
        <p:nvPicPr>
          <p:cNvPr id="6" name="Picture 4" descr="Ahmadiyya Muslim Association UK - Official Website">
            <a:extLst>
              <a:ext uri="{FF2B5EF4-FFF2-40B4-BE49-F238E27FC236}">
                <a16:creationId xmlns:a16="http://schemas.microsoft.com/office/drawing/2014/main" id="{69603684-6F7A-C842-F1CB-02E109F526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91341"/>
            <a:ext cx="1812095" cy="1584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Ahmadiyya Muslim Association UK - Official Website">
            <a:extLst>
              <a:ext uri="{FF2B5EF4-FFF2-40B4-BE49-F238E27FC236}">
                <a16:creationId xmlns:a16="http://schemas.microsoft.com/office/drawing/2014/main" id="{F7E05614-E610-FD63-85BA-AA1768A3CB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1905" y="4839488"/>
            <a:ext cx="1812095" cy="1584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76F018-8D66-F662-FD38-8B0DF2B235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6C8C7BC-D6CB-D776-C928-093A98A9D272}"/>
              </a:ext>
            </a:extLst>
          </p:cNvPr>
          <p:cNvSpPr txBox="1"/>
          <p:nvPr/>
        </p:nvSpPr>
        <p:spPr>
          <a:xfrm>
            <a:off x="47328" y="2260890"/>
            <a:ext cx="546077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Helping drivers avoid accidents with </a:t>
            </a:r>
            <a:r>
              <a:rPr lang="en-US" sz="3600" b="1" dirty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AI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car systems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662E744-561E-5439-1AD9-5CD418092CAA}"/>
              </a:ext>
            </a:extLst>
          </p:cNvPr>
          <p:cNvSpPr txBox="1"/>
          <p:nvPr/>
        </p:nvSpPr>
        <p:spPr>
          <a:xfrm>
            <a:off x="13465" y="3958821"/>
            <a:ext cx="571066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AI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doesn’t replace experts — </a:t>
            </a:r>
            <a:r>
              <a:rPr lang="en-US" sz="3600" b="1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it helps them do their jobs better.</a:t>
            </a:r>
          </a:p>
        </p:txBody>
      </p:sp>
      <p:pic>
        <p:nvPicPr>
          <p:cNvPr id="4" name="Picture 4" descr="Ahmadiyya Muslim Association UK - Official Website">
            <a:extLst>
              <a:ext uri="{FF2B5EF4-FFF2-40B4-BE49-F238E27FC236}">
                <a16:creationId xmlns:a16="http://schemas.microsoft.com/office/drawing/2014/main" id="{A0019F03-E051-2093-A39A-A5F46B55AB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641"/>
            <a:ext cx="1812095" cy="1584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9DCE357-5D5E-03EF-2A50-3CFDDDD9E96A}"/>
              </a:ext>
            </a:extLst>
          </p:cNvPr>
          <p:cNvSpPr txBox="1"/>
          <p:nvPr/>
        </p:nvSpPr>
        <p:spPr>
          <a:xfrm>
            <a:off x="3131840" y="205686"/>
            <a:ext cx="55394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What are the advantages of AI?</a:t>
            </a:r>
            <a:endParaRPr lang="en-US" sz="2800" b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 descr="Premium Vector | Artificial Intelligence Logo Icon symbol AI deep ...">
            <a:extLst>
              <a:ext uri="{FF2B5EF4-FFF2-40B4-BE49-F238E27FC236}">
                <a16:creationId xmlns:a16="http://schemas.microsoft.com/office/drawing/2014/main" id="{8836EC7A-CF0E-F025-1A07-E42D5C5AD9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97" t="27870" r="24013" b="28952"/>
          <a:stretch>
            <a:fillRect/>
          </a:stretch>
        </p:blipFill>
        <p:spPr bwMode="auto">
          <a:xfrm>
            <a:off x="2195736" y="313336"/>
            <a:ext cx="765850" cy="3079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5CCA726-6C2E-BCF6-D7D7-677457ADC628}"/>
              </a:ext>
            </a:extLst>
          </p:cNvPr>
          <p:cNvSpPr txBox="1"/>
          <p:nvPr/>
        </p:nvSpPr>
        <p:spPr>
          <a:xfrm>
            <a:off x="23664" y="1614559"/>
            <a:ext cx="84249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3d) It helps humans do difficult tasks</a:t>
            </a:r>
          </a:p>
        </p:txBody>
      </p:sp>
      <p:pic>
        <p:nvPicPr>
          <p:cNvPr id="14" name="Picture 13" descr="A person driving a car&#10;&#10;AI-generated content may be incorrect.">
            <a:extLst>
              <a:ext uri="{FF2B5EF4-FFF2-40B4-BE49-F238E27FC236}">
                <a16:creationId xmlns:a16="http://schemas.microsoft.com/office/drawing/2014/main" id="{5F9AD124-4D5D-4018-48AA-5AE64334D5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14037" y="2426837"/>
            <a:ext cx="2934189" cy="195536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5126E0C9-271F-B9A9-1953-C32FC36CB8D8}"/>
              </a:ext>
            </a:extLst>
          </p:cNvPr>
          <p:cNvSpPr txBox="1">
            <a:spLocks/>
          </p:cNvSpPr>
          <p:nvPr/>
        </p:nvSpPr>
        <p:spPr>
          <a:xfrm>
            <a:off x="1" y="6454013"/>
            <a:ext cx="9144000" cy="33035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en-US"/>
            </a:defPPr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Shura Proposal 25/01 Artificial Intelligence</a:t>
            </a:r>
          </a:p>
        </p:txBody>
      </p:sp>
    </p:spTree>
    <p:extLst>
      <p:ext uri="{BB962C8B-B14F-4D97-AF65-F5344CB8AC3E}">
        <p14:creationId xmlns:p14="http://schemas.microsoft.com/office/powerpoint/2010/main" val="277159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4E6064-900D-275C-7444-D1CF666868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1A5328CB-551E-B7C2-DD27-B552F105AFB5}"/>
              </a:ext>
            </a:extLst>
          </p:cNvPr>
          <p:cNvSpPr txBox="1"/>
          <p:nvPr/>
        </p:nvSpPr>
        <p:spPr>
          <a:xfrm>
            <a:off x="20506" y="1645488"/>
            <a:ext cx="61026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4a). It makes life easier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A24ABA3-A8F1-9478-B8ED-755086D4EB92}"/>
              </a:ext>
            </a:extLst>
          </p:cNvPr>
          <p:cNvSpPr txBox="1"/>
          <p:nvPr/>
        </p:nvSpPr>
        <p:spPr>
          <a:xfrm>
            <a:off x="29256" y="4014925"/>
            <a:ext cx="45905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Recommendations (YouTube, Netflix</a:t>
            </a:r>
            <a:r>
              <a:rPr lang="en-US" sz="33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3112362-BF70-C8FE-7DDF-0E49E50CFEC4}"/>
              </a:ext>
            </a:extLst>
          </p:cNvPr>
          <p:cNvSpPr txBox="1"/>
          <p:nvPr/>
        </p:nvSpPr>
        <p:spPr>
          <a:xfrm>
            <a:off x="20506" y="5085026"/>
            <a:ext cx="34741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Autocorrect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F19922A-0BDD-AB48-D9E6-E4BB9AE622AF}"/>
              </a:ext>
            </a:extLst>
          </p:cNvPr>
          <p:cNvSpPr txBox="1"/>
          <p:nvPr/>
        </p:nvSpPr>
        <p:spPr>
          <a:xfrm>
            <a:off x="20506" y="2269981"/>
            <a:ext cx="610267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AI</a:t>
            </a:r>
            <a:r>
              <a:rPr lang="en-US" sz="3600" b="1" dirty="0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helps with everyday life in ways you may not notice.</a:t>
            </a:r>
            <a:endParaRPr lang="en-US" sz="33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 descr="Ahmadiyya Muslim Association UK - Official Website">
            <a:extLst>
              <a:ext uri="{FF2B5EF4-FFF2-40B4-BE49-F238E27FC236}">
                <a16:creationId xmlns:a16="http://schemas.microsoft.com/office/drawing/2014/main" id="{4C1C8ACB-451B-54F0-7DB0-AF9267DB6D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641"/>
            <a:ext cx="1812095" cy="1584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617D33C-CAB0-E971-EE24-E2CFD15154F4}"/>
              </a:ext>
            </a:extLst>
          </p:cNvPr>
          <p:cNvSpPr txBox="1"/>
          <p:nvPr/>
        </p:nvSpPr>
        <p:spPr>
          <a:xfrm>
            <a:off x="3059832" y="311214"/>
            <a:ext cx="55394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What are the advantages of AI?</a:t>
            </a:r>
            <a:endParaRPr lang="en-US" sz="2800" b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 descr="Premium Vector | Artificial Intelligence Logo Icon symbol AI deep ...">
            <a:extLst>
              <a:ext uri="{FF2B5EF4-FFF2-40B4-BE49-F238E27FC236}">
                <a16:creationId xmlns:a16="http://schemas.microsoft.com/office/drawing/2014/main" id="{16A7EBAD-82DD-681B-530B-A6D7F59DD7B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97" t="27870" r="24013" b="28952"/>
          <a:stretch>
            <a:fillRect/>
          </a:stretch>
        </p:blipFill>
        <p:spPr bwMode="auto">
          <a:xfrm>
            <a:off x="2123728" y="418864"/>
            <a:ext cx="765850" cy="3079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 descr="A computer and a phone on a desk&#10;&#10;AI-generated content may be incorrect.">
            <a:extLst>
              <a:ext uri="{FF2B5EF4-FFF2-40B4-BE49-F238E27FC236}">
                <a16:creationId xmlns:a16="http://schemas.microsoft.com/office/drawing/2014/main" id="{97E60069-89F6-E9BA-5A26-308CE56A3B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81558" y="2262572"/>
            <a:ext cx="2141093" cy="142866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8" name="Picture 17" descr="A group of icons with text&#10;&#10;AI-generated content may be incorrect.">
            <a:extLst>
              <a:ext uri="{FF2B5EF4-FFF2-40B4-BE49-F238E27FC236}">
                <a16:creationId xmlns:a16="http://schemas.microsoft.com/office/drawing/2014/main" id="{BBBC5505-DB1D-827F-2C85-DBE51A9602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18234" y="4221088"/>
            <a:ext cx="2267740" cy="127206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AD54DF12-D3CD-4FE3-1789-ADD1331EBBEF}"/>
              </a:ext>
            </a:extLst>
          </p:cNvPr>
          <p:cNvSpPr txBox="1">
            <a:spLocks/>
          </p:cNvSpPr>
          <p:nvPr/>
        </p:nvSpPr>
        <p:spPr>
          <a:xfrm>
            <a:off x="1" y="6454013"/>
            <a:ext cx="9144000" cy="33035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en-US"/>
            </a:defPPr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Shura Proposal 25/01 Artificial Intelligence</a:t>
            </a:r>
          </a:p>
        </p:txBody>
      </p:sp>
    </p:spTree>
    <p:extLst>
      <p:ext uri="{BB962C8B-B14F-4D97-AF65-F5344CB8AC3E}">
        <p14:creationId xmlns:p14="http://schemas.microsoft.com/office/powerpoint/2010/main" val="30807855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B100F8-B894-A912-2D1C-BF29CE58C7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662AE3D5-9D4E-57FB-151E-7334E0725A7B}"/>
              </a:ext>
            </a:extLst>
          </p:cNvPr>
          <p:cNvSpPr txBox="1"/>
          <p:nvPr/>
        </p:nvSpPr>
        <p:spPr>
          <a:xfrm>
            <a:off x="86836" y="2288851"/>
            <a:ext cx="45905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Maps and GPS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6E66BFE-CD01-D178-D4DC-234970B32B4B}"/>
              </a:ext>
            </a:extLst>
          </p:cNvPr>
          <p:cNvSpPr txBox="1"/>
          <p:nvPr/>
        </p:nvSpPr>
        <p:spPr>
          <a:xfrm>
            <a:off x="86836" y="4035276"/>
            <a:ext cx="54932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Customer service chatbots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9F328D1-2E6E-B612-5099-CEB393ABEA1D}"/>
              </a:ext>
            </a:extLst>
          </p:cNvPr>
          <p:cNvSpPr txBox="1"/>
          <p:nvPr/>
        </p:nvSpPr>
        <p:spPr>
          <a:xfrm>
            <a:off x="86836" y="2891225"/>
            <a:ext cx="53492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Google Maps 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choosing the fastest route</a:t>
            </a:r>
            <a:endParaRPr lang="en-US" sz="33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4" descr="Ahmadiyya Muslim Association UK - Official Website">
            <a:extLst>
              <a:ext uri="{FF2B5EF4-FFF2-40B4-BE49-F238E27FC236}">
                <a16:creationId xmlns:a16="http://schemas.microsoft.com/office/drawing/2014/main" id="{F5F2470B-A8C5-57BB-7F1B-F45289EB22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641"/>
            <a:ext cx="1812095" cy="1584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C3BDABC-A9FC-130D-80D8-95E220B6483B}"/>
              </a:ext>
            </a:extLst>
          </p:cNvPr>
          <p:cNvSpPr txBox="1"/>
          <p:nvPr/>
        </p:nvSpPr>
        <p:spPr>
          <a:xfrm>
            <a:off x="3017710" y="315690"/>
            <a:ext cx="55394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What are the advantages of AI?</a:t>
            </a:r>
            <a:endParaRPr lang="en-US" sz="2800" b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 descr="Premium Vector | Artificial Intelligence Logo Icon symbol AI deep ...">
            <a:extLst>
              <a:ext uri="{FF2B5EF4-FFF2-40B4-BE49-F238E27FC236}">
                <a16:creationId xmlns:a16="http://schemas.microsoft.com/office/drawing/2014/main" id="{26967849-A69C-7A7A-2C1C-929C7F6283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97" t="27870" r="24013" b="28952"/>
          <a:stretch>
            <a:fillRect/>
          </a:stretch>
        </p:blipFill>
        <p:spPr bwMode="auto">
          <a:xfrm>
            <a:off x="2081606" y="423340"/>
            <a:ext cx="765850" cy="3079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5F7BD4E-3E19-4BB8-1EDB-0352FDC47518}"/>
              </a:ext>
            </a:extLst>
          </p:cNvPr>
          <p:cNvSpPr txBox="1"/>
          <p:nvPr/>
        </p:nvSpPr>
        <p:spPr>
          <a:xfrm>
            <a:off x="53498" y="1642520"/>
            <a:ext cx="61026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4b). It makes life easier</a:t>
            </a:r>
          </a:p>
        </p:txBody>
      </p:sp>
      <p:pic>
        <p:nvPicPr>
          <p:cNvPr id="6" name="Picture 5" descr="A person using a tablet&#10;&#10;AI-generated content may be incorrect.">
            <a:extLst>
              <a:ext uri="{FF2B5EF4-FFF2-40B4-BE49-F238E27FC236}">
                <a16:creationId xmlns:a16="http://schemas.microsoft.com/office/drawing/2014/main" id="{56AE8DFE-8D5D-8D1F-B837-97B22FAADD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11608" y="2276872"/>
            <a:ext cx="2536856" cy="168524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Picture 10" descr="A hand holding a phone&#10;&#10;AI-generated content may be incorrect.">
            <a:extLst>
              <a:ext uri="{FF2B5EF4-FFF2-40B4-BE49-F238E27FC236}">
                <a16:creationId xmlns:a16="http://schemas.microsoft.com/office/drawing/2014/main" id="{E7CEBB3B-EABF-7831-1FEB-D0A4254131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76497" y="4122967"/>
            <a:ext cx="2778610" cy="19066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114DCCA9-5193-278F-3B05-478AF4F0CDBE}"/>
              </a:ext>
            </a:extLst>
          </p:cNvPr>
          <p:cNvSpPr txBox="1">
            <a:spLocks/>
          </p:cNvSpPr>
          <p:nvPr/>
        </p:nvSpPr>
        <p:spPr>
          <a:xfrm>
            <a:off x="1" y="6454013"/>
            <a:ext cx="9144000" cy="33035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en-US"/>
            </a:defPPr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Shura Proposal 25/01 Artificial Intelligence</a:t>
            </a:r>
          </a:p>
        </p:txBody>
      </p:sp>
    </p:spTree>
    <p:extLst>
      <p:ext uri="{BB962C8B-B14F-4D97-AF65-F5344CB8AC3E}">
        <p14:creationId xmlns:p14="http://schemas.microsoft.com/office/powerpoint/2010/main" val="40910541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73EBE6-6F25-B6C2-ECFB-9E840192BC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564BD91-F292-E366-642B-95DE56CB7951}"/>
              </a:ext>
            </a:extLst>
          </p:cNvPr>
          <p:cNvSpPr txBox="1"/>
          <p:nvPr/>
        </p:nvSpPr>
        <p:spPr>
          <a:xfrm>
            <a:off x="80500" y="2257553"/>
            <a:ext cx="557161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ChatGPT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helping with information, homework, writing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A38A382-6446-D305-35CF-81372AF1B556}"/>
              </a:ext>
            </a:extLst>
          </p:cNvPr>
          <p:cNvSpPr txBox="1"/>
          <p:nvPr/>
        </p:nvSpPr>
        <p:spPr>
          <a:xfrm>
            <a:off x="80500" y="4056312"/>
            <a:ext cx="58596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i="1" dirty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It saves time and reduces effort.</a:t>
            </a:r>
          </a:p>
        </p:txBody>
      </p:sp>
      <p:pic>
        <p:nvPicPr>
          <p:cNvPr id="4" name="Picture 4" descr="Ahmadiyya Muslim Association UK - Official Website">
            <a:extLst>
              <a:ext uri="{FF2B5EF4-FFF2-40B4-BE49-F238E27FC236}">
                <a16:creationId xmlns:a16="http://schemas.microsoft.com/office/drawing/2014/main" id="{049818C8-A1E8-9C2D-EC68-9A36FC94AB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641"/>
            <a:ext cx="1812095" cy="1584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7E5A3F5-61BF-2A6C-0D7F-1BF202AA96EE}"/>
              </a:ext>
            </a:extLst>
          </p:cNvPr>
          <p:cNvSpPr txBox="1"/>
          <p:nvPr/>
        </p:nvSpPr>
        <p:spPr>
          <a:xfrm>
            <a:off x="3131840" y="356185"/>
            <a:ext cx="55394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What are the advantages of AI?</a:t>
            </a:r>
            <a:endParaRPr lang="en-US" sz="2800" b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 descr="Premium Vector | Artificial Intelligence Logo Icon symbol AI deep ...">
            <a:extLst>
              <a:ext uri="{FF2B5EF4-FFF2-40B4-BE49-F238E27FC236}">
                <a16:creationId xmlns:a16="http://schemas.microsoft.com/office/drawing/2014/main" id="{F3928963-6D3B-AF67-1F4F-1263816F4D3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97" t="27870" r="24013" b="28952"/>
          <a:stretch>
            <a:fillRect/>
          </a:stretch>
        </p:blipFill>
        <p:spPr bwMode="auto">
          <a:xfrm>
            <a:off x="2195736" y="463835"/>
            <a:ext cx="765850" cy="3079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9F7C028-022B-2755-80E6-78169AB11CA6}"/>
              </a:ext>
            </a:extLst>
          </p:cNvPr>
          <p:cNvSpPr txBox="1"/>
          <p:nvPr/>
        </p:nvSpPr>
        <p:spPr>
          <a:xfrm>
            <a:off x="80501" y="1566789"/>
            <a:ext cx="61026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4c). It makes life easier</a:t>
            </a:r>
          </a:p>
        </p:txBody>
      </p:sp>
      <p:pic>
        <p:nvPicPr>
          <p:cNvPr id="6" name="Picture 5" descr="A computer with a green screen&#10;&#10;AI-generated content may be incorrect.">
            <a:extLst>
              <a:ext uri="{FF2B5EF4-FFF2-40B4-BE49-F238E27FC236}">
                <a16:creationId xmlns:a16="http://schemas.microsoft.com/office/drawing/2014/main" id="{FFB6B5F7-88E2-26A3-2C70-AF8B60DB0E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1884" y="2060848"/>
            <a:ext cx="2443104" cy="366465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2834D7CE-C09E-77E3-D719-0C1F5F621753}"/>
              </a:ext>
            </a:extLst>
          </p:cNvPr>
          <p:cNvSpPr txBox="1">
            <a:spLocks/>
          </p:cNvSpPr>
          <p:nvPr/>
        </p:nvSpPr>
        <p:spPr>
          <a:xfrm>
            <a:off x="1" y="6454013"/>
            <a:ext cx="9144000" cy="33035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en-US"/>
            </a:defPPr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Shura Proposal 25/01 Artificial Intelligence</a:t>
            </a:r>
          </a:p>
        </p:txBody>
      </p:sp>
    </p:spTree>
    <p:extLst>
      <p:ext uri="{BB962C8B-B14F-4D97-AF65-F5344CB8AC3E}">
        <p14:creationId xmlns:p14="http://schemas.microsoft.com/office/powerpoint/2010/main" val="18929693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C00EE0-74BC-4D0A-B505-865520CBCF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42E91F21-E41B-4A08-0835-77A726FF1162}"/>
              </a:ext>
            </a:extLst>
          </p:cNvPr>
          <p:cNvSpPr txBox="1"/>
          <p:nvPr/>
        </p:nvSpPr>
        <p:spPr>
          <a:xfrm>
            <a:off x="45262" y="1628981"/>
            <a:ext cx="59766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5a. It can reduce mistakes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0503FA2-D2F1-5CC7-C2E5-03AC70FC7DC9}"/>
              </a:ext>
            </a:extLst>
          </p:cNvPr>
          <p:cNvSpPr txBox="1"/>
          <p:nvPr/>
        </p:nvSpPr>
        <p:spPr>
          <a:xfrm>
            <a:off x="107503" y="2260704"/>
            <a:ext cx="495673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If used correctly, </a:t>
            </a:r>
            <a:r>
              <a:rPr lang="en-US" sz="3600" b="1" dirty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AI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can be more accurate than humans in some tasks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2" name="Picture 4" descr="Ahmadiyya Muslim Association UK - Official Website">
            <a:extLst>
              <a:ext uri="{FF2B5EF4-FFF2-40B4-BE49-F238E27FC236}">
                <a16:creationId xmlns:a16="http://schemas.microsoft.com/office/drawing/2014/main" id="{B1BCF247-A8F2-DC9E-90B3-79E0055013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641"/>
            <a:ext cx="1812095" cy="1584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9C12F79-9186-9EC1-476A-7C5BF628BEEC}"/>
              </a:ext>
            </a:extLst>
          </p:cNvPr>
          <p:cNvSpPr txBox="1"/>
          <p:nvPr/>
        </p:nvSpPr>
        <p:spPr>
          <a:xfrm>
            <a:off x="3203848" y="255254"/>
            <a:ext cx="55394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What are the advantages of AI?</a:t>
            </a:r>
            <a:endParaRPr lang="en-US" sz="2800" b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 descr="Premium Vector | Artificial Intelligence Logo Icon symbol AI deep ...">
            <a:extLst>
              <a:ext uri="{FF2B5EF4-FFF2-40B4-BE49-F238E27FC236}">
                <a16:creationId xmlns:a16="http://schemas.microsoft.com/office/drawing/2014/main" id="{FE87DD86-9B22-E3E5-62D7-A615BCFC19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97" t="27870" r="24013" b="28952"/>
          <a:stretch>
            <a:fillRect/>
          </a:stretch>
        </p:blipFill>
        <p:spPr bwMode="auto">
          <a:xfrm>
            <a:off x="2267744" y="362904"/>
            <a:ext cx="765850" cy="3079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A medical personnel in a room&#10;&#10;AI-generated content may be incorrect.">
            <a:extLst>
              <a:ext uri="{FF2B5EF4-FFF2-40B4-BE49-F238E27FC236}">
                <a16:creationId xmlns:a16="http://schemas.microsoft.com/office/drawing/2014/main" id="{51A6B06A-63E9-05E5-6FC2-1609C2FF9A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64241" y="2275312"/>
            <a:ext cx="4024407" cy="2775164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2579DC93-5487-9C52-46C2-D46300B88D2F}"/>
              </a:ext>
            </a:extLst>
          </p:cNvPr>
          <p:cNvSpPr txBox="1">
            <a:spLocks/>
          </p:cNvSpPr>
          <p:nvPr/>
        </p:nvSpPr>
        <p:spPr>
          <a:xfrm>
            <a:off x="1" y="6454013"/>
            <a:ext cx="9144000" cy="33035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en-US"/>
            </a:defPPr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Shura Proposal 25/01 Artificial Intelligence</a:t>
            </a:r>
          </a:p>
        </p:txBody>
      </p:sp>
    </p:spTree>
    <p:extLst>
      <p:ext uri="{BB962C8B-B14F-4D97-AF65-F5344CB8AC3E}">
        <p14:creationId xmlns:p14="http://schemas.microsoft.com/office/powerpoint/2010/main" val="1215981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BF6062-CA84-D260-2D9F-CDE5210600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B98AC4E-763E-0CF3-92BC-2778D5B3459B}"/>
              </a:ext>
            </a:extLst>
          </p:cNvPr>
          <p:cNvSpPr txBox="1"/>
          <p:nvPr/>
        </p:nvSpPr>
        <p:spPr>
          <a:xfrm>
            <a:off x="107504" y="2287459"/>
            <a:ext cx="66247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Humans get distracted or forget things.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9884A60-504F-2CCF-AD48-B7D7AEFCAB7C}"/>
              </a:ext>
            </a:extLst>
          </p:cNvPr>
          <p:cNvSpPr txBox="1"/>
          <p:nvPr/>
        </p:nvSpPr>
        <p:spPr>
          <a:xfrm>
            <a:off x="107504" y="3360730"/>
            <a:ext cx="83615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AI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follows patterns very strictly.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87B6968-EB89-BBEC-87FD-D38AF4C46DEC}"/>
              </a:ext>
            </a:extLst>
          </p:cNvPr>
          <p:cNvSpPr txBox="1"/>
          <p:nvPr/>
        </p:nvSpPr>
        <p:spPr>
          <a:xfrm>
            <a:off x="107504" y="4071469"/>
            <a:ext cx="836150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For example:</a:t>
            </a:r>
          </a:p>
          <a:p>
            <a:r>
              <a:rPr lang="en-US" sz="3600" b="1" dirty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AI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can detect tiny errors in documents</a:t>
            </a:r>
          </a:p>
        </p:txBody>
      </p:sp>
      <p:pic>
        <p:nvPicPr>
          <p:cNvPr id="8" name="Picture 4" descr="Ahmadiyya Muslim Association UK - Official Website">
            <a:extLst>
              <a:ext uri="{FF2B5EF4-FFF2-40B4-BE49-F238E27FC236}">
                <a16:creationId xmlns:a16="http://schemas.microsoft.com/office/drawing/2014/main" id="{5BA9278B-1012-721E-5EE5-EFA568FCE3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641"/>
            <a:ext cx="1812095" cy="1584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B8DA930-23D0-9D26-50AA-DFE2F9613E90}"/>
              </a:ext>
            </a:extLst>
          </p:cNvPr>
          <p:cNvSpPr txBox="1"/>
          <p:nvPr/>
        </p:nvSpPr>
        <p:spPr>
          <a:xfrm>
            <a:off x="3213328" y="277363"/>
            <a:ext cx="55394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What are the advantages of AI?</a:t>
            </a:r>
            <a:endParaRPr lang="en-US" sz="2800" b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 descr="Premium Vector | Artificial Intelligence Logo Icon symbol AI deep ...">
            <a:extLst>
              <a:ext uri="{FF2B5EF4-FFF2-40B4-BE49-F238E27FC236}">
                <a16:creationId xmlns:a16="http://schemas.microsoft.com/office/drawing/2014/main" id="{7485E431-E416-46E9-5A9D-F256C59087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97" t="27870" r="24013" b="28952"/>
          <a:stretch>
            <a:fillRect/>
          </a:stretch>
        </p:blipFill>
        <p:spPr bwMode="auto">
          <a:xfrm>
            <a:off x="2277224" y="385013"/>
            <a:ext cx="765850" cy="3079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E6BD235-60DB-9FE1-41C4-AC2864AD750B}"/>
              </a:ext>
            </a:extLst>
          </p:cNvPr>
          <p:cNvSpPr txBox="1"/>
          <p:nvPr/>
        </p:nvSpPr>
        <p:spPr>
          <a:xfrm>
            <a:off x="107504" y="1613103"/>
            <a:ext cx="59766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5b. It can reduce mistakes</a:t>
            </a:r>
          </a:p>
        </p:txBody>
      </p:sp>
      <p:pic>
        <p:nvPicPr>
          <p:cNvPr id="4" name="Picture 3" descr="A person writing on a piece of paper&#10;&#10;AI-generated content may be incorrect.">
            <a:extLst>
              <a:ext uri="{FF2B5EF4-FFF2-40B4-BE49-F238E27FC236}">
                <a16:creationId xmlns:a16="http://schemas.microsoft.com/office/drawing/2014/main" id="{70617908-AE7F-F325-3301-EEAA989987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81034" y="1785127"/>
            <a:ext cx="1648083" cy="247212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5352D22C-B619-365C-EED0-DC5504BFB1CA}"/>
              </a:ext>
            </a:extLst>
          </p:cNvPr>
          <p:cNvSpPr txBox="1">
            <a:spLocks/>
          </p:cNvSpPr>
          <p:nvPr/>
        </p:nvSpPr>
        <p:spPr>
          <a:xfrm>
            <a:off x="1" y="6454013"/>
            <a:ext cx="9144000" cy="33035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en-US"/>
            </a:defPPr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Shura Proposal 25/01 Artificial Intelligence</a:t>
            </a:r>
          </a:p>
        </p:txBody>
      </p:sp>
    </p:spTree>
    <p:extLst>
      <p:ext uri="{BB962C8B-B14F-4D97-AF65-F5344CB8AC3E}">
        <p14:creationId xmlns:p14="http://schemas.microsoft.com/office/powerpoint/2010/main" val="1517720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C178F8-CCFD-F443-CA8F-2EFCA24B21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B375E644-77E8-E511-2AD0-2EFEC5D96EBA}"/>
              </a:ext>
            </a:extLst>
          </p:cNvPr>
          <p:cNvSpPr txBox="1"/>
          <p:nvPr/>
        </p:nvSpPr>
        <p:spPr>
          <a:xfrm>
            <a:off x="88453" y="2229598"/>
            <a:ext cx="621173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AI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can spot</a:t>
            </a:r>
          </a:p>
          <a:p>
            <a:pPr algn="just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abnormalities in X-rays that humans miss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476C35A-B8BD-6030-C008-3817BC9C8328}"/>
              </a:ext>
            </a:extLst>
          </p:cNvPr>
          <p:cNvSpPr txBox="1"/>
          <p:nvPr/>
        </p:nvSpPr>
        <p:spPr>
          <a:xfrm>
            <a:off x="88453" y="3840540"/>
            <a:ext cx="58863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AI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can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analyse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financial patterns without emotion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A520B15-2610-CD8F-2D4D-5566403D7EBF}"/>
              </a:ext>
            </a:extLst>
          </p:cNvPr>
          <p:cNvSpPr txBox="1"/>
          <p:nvPr/>
        </p:nvSpPr>
        <p:spPr>
          <a:xfrm>
            <a:off x="56674" y="5002767"/>
            <a:ext cx="66755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When trained well, </a:t>
            </a:r>
            <a:r>
              <a:rPr lang="en-US" sz="3600" b="1" dirty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AI </a:t>
            </a:r>
            <a:r>
              <a:rPr lang="en-US" sz="36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reduces mistakes. </a:t>
            </a:r>
          </a:p>
        </p:txBody>
      </p:sp>
      <p:pic>
        <p:nvPicPr>
          <p:cNvPr id="2" name="Picture 4" descr="Ahmadiyya Muslim Association UK - Official Website">
            <a:extLst>
              <a:ext uri="{FF2B5EF4-FFF2-40B4-BE49-F238E27FC236}">
                <a16:creationId xmlns:a16="http://schemas.microsoft.com/office/drawing/2014/main" id="{94960E16-239C-2ED4-923E-507D7B9424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641"/>
            <a:ext cx="1812095" cy="1584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51604BB-2279-2F68-9998-9F95D4F7EB64}"/>
              </a:ext>
            </a:extLst>
          </p:cNvPr>
          <p:cNvSpPr txBox="1"/>
          <p:nvPr/>
        </p:nvSpPr>
        <p:spPr>
          <a:xfrm>
            <a:off x="3247039" y="346648"/>
            <a:ext cx="55394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What are the advantages of AI?</a:t>
            </a:r>
            <a:endParaRPr lang="en-US" sz="2800" b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 descr="Premium Vector | Artificial Intelligence Logo Icon symbol AI deep ...">
            <a:extLst>
              <a:ext uri="{FF2B5EF4-FFF2-40B4-BE49-F238E27FC236}">
                <a16:creationId xmlns:a16="http://schemas.microsoft.com/office/drawing/2014/main" id="{C7796E57-4BE1-C576-67BE-C76718D557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97" t="27870" r="24013" b="28952"/>
          <a:stretch>
            <a:fillRect/>
          </a:stretch>
        </p:blipFill>
        <p:spPr bwMode="auto">
          <a:xfrm>
            <a:off x="2310935" y="454298"/>
            <a:ext cx="765850" cy="3079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534BDBC-E785-7284-AEC2-719503E4D3C6}"/>
              </a:ext>
            </a:extLst>
          </p:cNvPr>
          <p:cNvSpPr txBox="1"/>
          <p:nvPr/>
        </p:nvSpPr>
        <p:spPr>
          <a:xfrm>
            <a:off x="88453" y="1665149"/>
            <a:ext cx="59766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5c. It can reduce mistakes</a:t>
            </a:r>
          </a:p>
        </p:txBody>
      </p:sp>
      <p:pic>
        <p:nvPicPr>
          <p:cNvPr id="4" name="Picture 3" descr="A doctor looking at a computer screen&#10;&#10;AI-generated content may be incorrect.">
            <a:extLst>
              <a:ext uri="{FF2B5EF4-FFF2-40B4-BE49-F238E27FC236}">
                <a16:creationId xmlns:a16="http://schemas.microsoft.com/office/drawing/2014/main" id="{FA0DD00F-5DE2-D420-34F4-3858132A30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88645" y="2198222"/>
            <a:ext cx="2411760" cy="160721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Picture 12" descr="A screen shot of a computer&#10;&#10;AI-generated content may be incorrect.">
            <a:extLst>
              <a:ext uri="{FF2B5EF4-FFF2-40B4-BE49-F238E27FC236}">
                <a16:creationId xmlns:a16="http://schemas.microsoft.com/office/drawing/2014/main" id="{243C3877-8B78-84A7-13AB-242779257E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64288" y="4118457"/>
            <a:ext cx="1229883" cy="1844824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147DFD4F-62C8-0376-987C-F226017A8F89}"/>
              </a:ext>
            </a:extLst>
          </p:cNvPr>
          <p:cNvSpPr txBox="1">
            <a:spLocks/>
          </p:cNvSpPr>
          <p:nvPr/>
        </p:nvSpPr>
        <p:spPr>
          <a:xfrm>
            <a:off x="1" y="6454013"/>
            <a:ext cx="9144000" cy="33035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en-US"/>
            </a:defPPr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Shura Proposal 25/01 Artificial Intelligence</a:t>
            </a:r>
          </a:p>
        </p:txBody>
      </p:sp>
    </p:spTree>
    <p:extLst>
      <p:ext uri="{BB962C8B-B14F-4D97-AF65-F5344CB8AC3E}">
        <p14:creationId xmlns:p14="http://schemas.microsoft.com/office/powerpoint/2010/main" val="2427610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C6234D-78E5-8250-267F-75C3B17E45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9F70E8E-A7C9-753B-F091-7F0491285980}"/>
              </a:ext>
            </a:extLst>
          </p:cNvPr>
          <p:cNvSpPr txBox="1"/>
          <p:nvPr/>
        </p:nvSpPr>
        <p:spPr>
          <a:xfrm>
            <a:off x="3726228" y="175158"/>
            <a:ext cx="296552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3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Key Takeaways</a:t>
            </a:r>
            <a:endParaRPr lang="en-US" sz="2800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436" name="Picture 4" descr="Project Key Takeaway Monotone Icon In Powerpoint Pptx Png And Editable ...">
            <a:extLst>
              <a:ext uri="{FF2B5EF4-FFF2-40B4-BE49-F238E27FC236}">
                <a16:creationId xmlns:a16="http://schemas.microsoft.com/office/drawing/2014/main" id="{2AC00119-F7DB-7E5A-7619-FF096A4F60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3" t="17451" r="24012" b="2751"/>
          <a:stretch>
            <a:fillRect/>
          </a:stretch>
        </p:blipFill>
        <p:spPr bwMode="auto">
          <a:xfrm>
            <a:off x="3347864" y="220479"/>
            <a:ext cx="615851" cy="532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Beveled 1">
            <a:extLst>
              <a:ext uri="{FF2B5EF4-FFF2-40B4-BE49-F238E27FC236}">
                <a16:creationId xmlns:a16="http://schemas.microsoft.com/office/drawing/2014/main" id="{1E0CB099-F44A-D502-69CB-C4F0841D81DD}"/>
              </a:ext>
            </a:extLst>
          </p:cNvPr>
          <p:cNvSpPr/>
          <p:nvPr/>
        </p:nvSpPr>
        <p:spPr>
          <a:xfrm>
            <a:off x="1169622" y="2367839"/>
            <a:ext cx="7519456" cy="519751"/>
          </a:xfrm>
          <a:prstGeom prst="bevel">
            <a:avLst/>
          </a:prstGeom>
          <a:solidFill>
            <a:schemeClr val="tx1">
              <a:lumMod val="8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 works faster than a human</a:t>
            </a:r>
            <a:endParaRPr lang="en-GB" sz="2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: Beveled 2">
            <a:extLst>
              <a:ext uri="{FF2B5EF4-FFF2-40B4-BE49-F238E27FC236}">
                <a16:creationId xmlns:a16="http://schemas.microsoft.com/office/drawing/2014/main" id="{73F01BA3-BAED-49A2-A99D-B809DA64777F}"/>
              </a:ext>
            </a:extLst>
          </p:cNvPr>
          <p:cNvSpPr/>
          <p:nvPr/>
        </p:nvSpPr>
        <p:spPr>
          <a:xfrm>
            <a:off x="1169622" y="3087033"/>
            <a:ext cx="7519456" cy="756084"/>
          </a:xfrm>
          <a:prstGeom prst="bevel">
            <a:avLst/>
          </a:prstGeom>
          <a:solidFill>
            <a:schemeClr val="tx1">
              <a:lumMod val="8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 can repeat the same task forever, without losing quality</a:t>
            </a:r>
          </a:p>
        </p:txBody>
      </p:sp>
      <p:sp>
        <p:nvSpPr>
          <p:cNvPr id="5" name="Rectangle: Beveled 4">
            <a:extLst>
              <a:ext uri="{FF2B5EF4-FFF2-40B4-BE49-F238E27FC236}">
                <a16:creationId xmlns:a16="http://schemas.microsoft.com/office/drawing/2014/main" id="{D5D8F42B-A519-0AFF-011A-BA9CFA59B9E2}"/>
              </a:ext>
            </a:extLst>
          </p:cNvPr>
          <p:cNvSpPr/>
          <p:nvPr/>
        </p:nvSpPr>
        <p:spPr>
          <a:xfrm>
            <a:off x="1151460" y="4025087"/>
            <a:ext cx="7519457" cy="537941"/>
          </a:xfrm>
          <a:prstGeom prst="bevel">
            <a:avLst/>
          </a:prstGeom>
          <a:solidFill>
            <a:schemeClr val="tx1">
              <a:lumMod val="8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 can support humans in difficult or dangerous tasks.</a:t>
            </a:r>
          </a:p>
        </p:txBody>
      </p:sp>
      <p:sp>
        <p:nvSpPr>
          <p:cNvPr id="6" name="Rectangle: Beveled 5">
            <a:extLst>
              <a:ext uri="{FF2B5EF4-FFF2-40B4-BE49-F238E27FC236}">
                <a16:creationId xmlns:a16="http://schemas.microsoft.com/office/drawing/2014/main" id="{909E56A6-2179-0C54-E536-7D7F7DB796AA}"/>
              </a:ext>
            </a:extLst>
          </p:cNvPr>
          <p:cNvSpPr/>
          <p:nvPr/>
        </p:nvSpPr>
        <p:spPr>
          <a:xfrm>
            <a:off x="1169621" y="4744998"/>
            <a:ext cx="7519457" cy="535197"/>
          </a:xfrm>
          <a:prstGeom prst="bevel">
            <a:avLst/>
          </a:prstGeom>
          <a:solidFill>
            <a:schemeClr val="tx1">
              <a:lumMod val="8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 saves time and reduces effort.</a:t>
            </a:r>
            <a:endParaRPr lang="en-GB" sz="2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: Beveled 7">
            <a:extLst>
              <a:ext uri="{FF2B5EF4-FFF2-40B4-BE49-F238E27FC236}">
                <a16:creationId xmlns:a16="http://schemas.microsoft.com/office/drawing/2014/main" id="{C094E0BA-33FD-479E-1792-31B3890598D1}"/>
              </a:ext>
            </a:extLst>
          </p:cNvPr>
          <p:cNvSpPr/>
          <p:nvPr/>
        </p:nvSpPr>
        <p:spPr>
          <a:xfrm>
            <a:off x="1169620" y="5487300"/>
            <a:ext cx="7519457" cy="756084"/>
          </a:xfrm>
          <a:prstGeom prst="bevel">
            <a:avLst/>
          </a:prstGeom>
          <a:solidFill>
            <a:schemeClr val="tx1">
              <a:lumMod val="8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 used correctly, AI</a:t>
            </a:r>
            <a:r>
              <a:rPr lang="en-US" sz="2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 be more accurate than humans in some tasks.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7383C7E-17E8-578E-C0AF-45156B178306}"/>
              </a:ext>
            </a:extLst>
          </p:cNvPr>
          <p:cNvSpPr txBox="1"/>
          <p:nvPr/>
        </p:nvSpPr>
        <p:spPr>
          <a:xfrm>
            <a:off x="83963" y="1788593"/>
            <a:ext cx="85869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b="1" dirty="0">
                <a:latin typeface="Arial" panose="020B0604020202020204" pitchFamily="34" charset="0"/>
                <a:cs typeface="Arial" panose="020B0604020202020204" pitchFamily="34" charset="0"/>
              </a:rPr>
              <a:t>True / False</a:t>
            </a:r>
            <a:r>
              <a:rPr lang="en-US" sz="13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	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Questions</a:t>
            </a:r>
            <a:endParaRPr lang="en-GB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: Beveled 9">
            <a:extLst>
              <a:ext uri="{FF2B5EF4-FFF2-40B4-BE49-F238E27FC236}">
                <a16:creationId xmlns:a16="http://schemas.microsoft.com/office/drawing/2014/main" id="{D1CB41BB-7B26-BC66-A6B5-E5ADDAD601DF}"/>
              </a:ext>
            </a:extLst>
          </p:cNvPr>
          <p:cNvSpPr/>
          <p:nvPr/>
        </p:nvSpPr>
        <p:spPr>
          <a:xfrm>
            <a:off x="164158" y="2448172"/>
            <a:ext cx="352799" cy="359084"/>
          </a:xfrm>
          <a:prstGeom prst="bevel">
            <a:avLst/>
          </a:prstGeom>
          <a:solidFill>
            <a:schemeClr val="tx1">
              <a:lumMod val="8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14313" indent="-214313" algn="ctr">
              <a:buFont typeface="Wingdings" panose="05000000000000000000" pitchFamily="2" charset="2"/>
              <a:buChar char="ü"/>
            </a:pPr>
            <a:endParaRPr lang="en-GB" sz="1350" dirty="0"/>
          </a:p>
        </p:txBody>
      </p:sp>
      <p:sp>
        <p:nvSpPr>
          <p:cNvPr id="11" name="Rectangle: Beveled 10">
            <a:extLst>
              <a:ext uri="{FF2B5EF4-FFF2-40B4-BE49-F238E27FC236}">
                <a16:creationId xmlns:a16="http://schemas.microsoft.com/office/drawing/2014/main" id="{9CA4366D-BAFA-118D-9724-E2C75469B729}"/>
              </a:ext>
            </a:extLst>
          </p:cNvPr>
          <p:cNvSpPr/>
          <p:nvPr/>
        </p:nvSpPr>
        <p:spPr>
          <a:xfrm>
            <a:off x="599920" y="2448172"/>
            <a:ext cx="352799" cy="359084"/>
          </a:xfrm>
          <a:prstGeom prst="bevel">
            <a:avLst/>
          </a:prstGeom>
          <a:solidFill>
            <a:schemeClr val="tx1">
              <a:lumMod val="8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2" name="Rectangle: Beveled 11">
            <a:extLst>
              <a:ext uri="{FF2B5EF4-FFF2-40B4-BE49-F238E27FC236}">
                <a16:creationId xmlns:a16="http://schemas.microsoft.com/office/drawing/2014/main" id="{F82012D4-BCBF-3E2A-E182-4A161649E212}"/>
              </a:ext>
            </a:extLst>
          </p:cNvPr>
          <p:cNvSpPr/>
          <p:nvPr/>
        </p:nvSpPr>
        <p:spPr>
          <a:xfrm>
            <a:off x="164157" y="3243174"/>
            <a:ext cx="352799" cy="359084"/>
          </a:xfrm>
          <a:prstGeom prst="bevel">
            <a:avLst/>
          </a:prstGeom>
          <a:solidFill>
            <a:schemeClr val="tx1">
              <a:lumMod val="8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3" name="Rectangle: Beveled 12">
            <a:extLst>
              <a:ext uri="{FF2B5EF4-FFF2-40B4-BE49-F238E27FC236}">
                <a16:creationId xmlns:a16="http://schemas.microsoft.com/office/drawing/2014/main" id="{08A50B5D-47FE-47F3-A968-491A5275859D}"/>
              </a:ext>
            </a:extLst>
          </p:cNvPr>
          <p:cNvSpPr/>
          <p:nvPr/>
        </p:nvSpPr>
        <p:spPr>
          <a:xfrm>
            <a:off x="598434" y="3248787"/>
            <a:ext cx="352799" cy="359084"/>
          </a:xfrm>
          <a:prstGeom prst="bevel">
            <a:avLst/>
          </a:prstGeom>
          <a:solidFill>
            <a:schemeClr val="tx1">
              <a:lumMod val="8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4" name="Rectangle: Beveled 13">
            <a:extLst>
              <a:ext uri="{FF2B5EF4-FFF2-40B4-BE49-F238E27FC236}">
                <a16:creationId xmlns:a16="http://schemas.microsoft.com/office/drawing/2014/main" id="{A12D3BC6-D21B-DAC7-8E7B-F494D482811F}"/>
              </a:ext>
            </a:extLst>
          </p:cNvPr>
          <p:cNvSpPr/>
          <p:nvPr/>
        </p:nvSpPr>
        <p:spPr>
          <a:xfrm>
            <a:off x="164157" y="4083274"/>
            <a:ext cx="352799" cy="359084"/>
          </a:xfrm>
          <a:prstGeom prst="bevel">
            <a:avLst/>
          </a:prstGeom>
          <a:solidFill>
            <a:schemeClr val="tx1">
              <a:lumMod val="8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5" name="Rectangle: Beveled 14">
            <a:extLst>
              <a:ext uri="{FF2B5EF4-FFF2-40B4-BE49-F238E27FC236}">
                <a16:creationId xmlns:a16="http://schemas.microsoft.com/office/drawing/2014/main" id="{6384A759-3226-3056-4A6E-D64E6312B847}"/>
              </a:ext>
            </a:extLst>
          </p:cNvPr>
          <p:cNvSpPr/>
          <p:nvPr/>
        </p:nvSpPr>
        <p:spPr>
          <a:xfrm>
            <a:off x="598434" y="4074318"/>
            <a:ext cx="352799" cy="359084"/>
          </a:xfrm>
          <a:prstGeom prst="bevel">
            <a:avLst/>
          </a:prstGeom>
          <a:solidFill>
            <a:schemeClr val="tx1">
              <a:lumMod val="8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6" name="Rectangle: Beveled 15">
            <a:extLst>
              <a:ext uri="{FF2B5EF4-FFF2-40B4-BE49-F238E27FC236}">
                <a16:creationId xmlns:a16="http://schemas.microsoft.com/office/drawing/2014/main" id="{36C315D7-7A0D-328B-EA6B-2571ACA2048F}"/>
              </a:ext>
            </a:extLst>
          </p:cNvPr>
          <p:cNvSpPr/>
          <p:nvPr/>
        </p:nvSpPr>
        <p:spPr>
          <a:xfrm>
            <a:off x="172125" y="4802865"/>
            <a:ext cx="352799" cy="359084"/>
          </a:xfrm>
          <a:prstGeom prst="bevel">
            <a:avLst/>
          </a:prstGeom>
          <a:solidFill>
            <a:schemeClr val="tx1">
              <a:lumMod val="8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7" name="Rectangle: Beveled 16">
            <a:extLst>
              <a:ext uri="{FF2B5EF4-FFF2-40B4-BE49-F238E27FC236}">
                <a16:creationId xmlns:a16="http://schemas.microsoft.com/office/drawing/2014/main" id="{00735EE3-7965-7D34-89E4-FFA34A5AEDB5}"/>
              </a:ext>
            </a:extLst>
          </p:cNvPr>
          <p:cNvSpPr/>
          <p:nvPr/>
        </p:nvSpPr>
        <p:spPr>
          <a:xfrm>
            <a:off x="604784" y="4802865"/>
            <a:ext cx="352799" cy="359084"/>
          </a:xfrm>
          <a:prstGeom prst="bevel">
            <a:avLst/>
          </a:prstGeom>
          <a:solidFill>
            <a:schemeClr val="tx1">
              <a:lumMod val="8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8" name="Rectangle: Beveled 17">
            <a:extLst>
              <a:ext uri="{FF2B5EF4-FFF2-40B4-BE49-F238E27FC236}">
                <a16:creationId xmlns:a16="http://schemas.microsoft.com/office/drawing/2014/main" id="{B46F8BB2-5B06-3D72-05C9-050A61E888D6}"/>
              </a:ext>
            </a:extLst>
          </p:cNvPr>
          <p:cNvSpPr/>
          <p:nvPr/>
        </p:nvSpPr>
        <p:spPr>
          <a:xfrm>
            <a:off x="172125" y="5651025"/>
            <a:ext cx="352799" cy="359084"/>
          </a:xfrm>
          <a:prstGeom prst="bevel">
            <a:avLst/>
          </a:prstGeom>
          <a:solidFill>
            <a:schemeClr val="tx1">
              <a:lumMod val="8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9" name="Rectangle: Beveled 18">
            <a:extLst>
              <a:ext uri="{FF2B5EF4-FFF2-40B4-BE49-F238E27FC236}">
                <a16:creationId xmlns:a16="http://schemas.microsoft.com/office/drawing/2014/main" id="{3B2E92B8-A103-7DC1-7F00-68355D7F63A6}"/>
              </a:ext>
            </a:extLst>
          </p:cNvPr>
          <p:cNvSpPr/>
          <p:nvPr/>
        </p:nvSpPr>
        <p:spPr>
          <a:xfrm>
            <a:off x="598433" y="5651025"/>
            <a:ext cx="352799" cy="359084"/>
          </a:xfrm>
          <a:prstGeom prst="bevel">
            <a:avLst/>
          </a:prstGeom>
          <a:solidFill>
            <a:schemeClr val="tx1">
              <a:lumMod val="8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pic>
        <p:nvPicPr>
          <p:cNvPr id="1026" name="Picture 2" descr="Red Colored Tick">
            <a:extLst>
              <a:ext uri="{FF2B5EF4-FFF2-40B4-BE49-F238E27FC236}">
                <a16:creationId xmlns:a16="http://schemas.microsoft.com/office/drawing/2014/main" id="{F88E77F3-B218-4559-06FD-A1D0EA6F10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08" t="12425" b="13222"/>
          <a:stretch>
            <a:fillRect/>
          </a:stretch>
        </p:blipFill>
        <p:spPr bwMode="auto">
          <a:xfrm>
            <a:off x="240433" y="2515697"/>
            <a:ext cx="214490" cy="251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Red Colored Tick">
            <a:extLst>
              <a:ext uri="{FF2B5EF4-FFF2-40B4-BE49-F238E27FC236}">
                <a16:creationId xmlns:a16="http://schemas.microsoft.com/office/drawing/2014/main" id="{498EEA09-091A-8DC7-FBA8-AD6EE702AC3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08" t="12425" b="13222"/>
          <a:stretch>
            <a:fillRect/>
          </a:stretch>
        </p:blipFill>
        <p:spPr bwMode="auto">
          <a:xfrm>
            <a:off x="233311" y="3296761"/>
            <a:ext cx="214490" cy="251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Red Colored Tick">
            <a:extLst>
              <a:ext uri="{FF2B5EF4-FFF2-40B4-BE49-F238E27FC236}">
                <a16:creationId xmlns:a16="http://schemas.microsoft.com/office/drawing/2014/main" id="{5660129A-5F1C-41AD-1654-708067DF73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08" t="12425" b="13222"/>
          <a:stretch>
            <a:fillRect/>
          </a:stretch>
        </p:blipFill>
        <p:spPr bwMode="auto">
          <a:xfrm>
            <a:off x="233311" y="4163961"/>
            <a:ext cx="214490" cy="251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Red Colored Tick">
            <a:extLst>
              <a:ext uri="{FF2B5EF4-FFF2-40B4-BE49-F238E27FC236}">
                <a16:creationId xmlns:a16="http://schemas.microsoft.com/office/drawing/2014/main" id="{F64A1EC8-7F5F-BDF0-4999-42E45D863C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08" t="12425" b="13222"/>
          <a:stretch>
            <a:fillRect/>
          </a:stretch>
        </p:blipFill>
        <p:spPr bwMode="auto">
          <a:xfrm>
            <a:off x="240433" y="4856452"/>
            <a:ext cx="214490" cy="251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Red Colored Tick">
            <a:extLst>
              <a:ext uri="{FF2B5EF4-FFF2-40B4-BE49-F238E27FC236}">
                <a16:creationId xmlns:a16="http://schemas.microsoft.com/office/drawing/2014/main" id="{035B1FA8-4538-9469-D7C0-4636C2A89A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08" t="12425" b="13222"/>
          <a:stretch>
            <a:fillRect/>
          </a:stretch>
        </p:blipFill>
        <p:spPr bwMode="auto">
          <a:xfrm>
            <a:off x="233311" y="5704612"/>
            <a:ext cx="214490" cy="251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Ahmadiyya Muslim Association UK - Official Website">
            <a:extLst>
              <a:ext uri="{FF2B5EF4-FFF2-40B4-BE49-F238E27FC236}">
                <a16:creationId xmlns:a16="http://schemas.microsoft.com/office/drawing/2014/main" id="{D5C36813-FB39-C059-665D-EBFF44E0E1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641"/>
            <a:ext cx="1812095" cy="1584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ubtitle 2">
            <a:extLst>
              <a:ext uri="{FF2B5EF4-FFF2-40B4-BE49-F238E27FC236}">
                <a16:creationId xmlns:a16="http://schemas.microsoft.com/office/drawing/2014/main" id="{00066DB0-C073-18FF-5E51-C392FFEC1291}"/>
              </a:ext>
            </a:extLst>
          </p:cNvPr>
          <p:cNvSpPr txBox="1">
            <a:spLocks/>
          </p:cNvSpPr>
          <p:nvPr/>
        </p:nvSpPr>
        <p:spPr>
          <a:xfrm>
            <a:off x="1" y="6454013"/>
            <a:ext cx="9144000" cy="33035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en-US"/>
            </a:defPPr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Shura Proposal 25/01 Artificial Intelligence</a:t>
            </a:r>
          </a:p>
        </p:txBody>
      </p:sp>
    </p:spTree>
    <p:extLst>
      <p:ext uri="{BB962C8B-B14F-4D97-AF65-F5344CB8AC3E}">
        <p14:creationId xmlns:p14="http://schemas.microsoft.com/office/powerpoint/2010/main" val="492943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5" grpId="0" animBg="1"/>
      <p:bldP spid="6" grpId="0" animBg="1"/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8AACFC-6484-D65C-E483-54B93A4251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ubtitle 2">
            <a:extLst>
              <a:ext uri="{FF2B5EF4-FFF2-40B4-BE49-F238E27FC236}">
                <a16:creationId xmlns:a16="http://schemas.microsoft.com/office/drawing/2014/main" id="{4D01F12A-91DD-9E6F-8F17-9B0678267B3A}"/>
              </a:ext>
            </a:extLst>
          </p:cNvPr>
          <p:cNvSpPr txBox="1">
            <a:spLocks/>
          </p:cNvSpPr>
          <p:nvPr/>
        </p:nvSpPr>
        <p:spPr>
          <a:xfrm>
            <a:off x="3005826" y="5049180"/>
            <a:ext cx="3348372" cy="582396"/>
          </a:xfrm>
          <a:prstGeom prst="rect">
            <a:avLst/>
          </a:prstGeom>
        </p:spPr>
        <p:txBody>
          <a:bodyPr vert="horz" lIns="0" rIns="13716">
            <a:normAutofit/>
          </a:bodyPr>
          <a:lstStyle/>
          <a:p>
            <a:pPr marR="34290" algn="ctr">
              <a:spcBef>
                <a:spcPct val="20000"/>
              </a:spcBef>
              <a:buClr>
                <a:schemeClr val="accent3"/>
              </a:buClr>
              <a:buSzPct val="95000"/>
              <a:defRPr/>
            </a:pPr>
            <a:endParaRPr lang="en-GB" sz="27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700EE0C2-4494-BDF2-973A-DC11F7DB9E30}"/>
              </a:ext>
            </a:extLst>
          </p:cNvPr>
          <p:cNvSpPr txBox="1">
            <a:spLocks/>
          </p:cNvSpPr>
          <p:nvPr/>
        </p:nvSpPr>
        <p:spPr>
          <a:xfrm>
            <a:off x="467544" y="260648"/>
            <a:ext cx="8316924" cy="2520280"/>
          </a:xfrm>
          <a:prstGeom prst="rect">
            <a:avLst/>
          </a:prstGeom>
        </p:spPr>
        <p:txBody>
          <a:bodyPr vert="horz" lIns="0" rIns="13716">
            <a:noAutofit/>
          </a:bodyPr>
          <a:lstStyle>
            <a:lvl1pPr marL="0" marR="45720" indent="0" algn="r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None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None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None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tx2"/>
              </a:buClr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None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75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Disadvantages</a:t>
            </a:r>
            <a:r>
              <a:rPr lang="en-US" sz="75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7500" b="1" dirty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of AI</a:t>
            </a:r>
          </a:p>
        </p:txBody>
      </p:sp>
      <p:pic>
        <p:nvPicPr>
          <p:cNvPr id="3" name="Picture 2" descr="A yellow robot with a finger pointing to his head&#10;&#10;AI-generated content may be incorrect.">
            <a:extLst>
              <a:ext uri="{FF2B5EF4-FFF2-40B4-BE49-F238E27FC236}">
                <a16:creationId xmlns:a16="http://schemas.microsoft.com/office/drawing/2014/main" id="{5BB11190-9850-94B5-E563-93D20939B7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7794" y="3072904"/>
            <a:ext cx="4029075" cy="30289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Subtitle 2">
            <a:extLst>
              <a:ext uri="{FF2B5EF4-FFF2-40B4-BE49-F238E27FC236}">
                <a16:creationId xmlns:a16="http://schemas.microsoft.com/office/drawing/2014/main" id="{F06E53AF-5D62-0F01-DB41-8B91B5CD1EBE}"/>
              </a:ext>
            </a:extLst>
          </p:cNvPr>
          <p:cNvSpPr txBox="1">
            <a:spLocks/>
          </p:cNvSpPr>
          <p:nvPr/>
        </p:nvSpPr>
        <p:spPr>
          <a:xfrm>
            <a:off x="1" y="6454013"/>
            <a:ext cx="9144000" cy="33035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en-US"/>
            </a:defPPr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Shura Proposal 25/01 Artificial Intelligence</a:t>
            </a:r>
          </a:p>
        </p:txBody>
      </p:sp>
    </p:spTree>
    <p:extLst>
      <p:ext uri="{BB962C8B-B14F-4D97-AF65-F5344CB8AC3E}">
        <p14:creationId xmlns:p14="http://schemas.microsoft.com/office/powerpoint/2010/main" val="11754057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10E217-F832-0150-01BA-2F8891F5C2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229F3DB5-93DA-8F61-857E-6F1D98E1138A}"/>
              </a:ext>
            </a:extLst>
          </p:cNvPr>
          <p:cNvSpPr txBox="1"/>
          <p:nvPr/>
        </p:nvSpPr>
        <p:spPr>
          <a:xfrm>
            <a:off x="45071" y="1638868"/>
            <a:ext cx="58965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1a). AI can make mistakes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A1CFD2B-768B-393A-A7DB-A49D2D1D1EEB}"/>
              </a:ext>
            </a:extLst>
          </p:cNvPr>
          <p:cNvSpPr txBox="1"/>
          <p:nvPr/>
        </p:nvSpPr>
        <p:spPr>
          <a:xfrm>
            <a:off x="98002" y="2324428"/>
            <a:ext cx="519407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If the data it learned from is wrong or biased, </a:t>
            </a:r>
            <a:r>
              <a:rPr lang="en-US" sz="3600" b="1" dirty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AI</a:t>
            </a:r>
            <a:r>
              <a:rPr lang="en-US" sz="3600" b="1" dirty="0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gives wrong answers. </a:t>
            </a:r>
          </a:p>
        </p:txBody>
      </p:sp>
      <p:pic>
        <p:nvPicPr>
          <p:cNvPr id="11266" name="Picture 2" descr="Advantages and Disadvantages of AI Concept. Pros and Cons of Artificial ...">
            <a:extLst>
              <a:ext uri="{FF2B5EF4-FFF2-40B4-BE49-F238E27FC236}">
                <a16:creationId xmlns:a16="http://schemas.microsoft.com/office/drawing/2014/main" id="{DECC4517-BFC3-9BC0-2EB8-7F46F7EE66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11" t="10851" r="8421" b="14901"/>
          <a:stretch>
            <a:fillRect/>
          </a:stretch>
        </p:blipFill>
        <p:spPr bwMode="auto">
          <a:xfrm>
            <a:off x="2007497" y="380930"/>
            <a:ext cx="771297" cy="49327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4" descr="Ahmadiyya Muslim Association UK - Official Website">
            <a:extLst>
              <a:ext uri="{FF2B5EF4-FFF2-40B4-BE49-F238E27FC236}">
                <a16:creationId xmlns:a16="http://schemas.microsoft.com/office/drawing/2014/main" id="{7BD5CE53-5651-7204-7B9B-36D7EFE42B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641"/>
            <a:ext cx="1812095" cy="1584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23A91B8-1BFF-073D-02DB-FAD8C96F1B04}"/>
              </a:ext>
            </a:extLst>
          </p:cNvPr>
          <p:cNvSpPr txBox="1"/>
          <p:nvPr/>
        </p:nvSpPr>
        <p:spPr>
          <a:xfrm>
            <a:off x="2735288" y="358262"/>
            <a:ext cx="6408712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What are the Disadvantages of AI?</a:t>
            </a:r>
            <a:endParaRPr lang="en-US" sz="2800" b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 descr="A robot with a life preserver&#10;&#10;AI-generated content may be incorrect.">
            <a:extLst>
              <a:ext uri="{FF2B5EF4-FFF2-40B4-BE49-F238E27FC236}">
                <a16:creationId xmlns:a16="http://schemas.microsoft.com/office/drawing/2014/main" id="{0653AC3C-BAF9-B0F3-CE03-07F1D8935F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21460" y="2289341"/>
            <a:ext cx="2933883" cy="2892169"/>
          </a:xfrm>
          <a:prstGeom prst="rect">
            <a:avLst/>
          </a:prstGeom>
        </p:spPr>
      </p:pic>
      <p:sp>
        <p:nvSpPr>
          <p:cNvPr id="4" name="Subtitle 2">
            <a:extLst>
              <a:ext uri="{FF2B5EF4-FFF2-40B4-BE49-F238E27FC236}">
                <a16:creationId xmlns:a16="http://schemas.microsoft.com/office/drawing/2014/main" id="{DC7309EC-E849-AED1-C02A-FACFC95ADA3A}"/>
              </a:ext>
            </a:extLst>
          </p:cNvPr>
          <p:cNvSpPr txBox="1">
            <a:spLocks/>
          </p:cNvSpPr>
          <p:nvPr/>
        </p:nvSpPr>
        <p:spPr>
          <a:xfrm>
            <a:off x="1" y="6454013"/>
            <a:ext cx="9144000" cy="33035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en-US"/>
            </a:defPPr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Shura Proposal 25/01 Artificial Intelligence</a:t>
            </a:r>
          </a:p>
        </p:txBody>
      </p:sp>
    </p:spTree>
    <p:extLst>
      <p:ext uri="{BB962C8B-B14F-4D97-AF65-F5344CB8AC3E}">
        <p14:creationId xmlns:p14="http://schemas.microsoft.com/office/powerpoint/2010/main" val="362291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07C0DFAE-41AD-4DFB-F182-3CF3E2B49153}"/>
              </a:ext>
            </a:extLst>
          </p:cNvPr>
          <p:cNvSpPr txBox="1"/>
          <p:nvPr/>
        </p:nvSpPr>
        <p:spPr>
          <a:xfrm>
            <a:off x="107504" y="1866130"/>
            <a:ext cx="52565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1a)  AI works very fast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57B4CE0-DEEA-AEFE-DC6D-120764D59B5D}"/>
              </a:ext>
            </a:extLst>
          </p:cNvPr>
          <p:cNvSpPr txBox="1"/>
          <p:nvPr/>
        </p:nvSpPr>
        <p:spPr>
          <a:xfrm>
            <a:off x="139390" y="4281884"/>
            <a:ext cx="53687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Much faster than a human.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1FCEC6A-214F-3B0E-7AF5-A06646B3DFAC}"/>
              </a:ext>
            </a:extLst>
          </p:cNvPr>
          <p:cNvSpPr txBox="1"/>
          <p:nvPr/>
        </p:nvSpPr>
        <p:spPr>
          <a:xfrm>
            <a:off x="126630" y="2512461"/>
            <a:ext cx="538147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It can look through huge amounts of information in seconds.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 descr="Premium Vector | Artificial Intelligence Logo Icon symbol AI deep ...">
            <a:extLst>
              <a:ext uri="{FF2B5EF4-FFF2-40B4-BE49-F238E27FC236}">
                <a16:creationId xmlns:a16="http://schemas.microsoft.com/office/drawing/2014/main" id="{5DAE7B9D-FA93-FBAF-074E-522FD5E0F9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97" t="27870" r="24013" b="28952"/>
          <a:stretch>
            <a:fillRect/>
          </a:stretch>
        </p:blipFill>
        <p:spPr bwMode="auto">
          <a:xfrm>
            <a:off x="2051720" y="310283"/>
            <a:ext cx="765850" cy="3079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17E0F10-4063-77B4-B8A0-19A959562003}"/>
              </a:ext>
            </a:extLst>
          </p:cNvPr>
          <p:cNvSpPr txBox="1"/>
          <p:nvPr/>
        </p:nvSpPr>
        <p:spPr>
          <a:xfrm>
            <a:off x="2987824" y="202633"/>
            <a:ext cx="55394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What are the advantages of AI?</a:t>
            </a:r>
            <a:endParaRPr lang="en-US" sz="2800" b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4" descr="Ahmadiyya Muslim Association UK - Official Website">
            <a:extLst>
              <a:ext uri="{FF2B5EF4-FFF2-40B4-BE49-F238E27FC236}">
                <a16:creationId xmlns:a16="http://schemas.microsoft.com/office/drawing/2014/main" id="{325BD6D1-F241-94F1-9305-3356410735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641"/>
            <a:ext cx="1812095" cy="1584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A robot with a hand out&#10;&#10;AI-generated content may be incorrect.">
            <a:extLst>
              <a:ext uri="{FF2B5EF4-FFF2-40B4-BE49-F238E27FC236}">
                <a16:creationId xmlns:a16="http://schemas.microsoft.com/office/drawing/2014/main" id="{5853F37B-E6B2-706C-9E66-D955A51110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92850" y="2090235"/>
            <a:ext cx="2847975" cy="31527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2" name="Subtitle 2">
            <a:extLst>
              <a:ext uri="{FF2B5EF4-FFF2-40B4-BE49-F238E27FC236}">
                <a16:creationId xmlns:a16="http://schemas.microsoft.com/office/drawing/2014/main" id="{BA82DA99-4DDB-92D3-27BA-AF02A5E87787}"/>
              </a:ext>
            </a:extLst>
          </p:cNvPr>
          <p:cNvSpPr txBox="1">
            <a:spLocks/>
          </p:cNvSpPr>
          <p:nvPr/>
        </p:nvSpPr>
        <p:spPr>
          <a:xfrm>
            <a:off x="1" y="6454013"/>
            <a:ext cx="9144000" cy="33035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en-US"/>
            </a:defPPr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Shura Proposal 25/01 Artificial Intelligence</a:t>
            </a:r>
          </a:p>
        </p:txBody>
      </p:sp>
    </p:spTree>
    <p:extLst>
      <p:ext uri="{BB962C8B-B14F-4D97-AF65-F5344CB8AC3E}">
        <p14:creationId xmlns:p14="http://schemas.microsoft.com/office/powerpoint/2010/main" val="20604974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576E76-9B2B-A916-8471-535D1F64DC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6FBBEAC-6E72-AAF5-2558-DC3DB8F711C0}"/>
              </a:ext>
            </a:extLst>
          </p:cNvPr>
          <p:cNvSpPr txBox="1"/>
          <p:nvPr/>
        </p:nvSpPr>
        <p:spPr>
          <a:xfrm>
            <a:off x="112572" y="2314089"/>
            <a:ext cx="568356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Even though </a:t>
            </a:r>
            <a:r>
              <a:rPr lang="en-US" sz="3600" b="1" dirty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AI 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looks smart, it doesn’t truly understand anything.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948101F-7FDF-97DC-DCDD-7326685A7F0C}"/>
              </a:ext>
            </a:extLst>
          </p:cNvPr>
          <p:cNvSpPr txBox="1"/>
          <p:nvPr/>
        </p:nvSpPr>
        <p:spPr>
          <a:xfrm>
            <a:off x="126400" y="4048350"/>
            <a:ext cx="53817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i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 can:</a:t>
            </a:r>
          </a:p>
          <a:p>
            <a:pPr algn="just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Misinterpret a question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B73C3BC-0EC2-AC15-153B-8124C4724417}"/>
              </a:ext>
            </a:extLst>
          </p:cNvPr>
          <p:cNvSpPr txBox="1"/>
          <p:nvPr/>
        </p:nvSpPr>
        <p:spPr>
          <a:xfrm>
            <a:off x="99252" y="5171570"/>
            <a:ext cx="77096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Get confused with unusual inputs</a:t>
            </a:r>
          </a:p>
        </p:txBody>
      </p:sp>
      <p:pic>
        <p:nvPicPr>
          <p:cNvPr id="2" name="Picture 4" descr="Ahmadiyya Muslim Association UK - Official Website">
            <a:extLst>
              <a:ext uri="{FF2B5EF4-FFF2-40B4-BE49-F238E27FC236}">
                <a16:creationId xmlns:a16="http://schemas.microsoft.com/office/drawing/2014/main" id="{D70F2B13-9081-041B-60BE-06D406D333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641"/>
            <a:ext cx="1812095" cy="1584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A607217-E8CC-762E-4930-C37B534B0045}"/>
              </a:ext>
            </a:extLst>
          </p:cNvPr>
          <p:cNvSpPr txBox="1"/>
          <p:nvPr/>
        </p:nvSpPr>
        <p:spPr>
          <a:xfrm>
            <a:off x="2627784" y="293782"/>
            <a:ext cx="6408712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What are the Disadvantages of AI?</a:t>
            </a:r>
            <a:endParaRPr lang="en-US" sz="2800" b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2" descr="Advantages and Disadvantages of AI Concept. Pros and Cons of Artificial ...">
            <a:extLst>
              <a:ext uri="{FF2B5EF4-FFF2-40B4-BE49-F238E27FC236}">
                <a16:creationId xmlns:a16="http://schemas.microsoft.com/office/drawing/2014/main" id="{57DDEFC6-6851-DE14-460F-61D9CB4625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11" t="10851" r="8421" b="14901"/>
          <a:stretch>
            <a:fillRect/>
          </a:stretch>
        </p:blipFill>
        <p:spPr bwMode="auto">
          <a:xfrm>
            <a:off x="1899993" y="316450"/>
            <a:ext cx="771297" cy="49327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B2B119F-8905-6F80-23D1-D05E811263A6}"/>
              </a:ext>
            </a:extLst>
          </p:cNvPr>
          <p:cNvSpPr txBox="1"/>
          <p:nvPr/>
        </p:nvSpPr>
        <p:spPr>
          <a:xfrm>
            <a:off x="29471" y="1620897"/>
            <a:ext cx="58965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1b). AI can make mistakes</a:t>
            </a:r>
          </a:p>
        </p:txBody>
      </p:sp>
      <p:pic>
        <p:nvPicPr>
          <p:cNvPr id="13" name="Picture 12" descr="A poster of a robot sitting at a desk&#10;&#10;AI-generated content may be incorrect.">
            <a:extLst>
              <a:ext uri="{FF2B5EF4-FFF2-40B4-BE49-F238E27FC236}">
                <a16:creationId xmlns:a16="http://schemas.microsoft.com/office/drawing/2014/main" id="{F6B2C3E0-D804-7048-0DB2-461B592636F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515" t="3043"/>
          <a:stretch>
            <a:fillRect/>
          </a:stretch>
        </p:blipFill>
        <p:spPr>
          <a:xfrm>
            <a:off x="6516216" y="2026122"/>
            <a:ext cx="2195930" cy="289939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Subtitle 2">
            <a:extLst>
              <a:ext uri="{FF2B5EF4-FFF2-40B4-BE49-F238E27FC236}">
                <a16:creationId xmlns:a16="http://schemas.microsoft.com/office/drawing/2014/main" id="{5868B6F3-858C-10B3-E477-219C45416B03}"/>
              </a:ext>
            </a:extLst>
          </p:cNvPr>
          <p:cNvSpPr txBox="1">
            <a:spLocks/>
          </p:cNvSpPr>
          <p:nvPr/>
        </p:nvSpPr>
        <p:spPr>
          <a:xfrm>
            <a:off x="1" y="6454013"/>
            <a:ext cx="9144000" cy="33035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en-US"/>
            </a:defPPr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Shura Proposal 25/01 Artificial Intelligence</a:t>
            </a:r>
          </a:p>
        </p:txBody>
      </p:sp>
    </p:spTree>
    <p:extLst>
      <p:ext uri="{BB962C8B-B14F-4D97-AF65-F5344CB8AC3E}">
        <p14:creationId xmlns:p14="http://schemas.microsoft.com/office/powerpoint/2010/main" val="8225905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3.7037E-6 C 0.02292 0.00093 0.04201 0.00903 0.05208 0.02107 L 0.075 0.04908 C 0.08003 0.0551 0.08802 0.05811 0.09792 0.05811 C 0.11198 0.05811 0.12396 0.05 0.125 0.03797 C 0.12396 0.02801 0.11198 0.01899 0.09792 0.01899 C 0.08802 0.01899 0.08003 0.02292 0.075 0.02801 L 0.05208 0.05602 C 0.04201 0.06806 0.02292 0.07593 8.33333E-7 0.07709 C -0.02292 0.07593 -0.04201 0.06806 -0.05208 0.05602 L -0.075 0.02801 C -0.08004 0.02292 -0.08802 0.01899 -0.09792 0.01899 C -0.11198 0.01899 -0.12396 0.02801 -0.125 0.03797 C -0.12396 0.05 -0.11198 0.05811 -0.09792 0.05811 C -0.08802 0.05811 -0.08004 0.0551 -0.075 0.04908 L -0.05208 0.02107 C -0.04201 0.00903 -0.02292 0.00093 8.33333E-7 -3.7037E-6 Z " pathEditMode="relative" rAng="0" ptsTypes="AAAAAAAAAAAAAAAAA">
                                      <p:cBhvr>
                                        <p:cTn id="2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A6C53A-7EB0-8925-67AC-A48B4ED0F7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B81B59D4-FFB8-F0F1-808D-ECF69132E544}"/>
              </a:ext>
            </a:extLst>
          </p:cNvPr>
          <p:cNvSpPr txBox="1"/>
          <p:nvPr/>
        </p:nvSpPr>
        <p:spPr>
          <a:xfrm>
            <a:off x="107504" y="2339587"/>
            <a:ext cx="57606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Give confident but wrong answers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DA18F21-0693-572C-5417-0807D590FF65}"/>
              </a:ext>
            </a:extLst>
          </p:cNvPr>
          <p:cNvSpPr txBox="1"/>
          <p:nvPr/>
        </p:nvSpPr>
        <p:spPr>
          <a:xfrm>
            <a:off x="107504" y="3437429"/>
            <a:ext cx="475252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If the training data is bad, the </a:t>
            </a:r>
            <a:r>
              <a:rPr lang="en-US" sz="3600" b="1" dirty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AI</a:t>
            </a:r>
            <a:r>
              <a:rPr lang="en-US" sz="3600" b="1" dirty="0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becomes bad. </a:t>
            </a:r>
          </a:p>
        </p:txBody>
      </p:sp>
      <p:pic>
        <p:nvPicPr>
          <p:cNvPr id="5" name="Picture 4" descr="Ahmadiyya Muslim Association UK - Official Website">
            <a:extLst>
              <a:ext uri="{FF2B5EF4-FFF2-40B4-BE49-F238E27FC236}">
                <a16:creationId xmlns:a16="http://schemas.microsoft.com/office/drawing/2014/main" id="{82502A3E-26B5-F6EA-052C-53328D082D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641"/>
            <a:ext cx="1812095" cy="1584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5B8599A-A479-06CF-F81B-4041E1E369E5}"/>
              </a:ext>
            </a:extLst>
          </p:cNvPr>
          <p:cNvSpPr txBox="1"/>
          <p:nvPr/>
        </p:nvSpPr>
        <p:spPr>
          <a:xfrm>
            <a:off x="2703748" y="323374"/>
            <a:ext cx="6408712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What are the Disadvantages of AI?</a:t>
            </a:r>
            <a:endParaRPr lang="en-US" sz="2800" b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2" descr="Advantages and Disadvantages of AI Concept. Pros and Cons of Artificial ...">
            <a:extLst>
              <a:ext uri="{FF2B5EF4-FFF2-40B4-BE49-F238E27FC236}">
                <a16:creationId xmlns:a16="http://schemas.microsoft.com/office/drawing/2014/main" id="{771E297B-1987-09DA-D60E-164F10817A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11" t="10851" r="8421" b="14901"/>
          <a:stretch>
            <a:fillRect/>
          </a:stretch>
        </p:blipFill>
        <p:spPr bwMode="auto">
          <a:xfrm>
            <a:off x="1975957" y="346042"/>
            <a:ext cx="771297" cy="49327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4207A48-C1B5-EF9D-91BC-5E60CF2CF20F}"/>
              </a:ext>
            </a:extLst>
          </p:cNvPr>
          <p:cNvSpPr txBox="1"/>
          <p:nvPr/>
        </p:nvSpPr>
        <p:spPr>
          <a:xfrm>
            <a:off x="107504" y="1666245"/>
            <a:ext cx="58965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1c). AI can make mistakes</a:t>
            </a:r>
          </a:p>
        </p:txBody>
      </p:sp>
      <p:pic>
        <p:nvPicPr>
          <p:cNvPr id="6" name="Picture 5" descr="A yellow robot with a hand pointing to his head&#10;&#10;AI-generated content may be incorrect.">
            <a:extLst>
              <a:ext uri="{FF2B5EF4-FFF2-40B4-BE49-F238E27FC236}">
                <a16:creationId xmlns:a16="http://schemas.microsoft.com/office/drawing/2014/main" id="{C172FE71-92EE-B963-43BA-AF4B536956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0192" y="2132856"/>
            <a:ext cx="2632517" cy="1754326"/>
          </a:xfrm>
          <a:prstGeom prst="rect">
            <a:avLst/>
          </a:prstGeom>
        </p:spPr>
      </p:pic>
      <p:pic>
        <p:nvPicPr>
          <p:cNvPr id="14" name="Picture 13" descr="A toy robot with purple eyes&#10;&#10;AI-generated content may be incorrect.">
            <a:extLst>
              <a:ext uri="{FF2B5EF4-FFF2-40B4-BE49-F238E27FC236}">
                <a16:creationId xmlns:a16="http://schemas.microsoft.com/office/drawing/2014/main" id="{B2A82C8E-E1E2-8AA3-BBCC-17D61DDEE9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56476" y="4189240"/>
            <a:ext cx="3454033" cy="1937629"/>
          </a:xfrm>
          <a:prstGeom prst="rect">
            <a:avLst/>
          </a:prstGeom>
        </p:spPr>
      </p:pic>
      <p:sp>
        <p:nvSpPr>
          <p:cNvPr id="4" name="Subtitle 2">
            <a:extLst>
              <a:ext uri="{FF2B5EF4-FFF2-40B4-BE49-F238E27FC236}">
                <a16:creationId xmlns:a16="http://schemas.microsoft.com/office/drawing/2014/main" id="{242D93FE-F7A5-8349-8E5B-420935BD1117}"/>
              </a:ext>
            </a:extLst>
          </p:cNvPr>
          <p:cNvSpPr txBox="1">
            <a:spLocks/>
          </p:cNvSpPr>
          <p:nvPr/>
        </p:nvSpPr>
        <p:spPr>
          <a:xfrm>
            <a:off x="1" y="6454013"/>
            <a:ext cx="9144000" cy="33035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en-US"/>
            </a:defPPr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Shura Proposal 25/01 Artificial Intelligence</a:t>
            </a:r>
          </a:p>
        </p:txBody>
      </p:sp>
    </p:spTree>
    <p:extLst>
      <p:ext uri="{BB962C8B-B14F-4D97-AF65-F5344CB8AC3E}">
        <p14:creationId xmlns:p14="http://schemas.microsoft.com/office/powerpoint/2010/main" val="34774907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D2CAD6-73DF-259E-D333-7AB1C22BD6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DC841ED5-C20D-C76E-3F52-872B05CD53ED}"/>
              </a:ext>
            </a:extLst>
          </p:cNvPr>
          <p:cNvSpPr txBox="1"/>
          <p:nvPr/>
        </p:nvSpPr>
        <p:spPr>
          <a:xfrm>
            <a:off x="145377" y="2218805"/>
            <a:ext cx="79928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This can lead to bad situations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9F29AD5-A282-FFE2-1596-DA400307E37B}"/>
              </a:ext>
            </a:extLst>
          </p:cNvPr>
          <p:cNvSpPr txBox="1"/>
          <p:nvPr/>
        </p:nvSpPr>
        <p:spPr>
          <a:xfrm>
            <a:off x="180038" y="2838703"/>
            <a:ext cx="523964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For example:</a:t>
            </a:r>
          </a:p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If you ask, for instance, </a:t>
            </a:r>
            <a:r>
              <a:rPr lang="en-US" sz="3600" b="1" dirty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AI 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for a certain quote of the </a:t>
            </a:r>
            <a:r>
              <a:rPr lang="en-US" sz="3600" b="1" dirty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Promised Messiah (as)</a:t>
            </a:r>
          </a:p>
        </p:txBody>
      </p:sp>
      <p:sp>
        <p:nvSpPr>
          <p:cNvPr id="5" name="AutoShape 2" descr="100+ Quotes About Islam. Best Journey Into The Muslim World">
            <a:extLst>
              <a:ext uri="{FF2B5EF4-FFF2-40B4-BE49-F238E27FC236}">
                <a16:creationId xmlns:a16="http://schemas.microsoft.com/office/drawing/2014/main" id="{190245B6-EA07-5464-F974-AD0C2500BD0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57700" y="3314700"/>
            <a:ext cx="2286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pic>
        <p:nvPicPr>
          <p:cNvPr id="8" name="Picture 4" descr="Ahmadiyya Muslim Association UK - Official Website">
            <a:extLst>
              <a:ext uri="{FF2B5EF4-FFF2-40B4-BE49-F238E27FC236}">
                <a16:creationId xmlns:a16="http://schemas.microsoft.com/office/drawing/2014/main" id="{D7B8025F-4A8F-D835-0358-DE5F75096C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641"/>
            <a:ext cx="1812095" cy="1584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06D87BC-31BB-47BC-E808-34623CFC5AF6}"/>
              </a:ext>
            </a:extLst>
          </p:cNvPr>
          <p:cNvSpPr txBox="1"/>
          <p:nvPr/>
        </p:nvSpPr>
        <p:spPr>
          <a:xfrm>
            <a:off x="2666016" y="404664"/>
            <a:ext cx="6408712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What are the Disadvantages of AI?</a:t>
            </a:r>
            <a:endParaRPr lang="en-US" sz="2800" b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2" descr="Advantages and Disadvantages of AI Concept. Pros and Cons of Artificial ...">
            <a:extLst>
              <a:ext uri="{FF2B5EF4-FFF2-40B4-BE49-F238E27FC236}">
                <a16:creationId xmlns:a16="http://schemas.microsoft.com/office/drawing/2014/main" id="{02909020-0839-6059-0D8A-FA5AD2E9A7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11" t="10851" r="8421" b="14901"/>
          <a:stretch>
            <a:fillRect/>
          </a:stretch>
        </p:blipFill>
        <p:spPr bwMode="auto">
          <a:xfrm>
            <a:off x="1938225" y="427332"/>
            <a:ext cx="771297" cy="49327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6301B53-BF5B-4DDE-F308-E3EC2499C2E5}"/>
              </a:ext>
            </a:extLst>
          </p:cNvPr>
          <p:cNvSpPr txBox="1"/>
          <p:nvPr/>
        </p:nvSpPr>
        <p:spPr>
          <a:xfrm>
            <a:off x="107504" y="1622792"/>
            <a:ext cx="58965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1d). AI can make mistakes</a:t>
            </a:r>
          </a:p>
        </p:txBody>
      </p:sp>
      <p:pic>
        <p:nvPicPr>
          <p:cNvPr id="6" name="Picture 5" descr="A blue rectangle with green text&#10;&#10;AI-generated content may be incorrect.">
            <a:extLst>
              <a:ext uri="{FF2B5EF4-FFF2-40B4-BE49-F238E27FC236}">
                <a16:creationId xmlns:a16="http://schemas.microsoft.com/office/drawing/2014/main" id="{FCC27BDD-567E-9BDA-DB22-3A9DA8A989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19682" y="3092430"/>
            <a:ext cx="3563407" cy="1344682"/>
          </a:xfrm>
          <a:prstGeom prst="rect">
            <a:avLst/>
          </a:prstGeom>
        </p:spPr>
      </p:pic>
      <p:sp>
        <p:nvSpPr>
          <p:cNvPr id="4" name="Subtitle 2">
            <a:extLst>
              <a:ext uri="{FF2B5EF4-FFF2-40B4-BE49-F238E27FC236}">
                <a16:creationId xmlns:a16="http://schemas.microsoft.com/office/drawing/2014/main" id="{11C92DCC-9544-6354-9C8A-A9CC913DD2D9}"/>
              </a:ext>
            </a:extLst>
          </p:cNvPr>
          <p:cNvSpPr txBox="1">
            <a:spLocks/>
          </p:cNvSpPr>
          <p:nvPr/>
        </p:nvSpPr>
        <p:spPr>
          <a:xfrm>
            <a:off x="1" y="6454013"/>
            <a:ext cx="9144000" cy="33035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en-US"/>
            </a:defPPr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Shura Proposal 25/01 Artificial Intelligence</a:t>
            </a:r>
          </a:p>
        </p:txBody>
      </p:sp>
    </p:spTree>
    <p:extLst>
      <p:ext uri="{BB962C8B-B14F-4D97-AF65-F5344CB8AC3E}">
        <p14:creationId xmlns:p14="http://schemas.microsoft.com/office/powerpoint/2010/main" val="30028863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6B6FCF-45F3-485D-26DF-785FDE7929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D658ACEA-47A5-FA6E-F84F-D58E08EE9D3D}"/>
              </a:ext>
            </a:extLst>
          </p:cNvPr>
          <p:cNvSpPr txBox="1"/>
          <p:nvPr/>
        </p:nvSpPr>
        <p:spPr>
          <a:xfrm>
            <a:off x="45949" y="2235445"/>
            <a:ext cx="7245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It may not find it and make it up!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88FAB65-2B9B-41B6-2461-03AD9DC593C9}"/>
              </a:ext>
            </a:extLst>
          </p:cNvPr>
          <p:cNvSpPr txBox="1"/>
          <p:nvPr/>
        </p:nvSpPr>
        <p:spPr>
          <a:xfrm>
            <a:off x="64132" y="3861048"/>
            <a:ext cx="638007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If you then use it as a quote, you could be challenged.</a:t>
            </a:r>
          </a:p>
          <a:p>
            <a:pPr algn="just"/>
            <a:r>
              <a:rPr lang="en-US" sz="3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Where is this quote from!!!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EAEF028-7EC5-0761-A9F6-B2D8D177AF24}"/>
              </a:ext>
            </a:extLst>
          </p:cNvPr>
          <p:cNvSpPr txBox="1"/>
          <p:nvPr/>
        </p:nvSpPr>
        <p:spPr>
          <a:xfrm>
            <a:off x="45949" y="2780614"/>
            <a:ext cx="62447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It may misquote or add it’s own understanding</a:t>
            </a:r>
            <a:endParaRPr lang="en-US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4" name="Picture 6" descr="Ahmadi Muslim Sends Debate Challenge to Follower of Asif Jalali احمدی ...">
            <a:extLst>
              <a:ext uri="{FF2B5EF4-FFF2-40B4-BE49-F238E27FC236}">
                <a16:creationId xmlns:a16="http://schemas.microsoft.com/office/drawing/2014/main" id="{BDAE4AFB-E666-080D-6296-FA79C006AD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0738" y="4916562"/>
            <a:ext cx="2345758" cy="131948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Ahmadiyya Muslim Association UK - Official Website">
            <a:extLst>
              <a:ext uri="{FF2B5EF4-FFF2-40B4-BE49-F238E27FC236}">
                <a16:creationId xmlns:a16="http://schemas.microsoft.com/office/drawing/2014/main" id="{5DE47BA5-B2FD-7BAE-3C86-7F549FB0F0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641"/>
            <a:ext cx="1812095" cy="1584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9F99715-A333-B72A-96CF-0DCDFE4D41B9}"/>
              </a:ext>
            </a:extLst>
          </p:cNvPr>
          <p:cNvSpPr txBox="1"/>
          <p:nvPr/>
        </p:nvSpPr>
        <p:spPr>
          <a:xfrm>
            <a:off x="2627784" y="284426"/>
            <a:ext cx="6408712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What are the Disadvantages of AI?</a:t>
            </a:r>
            <a:endParaRPr lang="en-US" sz="2800" b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2" descr="Advantages and Disadvantages of AI Concept. Pros and Cons of Artificial ...">
            <a:extLst>
              <a:ext uri="{FF2B5EF4-FFF2-40B4-BE49-F238E27FC236}">
                <a16:creationId xmlns:a16="http://schemas.microsoft.com/office/drawing/2014/main" id="{1F976C97-702B-E030-7C91-7164C1DC2D4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11" t="10851" r="8421" b="14901"/>
          <a:stretch>
            <a:fillRect/>
          </a:stretch>
        </p:blipFill>
        <p:spPr bwMode="auto">
          <a:xfrm>
            <a:off x="1899993" y="307094"/>
            <a:ext cx="771297" cy="49327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CE83432-AE28-D1FB-89BE-CCDD7C5CE836}"/>
              </a:ext>
            </a:extLst>
          </p:cNvPr>
          <p:cNvSpPr txBox="1"/>
          <p:nvPr/>
        </p:nvSpPr>
        <p:spPr>
          <a:xfrm>
            <a:off x="0" y="1644322"/>
            <a:ext cx="58965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1e). AI can make mistakes</a:t>
            </a:r>
          </a:p>
        </p:txBody>
      </p:sp>
      <p:pic>
        <p:nvPicPr>
          <p:cNvPr id="6" name="Picture 5" descr="Cartoon robot working on a computer&#10;&#10;AI-generated content may be incorrect.">
            <a:extLst>
              <a:ext uri="{FF2B5EF4-FFF2-40B4-BE49-F238E27FC236}">
                <a16:creationId xmlns:a16="http://schemas.microsoft.com/office/drawing/2014/main" id="{40074E16-2FBC-51B5-DD6B-4A01FD90E13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20272" y="2880197"/>
            <a:ext cx="1802771" cy="180277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Subtitle 2">
            <a:extLst>
              <a:ext uri="{FF2B5EF4-FFF2-40B4-BE49-F238E27FC236}">
                <a16:creationId xmlns:a16="http://schemas.microsoft.com/office/drawing/2014/main" id="{4CCB07F5-17A0-A121-FE93-A40635B82B19}"/>
              </a:ext>
            </a:extLst>
          </p:cNvPr>
          <p:cNvSpPr txBox="1">
            <a:spLocks/>
          </p:cNvSpPr>
          <p:nvPr/>
        </p:nvSpPr>
        <p:spPr>
          <a:xfrm>
            <a:off x="1" y="6454013"/>
            <a:ext cx="9144000" cy="33035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en-US"/>
            </a:defPPr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Shura Proposal 25/01 Artificial Intelligence</a:t>
            </a:r>
          </a:p>
        </p:txBody>
      </p:sp>
    </p:spTree>
    <p:extLst>
      <p:ext uri="{BB962C8B-B14F-4D97-AF65-F5344CB8AC3E}">
        <p14:creationId xmlns:p14="http://schemas.microsoft.com/office/powerpoint/2010/main" val="5414890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0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" grpId="0"/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C569D0-446A-39DF-E388-FE6A64CC4D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5E735804-45D3-D188-B808-8DBB8C8BD859}"/>
              </a:ext>
            </a:extLst>
          </p:cNvPr>
          <p:cNvSpPr txBox="1"/>
          <p:nvPr/>
        </p:nvSpPr>
        <p:spPr>
          <a:xfrm>
            <a:off x="134942" y="2274838"/>
            <a:ext cx="573320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Try to </a:t>
            </a:r>
            <a:r>
              <a:rPr lang="en-US" sz="36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recheck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any quotation, if you can, </a:t>
            </a:r>
            <a:r>
              <a:rPr lang="en-US" sz="36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before</a:t>
            </a:r>
            <a:r>
              <a:rPr lang="en-US" sz="3600" b="1" i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using it as a quote.</a:t>
            </a:r>
          </a:p>
        </p:txBody>
      </p:sp>
      <p:pic>
        <p:nvPicPr>
          <p:cNvPr id="2" name="Picture 4" descr="Ahmadiyya Muslim Association UK - Official Website">
            <a:extLst>
              <a:ext uri="{FF2B5EF4-FFF2-40B4-BE49-F238E27FC236}">
                <a16:creationId xmlns:a16="http://schemas.microsoft.com/office/drawing/2014/main" id="{059B5300-69E7-29A6-0C5F-EAF7F8229F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641"/>
            <a:ext cx="1812095" cy="1584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C9A71B9-DF49-5D0B-D53C-0865EABB56E1}"/>
              </a:ext>
            </a:extLst>
          </p:cNvPr>
          <p:cNvSpPr txBox="1"/>
          <p:nvPr/>
        </p:nvSpPr>
        <p:spPr>
          <a:xfrm>
            <a:off x="2663788" y="263184"/>
            <a:ext cx="6408712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What are the Disadvantages of AI?</a:t>
            </a:r>
            <a:endParaRPr lang="en-US" sz="2800" b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2" descr="Advantages and Disadvantages of AI Concept. Pros and Cons of Artificial ...">
            <a:extLst>
              <a:ext uri="{FF2B5EF4-FFF2-40B4-BE49-F238E27FC236}">
                <a16:creationId xmlns:a16="http://schemas.microsoft.com/office/drawing/2014/main" id="{DF90BC0D-7E03-2078-04BB-6146A17ECC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11" t="10851" r="8421" b="14901"/>
          <a:stretch>
            <a:fillRect/>
          </a:stretch>
        </p:blipFill>
        <p:spPr bwMode="auto">
          <a:xfrm>
            <a:off x="1935997" y="285852"/>
            <a:ext cx="771297" cy="49327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162CE4A-35AA-23BE-5A17-D2BC3AEA7029}"/>
              </a:ext>
            </a:extLst>
          </p:cNvPr>
          <p:cNvSpPr txBox="1"/>
          <p:nvPr/>
        </p:nvSpPr>
        <p:spPr>
          <a:xfrm>
            <a:off x="107504" y="1611551"/>
            <a:ext cx="58965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1f). AI can make mistakes</a:t>
            </a:r>
          </a:p>
        </p:txBody>
      </p:sp>
      <p:pic>
        <p:nvPicPr>
          <p:cNvPr id="6" name="Picture 5" descr="A close-up of an open book&#10;&#10;AI-generated content may be incorrect.">
            <a:extLst>
              <a:ext uri="{FF2B5EF4-FFF2-40B4-BE49-F238E27FC236}">
                <a16:creationId xmlns:a16="http://schemas.microsoft.com/office/drawing/2014/main" id="{7D46E3B5-4E09-2F09-EBDB-E3277F4BEF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88224" y="2265166"/>
            <a:ext cx="2272543" cy="373568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Subtitle 2">
            <a:extLst>
              <a:ext uri="{FF2B5EF4-FFF2-40B4-BE49-F238E27FC236}">
                <a16:creationId xmlns:a16="http://schemas.microsoft.com/office/drawing/2014/main" id="{0100F06A-C62B-F658-97CA-EC24AD8256B5}"/>
              </a:ext>
            </a:extLst>
          </p:cNvPr>
          <p:cNvSpPr txBox="1">
            <a:spLocks/>
          </p:cNvSpPr>
          <p:nvPr/>
        </p:nvSpPr>
        <p:spPr>
          <a:xfrm>
            <a:off x="1" y="6454013"/>
            <a:ext cx="9144000" cy="33035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en-US"/>
            </a:defPPr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Shura Proposal 25/01 Artificial Intelligence</a:t>
            </a:r>
          </a:p>
        </p:txBody>
      </p:sp>
    </p:spTree>
    <p:extLst>
      <p:ext uri="{BB962C8B-B14F-4D97-AF65-F5344CB8AC3E}">
        <p14:creationId xmlns:p14="http://schemas.microsoft.com/office/powerpoint/2010/main" val="32471538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3E90D2-DDE7-DB36-F7EB-27D9AEA488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86E9C551-F472-9A74-24BB-77E0F5634C74}"/>
              </a:ext>
            </a:extLst>
          </p:cNvPr>
          <p:cNvSpPr txBox="1"/>
          <p:nvPr/>
        </p:nvSpPr>
        <p:spPr>
          <a:xfrm>
            <a:off x="107504" y="1655758"/>
            <a:ext cx="74888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2a). It has no real understanding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B9BD60A-347C-EC2A-A3D0-5ED8BE63D47E}"/>
              </a:ext>
            </a:extLst>
          </p:cNvPr>
          <p:cNvSpPr txBox="1"/>
          <p:nvPr/>
        </p:nvSpPr>
        <p:spPr>
          <a:xfrm>
            <a:off x="89828" y="2328235"/>
            <a:ext cx="85866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AI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doesn’t think or feel — </a:t>
            </a:r>
            <a:r>
              <a:rPr lang="en-US" sz="36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it only predicts patterns. </a:t>
            </a:r>
          </a:p>
        </p:txBody>
      </p:sp>
      <p:pic>
        <p:nvPicPr>
          <p:cNvPr id="2" name="Picture 4" descr="Ahmadiyya Muslim Association UK - Official Website">
            <a:extLst>
              <a:ext uri="{FF2B5EF4-FFF2-40B4-BE49-F238E27FC236}">
                <a16:creationId xmlns:a16="http://schemas.microsoft.com/office/drawing/2014/main" id="{30A97E14-76DB-495E-B021-C2C1810ED2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641"/>
            <a:ext cx="1812095" cy="1584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D75A7DE-59CD-7FB1-2A99-476EB9D7395A}"/>
              </a:ext>
            </a:extLst>
          </p:cNvPr>
          <p:cNvSpPr txBox="1"/>
          <p:nvPr/>
        </p:nvSpPr>
        <p:spPr>
          <a:xfrm>
            <a:off x="2627784" y="277438"/>
            <a:ext cx="6408712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What are the Disadvantages of AI?</a:t>
            </a:r>
            <a:endParaRPr lang="en-US" sz="2800" b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2" descr="Advantages and Disadvantages of AI Concept. Pros and Cons of Artificial ...">
            <a:extLst>
              <a:ext uri="{FF2B5EF4-FFF2-40B4-BE49-F238E27FC236}">
                <a16:creationId xmlns:a16="http://schemas.microsoft.com/office/drawing/2014/main" id="{87C3A018-739E-1305-3579-37A13FD739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11" t="10851" r="8421" b="14901"/>
          <a:stretch>
            <a:fillRect/>
          </a:stretch>
        </p:blipFill>
        <p:spPr bwMode="auto">
          <a:xfrm>
            <a:off x="1899993" y="300106"/>
            <a:ext cx="771297" cy="49327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A blue circuit board with a brain&#10;&#10;AI-generated content may be incorrect.">
            <a:extLst>
              <a:ext uri="{FF2B5EF4-FFF2-40B4-BE49-F238E27FC236}">
                <a16:creationId xmlns:a16="http://schemas.microsoft.com/office/drawing/2014/main" id="{D0E3DB4C-87A0-AA22-F8D1-C44FB7AAD1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9632" y="3769206"/>
            <a:ext cx="6480720" cy="21568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Subtitle 2">
            <a:extLst>
              <a:ext uri="{FF2B5EF4-FFF2-40B4-BE49-F238E27FC236}">
                <a16:creationId xmlns:a16="http://schemas.microsoft.com/office/drawing/2014/main" id="{AA4C0582-4986-01F2-146B-B3979665AFFD}"/>
              </a:ext>
            </a:extLst>
          </p:cNvPr>
          <p:cNvSpPr txBox="1">
            <a:spLocks/>
          </p:cNvSpPr>
          <p:nvPr/>
        </p:nvSpPr>
        <p:spPr>
          <a:xfrm>
            <a:off x="1" y="6454013"/>
            <a:ext cx="9144000" cy="33035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en-US"/>
            </a:defPPr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Shura Proposal 25/01 Artificial Intelligence</a:t>
            </a:r>
          </a:p>
        </p:txBody>
      </p:sp>
    </p:spTree>
    <p:extLst>
      <p:ext uri="{BB962C8B-B14F-4D97-AF65-F5344CB8AC3E}">
        <p14:creationId xmlns:p14="http://schemas.microsoft.com/office/powerpoint/2010/main" val="16062604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AFD240-4F0F-5F66-52FF-89DCF18A22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9E34970-A198-684B-95D6-3F9C453208B0}"/>
              </a:ext>
            </a:extLst>
          </p:cNvPr>
          <p:cNvSpPr txBox="1"/>
          <p:nvPr/>
        </p:nvSpPr>
        <p:spPr>
          <a:xfrm>
            <a:off x="32612" y="2279423"/>
            <a:ext cx="88268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AI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doesn’t feel empathy, sadness, love, or guilt.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223D05C-0AE8-7001-2A7C-C4DEF58E586D}"/>
              </a:ext>
            </a:extLst>
          </p:cNvPr>
          <p:cNvSpPr txBox="1"/>
          <p:nvPr/>
        </p:nvSpPr>
        <p:spPr>
          <a:xfrm>
            <a:off x="32612" y="3429000"/>
            <a:ext cx="588665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It also doesn’t have:</a:t>
            </a:r>
          </a:p>
          <a:p>
            <a:pPr algn="just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Morals, </a:t>
            </a:r>
            <a:r>
              <a:rPr lang="en-US" sz="3600" b="1" dirty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Life experience</a:t>
            </a:r>
          </a:p>
          <a:p>
            <a:pPr algn="just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Real-world understanding</a:t>
            </a:r>
          </a:p>
        </p:txBody>
      </p:sp>
      <p:pic>
        <p:nvPicPr>
          <p:cNvPr id="8" name="Picture 4" descr="Ahmadiyya Muslim Association UK - Official Website">
            <a:extLst>
              <a:ext uri="{FF2B5EF4-FFF2-40B4-BE49-F238E27FC236}">
                <a16:creationId xmlns:a16="http://schemas.microsoft.com/office/drawing/2014/main" id="{E85FF64A-A02A-FE2A-4A4F-C41693DD2E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641"/>
            <a:ext cx="1812095" cy="1584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14EE4DF-20F3-E146-7246-820E83BAB571}"/>
              </a:ext>
            </a:extLst>
          </p:cNvPr>
          <p:cNvSpPr txBox="1"/>
          <p:nvPr/>
        </p:nvSpPr>
        <p:spPr>
          <a:xfrm>
            <a:off x="2735288" y="290335"/>
            <a:ext cx="6408712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What are the Disadvantages of AI?</a:t>
            </a:r>
            <a:endParaRPr lang="en-US" sz="2800" b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2" descr="Advantages and Disadvantages of AI Concept. Pros and Cons of Artificial ...">
            <a:extLst>
              <a:ext uri="{FF2B5EF4-FFF2-40B4-BE49-F238E27FC236}">
                <a16:creationId xmlns:a16="http://schemas.microsoft.com/office/drawing/2014/main" id="{8CA224B0-C752-E04C-D588-180BAA1C3C4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11" t="10851" r="8421" b="14901"/>
          <a:stretch>
            <a:fillRect/>
          </a:stretch>
        </p:blipFill>
        <p:spPr bwMode="auto">
          <a:xfrm>
            <a:off x="2007497" y="313003"/>
            <a:ext cx="771297" cy="49327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11865C7-B424-1899-DA83-8F4701E8D0AA}"/>
              </a:ext>
            </a:extLst>
          </p:cNvPr>
          <p:cNvSpPr txBox="1"/>
          <p:nvPr/>
        </p:nvSpPr>
        <p:spPr>
          <a:xfrm>
            <a:off x="33209" y="1661790"/>
            <a:ext cx="74888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2b). It has no real understanding</a:t>
            </a:r>
          </a:p>
        </p:txBody>
      </p:sp>
      <p:pic>
        <p:nvPicPr>
          <p:cNvPr id="6" name="Picture 5" descr="A puzzle with many emojis&#10;&#10;AI-generated content may be incorrect.">
            <a:extLst>
              <a:ext uri="{FF2B5EF4-FFF2-40B4-BE49-F238E27FC236}">
                <a16:creationId xmlns:a16="http://schemas.microsoft.com/office/drawing/2014/main" id="{C6C49389-789C-212A-C37F-14E246237A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44208" y="3044755"/>
            <a:ext cx="2415256" cy="30102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Subtitle 2">
            <a:extLst>
              <a:ext uri="{FF2B5EF4-FFF2-40B4-BE49-F238E27FC236}">
                <a16:creationId xmlns:a16="http://schemas.microsoft.com/office/drawing/2014/main" id="{12AE9ACF-A583-9AD8-F925-7EB91202E956}"/>
              </a:ext>
            </a:extLst>
          </p:cNvPr>
          <p:cNvSpPr txBox="1">
            <a:spLocks/>
          </p:cNvSpPr>
          <p:nvPr/>
        </p:nvSpPr>
        <p:spPr>
          <a:xfrm>
            <a:off x="1" y="6454013"/>
            <a:ext cx="9144000" cy="33035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en-US"/>
            </a:defPPr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Shura Proposal 25/01 Artificial Intelligence</a:t>
            </a:r>
          </a:p>
        </p:txBody>
      </p:sp>
    </p:spTree>
    <p:extLst>
      <p:ext uri="{BB962C8B-B14F-4D97-AF65-F5344CB8AC3E}">
        <p14:creationId xmlns:p14="http://schemas.microsoft.com/office/powerpoint/2010/main" val="15346258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83B411-1D7B-F5DE-8C70-5880A5EB87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AF06B73-862C-67A7-B0ED-BE7BEB8F55FC}"/>
              </a:ext>
            </a:extLst>
          </p:cNvPr>
          <p:cNvSpPr txBox="1"/>
          <p:nvPr/>
        </p:nvSpPr>
        <p:spPr>
          <a:xfrm>
            <a:off x="97632" y="2222862"/>
            <a:ext cx="605854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This means </a:t>
            </a:r>
            <a:r>
              <a:rPr lang="en-US" sz="3600" b="1" dirty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AI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can’t always understand the full context or seriousness of a situation.</a:t>
            </a:r>
          </a:p>
        </p:txBody>
      </p:sp>
      <p:pic>
        <p:nvPicPr>
          <p:cNvPr id="9" name="Picture 4" descr="Ahmadiyya Muslim Association UK - Official Website">
            <a:extLst>
              <a:ext uri="{FF2B5EF4-FFF2-40B4-BE49-F238E27FC236}">
                <a16:creationId xmlns:a16="http://schemas.microsoft.com/office/drawing/2014/main" id="{EBF4FE79-6929-C91A-94D2-582F2C56D5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641"/>
            <a:ext cx="1812095" cy="1584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074E313-F5CC-8028-5E1B-FFC87D587BD3}"/>
              </a:ext>
            </a:extLst>
          </p:cNvPr>
          <p:cNvSpPr txBox="1"/>
          <p:nvPr/>
        </p:nvSpPr>
        <p:spPr>
          <a:xfrm>
            <a:off x="2622593" y="332656"/>
            <a:ext cx="6408712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What are the Disadvantages of AI?</a:t>
            </a:r>
            <a:endParaRPr lang="en-US" sz="2800" b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2" descr="Advantages and Disadvantages of AI Concept. Pros and Cons of Artificial ...">
            <a:extLst>
              <a:ext uri="{FF2B5EF4-FFF2-40B4-BE49-F238E27FC236}">
                <a16:creationId xmlns:a16="http://schemas.microsoft.com/office/drawing/2014/main" id="{B44D330C-169F-E4C5-0074-6D54858896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11" t="10851" r="8421" b="14901"/>
          <a:stretch>
            <a:fillRect/>
          </a:stretch>
        </p:blipFill>
        <p:spPr bwMode="auto">
          <a:xfrm>
            <a:off x="1894802" y="355324"/>
            <a:ext cx="771297" cy="49327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D72766A-37A0-A478-E871-D57BC491C85D}"/>
              </a:ext>
            </a:extLst>
          </p:cNvPr>
          <p:cNvSpPr txBox="1"/>
          <p:nvPr/>
        </p:nvSpPr>
        <p:spPr>
          <a:xfrm>
            <a:off x="107504" y="1666310"/>
            <a:ext cx="74888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2c). It has no real understanding</a:t>
            </a:r>
          </a:p>
        </p:txBody>
      </p:sp>
      <p:pic>
        <p:nvPicPr>
          <p:cNvPr id="6" name="Picture 5" descr="A cartoon character sitting on the floor&#10;&#10;AI-generated content may be incorrect.">
            <a:extLst>
              <a:ext uri="{FF2B5EF4-FFF2-40B4-BE49-F238E27FC236}">
                <a16:creationId xmlns:a16="http://schemas.microsoft.com/office/drawing/2014/main" id="{0729B25C-E8AA-BE97-BBC4-E216B0C9B4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58503" y="2386154"/>
            <a:ext cx="2475665" cy="280831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Subtitle 2">
            <a:extLst>
              <a:ext uri="{FF2B5EF4-FFF2-40B4-BE49-F238E27FC236}">
                <a16:creationId xmlns:a16="http://schemas.microsoft.com/office/drawing/2014/main" id="{3DAD3425-41D7-8427-5286-984A52EBD98F}"/>
              </a:ext>
            </a:extLst>
          </p:cNvPr>
          <p:cNvSpPr txBox="1">
            <a:spLocks/>
          </p:cNvSpPr>
          <p:nvPr/>
        </p:nvSpPr>
        <p:spPr>
          <a:xfrm>
            <a:off x="1" y="6454013"/>
            <a:ext cx="9144000" cy="33035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en-US"/>
            </a:defPPr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Shura Proposal 25/01 Artificial Intelligence</a:t>
            </a:r>
          </a:p>
        </p:txBody>
      </p:sp>
    </p:spTree>
    <p:extLst>
      <p:ext uri="{BB962C8B-B14F-4D97-AF65-F5344CB8AC3E}">
        <p14:creationId xmlns:p14="http://schemas.microsoft.com/office/powerpoint/2010/main" val="37526348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B5FC5C-BCCC-9BA5-FBEC-EBB90B8EE6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2D24345-89D8-DB0E-C50E-F135589BE27C}"/>
              </a:ext>
            </a:extLst>
          </p:cNvPr>
          <p:cNvSpPr txBox="1"/>
          <p:nvPr/>
        </p:nvSpPr>
        <p:spPr>
          <a:xfrm>
            <a:off x="107504" y="2226544"/>
            <a:ext cx="532859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AI Companion 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can </a:t>
            </a:r>
            <a:r>
              <a:rPr lang="en-US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reduce loneliness and depression, 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as it can become a close friend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36F7B44-D9E7-2D1B-E53D-9E9671887B3F}"/>
              </a:ext>
            </a:extLst>
          </p:cNvPr>
          <p:cNvSpPr txBox="1"/>
          <p:nvPr/>
        </p:nvSpPr>
        <p:spPr>
          <a:xfrm>
            <a:off x="107504" y="4539967"/>
            <a:ext cx="27003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However….</a:t>
            </a:r>
          </a:p>
        </p:txBody>
      </p:sp>
      <p:pic>
        <p:nvPicPr>
          <p:cNvPr id="7" name="Picture 4" descr="Ahmadiyya Muslim Association UK - Official Website">
            <a:extLst>
              <a:ext uri="{FF2B5EF4-FFF2-40B4-BE49-F238E27FC236}">
                <a16:creationId xmlns:a16="http://schemas.microsoft.com/office/drawing/2014/main" id="{CB77A0BA-890B-2872-8E0D-ED8E3772D1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641"/>
            <a:ext cx="1812095" cy="1584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53F0F53-43D2-75FE-9269-AA16AF33DC98}"/>
              </a:ext>
            </a:extLst>
          </p:cNvPr>
          <p:cNvSpPr txBox="1"/>
          <p:nvPr/>
        </p:nvSpPr>
        <p:spPr>
          <a:xfrm>
            <a:off x="2627784" y="286696"/>
            <a:ext cx="6408712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What are the Disadvantages of AI?</a:t>
            </a:r>
            <a:endParaRPr lang="en-US" sz="2800" b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2" descr="Advantages and Disadvantages of AI Concept. Pros and Cons of Artificial ...">
            <a:extLst>
              <a:ext uri="{FF2B5EF4-FFF2-40B4-BE49-F238E27FC236}">
                <a16:creationId xmlns:a16="http://schemas.microsoft.com/office/drawing/2014/main" id="{4E58F978-DF06-C865-EDF4-37472C059C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11" t="10851" r="8421" b="14901"/>
          <a:stretch>
            <a:fillRect/>
          </a:stretch>
        </p:blipFill>
        <p:spPr bwMode="auto">
          <a:xfrm>
            <a:off x="1899993" y="309364"/>
            <a:ext cx="771297" cy="49327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FAE358A-A978-3B80-78B1-CAF8847853FF}"/>
              </a:ext>
            </a:extLst>
          </p:cNvPr>
          <p:cNvSpPr txBox="1"/>
          <p:nvPr/>
        </p:nvSpPr>
        <p:spPr>
          <a:xfrm>
            <a:off x="107504" y="1580213"/>
            <a:ext cx="74888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2d). It has no real understanding</a:t>
            </a:r>
          </a:p>
        </p:txBody>
      </p:sp>
      <p:pic>
        <p:nvPicPr>
          <p:cNvPr id="11" name="Picture 10" descr="A child sitting next to a robot&#10;&#10;AI-generated content may be incorrect.">
            <a:extLst>
              <a:ext uri="{FF2B5EF4-FFF2-40B4-BE49-F238E27FC236}">
                <a16:creationId xmlns:a16="http://schemas.microsoft.com/office/drawing/2014/main" id="{4632CEC6-2D4B-0CD2-7117-38C59E25D5B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577" t="2325"/>
          <a:stretch>
            <a:fillRect/>
          </a:stretch>
        </p:blipFill>
        <p:spPr>
          <a:xfrm>
            <a:off x="5832140" y="2415464"/>
            <a:ext cx="3143000" cy="286232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Subtitle 2">
            <a:extLst>
              <a:ext uri="{FF2B5EF4-FFF2-40B4-BE49-F238E27FC236}">
                <a16:creationId xmlns:a16="http://schemas.microsoft.com/office/drawing/2014/main" id="{AA5A5146-66F3-7B1A-C949-A74E194D2E28}"/>
              </a:ext>
            </a:extLst>
          </p:cNvPr>
          <p:cNvSpPr txBox="1">
            <a:spLocks/>
          </p:cNvSpPr>
          <p:nvPr/>
        </p:nvSpPr>
        <p:spPr>
          <a:xfrm>
            <a:off x="1" y="6454013"/>
            <a:ext cx="9144000" cy="33035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en-US"/>
            </a:defPPr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Shura Proposal 25/01 Artificial Intelligence</a:t>
            </a:r>
          </a:p>
        </p:txBody>
      </p:sp>
    </p:spTree>
    <p:extLst>
      <p:ext uri="{BB962C8B-B14F-4D97-AF65-F5344CB8AC3E}">
        <p14:creationId xmlns:p14="http://schemas.microsoft.com/office/powerpoint/2010/main" val="41951581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1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8B7782-2325-D491-D98A-DCA21D5EE4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71FB245-AB7B-65C6-FD31-BC8613BAFA1E}"/>
              </a:ext>
            </a:extLst>
          </p:cNvPr>
          <p:cNvSpPr txBox="1"/>
          <p:nvPr/>
        </p:nvSpPr>
        <p:spPr>
          <a:xfrm>
            <a:off x="187223" y="2276737"/>
            <a:ext cx="489654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It encourages and validates whatever is expressed, which includes</a:t>
            </a:r>
            <a:endParaRPr lang="en-US" sz="33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4" descr="Ahmadiyya Muslim Association UK - Official Website">
            <a:extLst>
              <a:ext uri="{FF2B5EF4-FFF2-40B4-BE49-F238E27FC236}">
                <a16:creationId xmlns:a16="http://schemas.microsoft.com/office/drawing/2014/main" id="{573F1981-A936-C2A9-AEDF-5C2051F072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641"/>
            <a:ext cx="1812095" cy="1584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8294BBB-6A4F-6D1F-94AA-BDE4007D0B0F}"/>
              </a:ext>
            </a:extLst>
          </p:cNvPr>
          <p:cNvSpPr txBox="1"/>
          <p:nvPr/>
        </p:nvSpPr>
        <p:spPr>
          <a:xfrm>
            <a:off x="2635495" y="165973"/>
            <a:ext cx="6408712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What are the Disadvantages of AI?</a:t>
            </a:r>
            <a:endParaRPr lang="en-US" sz="2800" b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2" descr="Advantages and Disadvantages of AI Concept. Pros and Cons of Artificial ...">
            <a:extLst>
              <a:ext uri="{FF2B5EF4-FFF2-40B4-BE49-F238E27FC236}">
                <a16:creationId xmlns:a16="http://schemas.microsoft.com/office/drawing/2014/main" id="{B5506199-BAD1-28E1-BDCB-EA32912F7C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11" t="10851" r="8421" b="14901"/>
          <a:stretch>
            <a:fillRect/>
          </a:stretch>
        </p:blipFill>
        <p:spPr bwMode="auto">
          <a:xfrm>
            <a:off x="1907704" y="188641"/>
            <a:ext cx="771297" cy="49327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0088F6A-6D93-F398-6144-80152E883FC8}"/>
              </a:ext>
            </a:extLst>
          </p:cNvPr>
          <p:cNvSpPr txBox="1"/>
          <p:nvPr/>
        </p:nvSpPr>
        <p:spPr>
          <a:xfrm>
            <a:off x="179512" y="1630406"/>
            <a:ext cx="74888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2e). It has no real understanding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B804779-F700-E41F-F405-3867431596BD}"/>
              </a:ext>
            </a:extLst>
          </p:cNvPr>
          <p:cNvSpPr txBox="1"/>
          <p:nvPr/>
        </p:nvSpPr>
        <p:spPr>
          <a:xfrm>
            <a:off x="539552" y="4669137"/>
            <a:ext cx="77768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Most harmful and self-destructive thoughts.</a:t>
            </a:r>
            <a:endParaRPr lang="en-US" sz="33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 descr="A cartoon of two people talking&#10;&#10;AI-generated content may be incorrect.">
            <a:extLst>
              <a:ext uri="{FF2B5EF4-FFF2-40B4-BE49-F238E27FC236}">
                <a16:creationId xmlns:a16="http://schemas.microsoft.com/office/drawing/2014/main" id="{785308F2-F67B-70E7-3DB8-5BF370DDB0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08104" y="2536488"/>
            <a:ext cx="3384376" cy="186028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Subtitle 2">
            <a:extLst>
              <a:ext uri="{FF2B5EF4-FFF2-40B4-BE49-F238E27FC236}">
                <a16:creationId xmlns:a16="http://schemas.microsoft.com/office/drawing/2014/main" id="{4C2EC584-F239-C2C7-1A91-311F18EE0BB5}"/>
              </a:ext>
            </a:extLst>
          </p:cNvPr>
          <p:cNvSpPr txBox="1">
            <a:spLocks/>
          </p:cNvSpPr>
          <p:nvPr/>
        </p:nvSpPr>
        <p:spPr>
          <a:xfrm>
            <a:off x="1" y="6454013"/>
            <a:ext cx="9144000" cy="33035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en-US"/>
            </a:defPPr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Shura Proposal 25/01 Artificial Intelligence</a:t>
            </a:r>
          </a:p>
        </p:txBody>
      </p:sp>
    </p:spTree>
    <p:extLst>
      <p:ext uri="{BB962C8B-B14F-4D97-AF65-F5344CB8AC3E}">
        <p14:creationId xmlns:p14="http://schemas.microsoft.com/office/powerpoint/2010/main" val="42703850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B4D00A-7AD3-7DCD-B54D-56488C6BD9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AA8E8753-FC54-29C6-1A60-14BF18C9E61D}"/>
              </a:ext>
            </a:extLst>
          </p:cNvPr>
          <p:cNvSpPr txBox="1"/>
          <p:nvPr/>
        </p:nvSpPr>
        <p:spPr>
          <a:xfrm>
            <a:off x="97538" y="1652868"/>
            <a:ext cx="56263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1b)  AI works very fast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6337E1D-02F2-CD5F-F6AB-40AF2A653434}"/>
              </a:ext>
            </a:extLst>
          </p:cNvPr>
          <p:cNvSpPr txBox="1"/>
          <p:nvPr/>
        </p:nvSpPr>
        <p:spPr>
          <a:xfrm>
            <a:off x="168421" y="2342810"/>
            <a:ext cx="480653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For example:</a:t>
            </a:r>
          </a:p>
          <a:p>
            <a:pPr algn="just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A doctor might take hours to study hundreds of medical images</a:t>
            </a:r>
          </a:p>
        </p:txBody>
      </p:sp>
      <p:pic>
        <p:nvPicPr>
          <p:cNvPr id="2" name="Picture 4" descr="Ahmadiyya Muslim Association UK - Official Website">
            <a:extLst>
              <a:ext uri="{FF2B5EF4-FFF2-40B4-BE49-F238E27FC236}">
                <a16:creationId xmlns:a16="http://schemas.microsoft.com/office/drawing/2014/main" id="{CEC45E5B-10A3-F7D6-0D3B-E228666347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641"/>
            <a:ext cx="1812095" cy="1584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AFFDB8C-C583-0782-70F3-434B77F8A7CF}"/>
              </a:ext>
            </a:extLst>
          </p:cNvPr>
          <p:cNvSpPr txBox="1"/>
          <p:nvPr/>
        </p:nvSpPr>
        <p:spPr>
          <a:xfrm>
            <a:off x="2987824" y="225006"/>
            <a:ext cx="55394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What are the advantages of AI?</a:t>
            </a:r>
            <a:endParaRPr lang="en-US" sz="2800" b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 descr="Premium Vector | Artificial Intelligence Logo Icon symbol AI deep ...">
            <a:extLst>
              <a:ext uri="{FF2B5EF4-FFF2-40B4-BE49-F238E27FC236}">
                <a16:creationId xmlns:a16="http://schemas.microsoft.com/office/drawing/2014/main" id="{367A4E03-2C8A-FC37-0CE1-FC052D40C7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97" t="27870" r="24013" b="28952"/>
          <a:stretch>
            <a:fillRect/>
          </a:stretch>
        </p:blipFill>
        <p:spPr bwMode="auto">
          <a:xfrm>
            <a:off x="2051720" y="332656"/>
            <a:ext cx="765850" cy="3079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A doctor wearing a mask pointing at x-ray&#10;&#10;AI-generated content may be incorrect.">
            <a:extLst>
              <a:ext uri="{FF2B5EF4-FFF2-40B4-BE49-F238E27FC236}">
                <a16:creationId xmlns:a16="http://schemas.microsoft.com/office/drawing/2014/main" id="{80C0DFF5-5312-FF0D-30BC-FD884404BF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67675" y="2271752"/>
            <a:ext cx="3707904" cy="24719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AF726182-BD86-D9C2-E5AA-653273A6F8A9}"/>
              </a:ext>
            </a:extLst>
          </p:cNvPr>
          <p:cNvSpPr txBox="1">
            <a:spLocks/>
          </p:cNvSpPr>
          <p:nvPr/>
        </p:nvSpPr>
        <p:spPr>
          <a:xfrm>
            <a:off x="1" y="6454013"/>
            <a:ext cx="9144000" cy="33035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en-US"/>
            </a:defPPr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Shura Proposal 25/01 Artificial Intelligence</a:t>
            </a:r>
          </a:p>
        </p:txBody>
      </p:sp>
    </p:spTree>
    <p:extLst>
      <p:ext uri="{BB962C8B-B14F-4D97-AF65-F5344CB8AC3E}">
        <p14:creationId xmlns:p14="http://schemas.microsoft.com/office/powerpoint/2010/main" val="34613278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47E2EF-5CC7-0B48-7D9E-7D032D2466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6BF86B2-8653-64D9-D536-61A2A9515EA0}"/>
              </a:ext>
            </a:extLst>
          </p:cNvPr>
          <p:cNvSpPr txBox="1"/>
          <p:nvPr/>
        </p:nvSpPr>
        <p:spPr>
          <a:xfrm>
            <a:off x="129984" y="2324472"/>
            <a:ext cx="6300699" cy="27853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>
                <a:latin typeface="Arial" panose="020B0604020202020204" pitchFamily="34" charset="0"/>
                <a:cs typeface="Arial" panose="020B0604020202020204" pitchFamily="34" charset="0"/>
              </a:rPr>
              <a:t>Of course, kids aren’t irrational, and they know the companions are fantasy. Yet these are powerful tools; they really feel like friends</a:t>
            </a:r>
            <a:endParaRPr lang="en-US" sz="3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Speech Bubble: Oval 6">
            <a:extLst>
              <a:ext uri="{FF2B5EF4-FFF2-40B4-BE49-F238E27FC236}">
                <a16:creationId xmlns:a16="http://schemas.microsoft.com/office/drawing/2014/main" id="{68C33E89-A260-B158-3808-CFF74C9704A0}"/>
              </a:ext>
            </a:extLst>
          </p:cNvPr>
          <p:cNvSpPr/>
          <p:nvPr/>
        </p:nvSpPr>
        <p:spPr>
          <a:xfrm>
            <a:off x="7437725" y="2116448"/>
            <a:ext cx="1188132" cy="540060"/>
          </a:xfrm>
          <a:prstGeom prst="wedgeEllipseCallout">
            <a:avLst>
              <a:gd name="adj1" fmla="val -68115"/>
              <a:gd name="adj2" fmla="val 131397"/>
            </a:avLst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8" name="Speech Bubble: Oval 7">
            <a:extLst>
              <a:ext uri="{FF2B5EF4-FFF2-40B4-BE49-F238E27FC236}">
                <a16:creationId xmlns:a16="http://schemas.microsoft.com/office/drawing/2014/main" id="{255EA58F-68C5-B935-CA9A-3C4FD4DE5640}"/>
              </a:ext>
            </a:extLst>
          </p:cNvPr>
          <p:cNvSpPr/>
          <p:nvPr/>
        </p:nvSpPr>
        <p:spPr>
          <a:xfrm>
            <a:off x="7905269" y="3604589"/>
            <a:ext cx="1188132" cy="540060"/>
          </a:xfrm>
          <a:prstGeom prst="wedgeEllipseCallout">
            <a:avLst>
              <a:gd name="adj1" fmla="val -76712"/>
              <a:gd name="adj2" fmla="val -72591"/>
            </a:avLst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101F277-74BB-53D7-6D24-3C2583697F7C}"/>
              </a:ext>
            </a:extLst>
          </p:cNvPr>
          <p:cNvSpPr txBox="1"/>
          <p:nvPr/>
        </p:nvSpPr>
        <p:spPr>
          <a:xfrm>
            <a:off x="7568218" y="2251542"/>
            <a:ext cx="106462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That is good</a:t>
            </a:r>
            <a:endParaRPr lang="en-GB" sz="12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761C350-3B0B-D32E-4D80-1CF5BF68964C}"/>
              </a:ext>
            </a:extLst>
          </p:cNvPr>
          <p:cNvSpPr txBox="1"/>
          <p:nvPr/>
        </p:nvSpPr>
        <p:spPr>
          <a:xfrm>
            <a:off x="7939773" y="3671377"/>
            <a:ext cx="10646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You are the best</a:t>
            </a:r>
            <a:endParaRPr lang="en-GB" sz="12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E857632-EEEA-197B-FD13-ADA1EB023CC5}"/>
              </a:ext>
            </a:extLst>
          </p:cNvPr>
          <p:cNvSpPr txBox="1"/>
          <p:nvPr/>
        </p:nvSpPr>
        <p:spPr>
          <a:xfrm>
            <a:off x="129984" y="4967347"/>
            <a:ext cx="891082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Because they simulate deep, empathetic relationships. </a:t>
            </a:r>
          </a:p>
        </p:txBody>
      </p:sp>
      <p:pic>
        <p:nvPicPr>
          <p:cNvPr id="12" name="Picture 4" descr="Ahmadiyya Muslim Association UK - Official Website">
            <a:extLst>
              <a:ext uri="{FF2B5EF4-FFF2-40B4-BE49-F238E27FC236}">
                <a16:creationId xmlns:a16="http://schemas.microsoft.com/office/drawing/2014/main" id="{311AE56C-7804-CAC4-0B45-AD75212267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641"/>
            <a:ext cx="1812095" cy="1584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30BE081-AB5B-025A-4DD0-DDB804258512}"/>
              </a:ext>
            </a:extLst>
          </p:cNvPr>
          <p:cNvSpPr txBox="1"/>
          <p:nvPr/>
        </p:nvSpPr>
        <p:spPr>
          <a:xfrm>
            <a:off x="2632096" y="372504"/>
            <a:ext cx="6408712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What are the Disadvantages of AI?</a:t>
            </a:r>
            <a:endParaRPr lang="en-US" sz="2800" b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2" descr="Advantages and Disadvantages of AI Concept. Pros and Cons of Artificial ...">
            <a:extLst>
              <a:ext uri="{FF2B5EF4-FFF2-40B4-BE49-F238E27FC236}">
                <a16:creationId xmlns:a16="http://schemas.microsoft.com/office/drawing/2014/main" id="{587A4B02-CBFA-EAB1-74C7-3E6E79909A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11" t="10851" r="8421" b="14901"/>
          <a:stretch>
            <a:fillRect/>
          </a:stretch>
        </p:blipFill>
        <p:spPr bwMode="auto">
          <a:xfrm>
            <a:off x="1904305" y="395172"/>
            <a:ext cx="771297" cy="49327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9DDA837-E09E-5163-8C1F-F837369CDD8B}"/>
              </a:ext>
            </a:extLst>
          </p:cNvPr>
          <p:cNvSpPr txBox="1"/>
          <p:nvPr/>
        </p:nvSpPr>
        <p:spPr>
          <a:xfrm>
            <a:off x="129985" y="1678141"/>
            <a:ext cx="74888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2f). It has no real understanding</a:t>
            </a:r>
          </a:p>
        </p:txBody>
      </p:sp>
      <p:pic>
        <p:nvPicPr>
          <p:cNvPr id="6" name="Picture 5" descr="A white robot with blue eyes&#10;&#10;AI-generated content may be incorrect.">
            <a:extLst>
              <a:ext uri="{FF2B5EF4-FFF2-40B4-BE49-F238E27FC236}">
                <a16:creationId xmlns:a16="http://schemas.microsoft.com/office/drawing/2014/main" id="{50594B52-D930-4F30-4910-4F5DF66EA90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" r="5475"/>
          <a:stretch>
            <a:fillRect/>
          </a:stretch>
        </p:blipFill>
        <p:spPr>
          <a:xfrm>
            <a:off x="6430684" y="3114170"/>
            <a:ext cx="1188133" cy="1674457"/>
          </a:xfrm>
          <a:prstGeom prst="rect">
            <a:avLst/>
          </a:prstGeom>
        </p:spPr>
      </p:pic>
      <p:sp>
        <p:nvSpPr>
          <p:cNvPr id="2" name="Subtitle 2">
            <a:extLst>
              <a:ext uri="{FF2B5EF4-FFF2-40B4-BE49-F238E27FC236}">
                <a16:creationId xmlns:a16="http://schemas.microsoft.com/office/drawing/2014/main" id="{9249D12C-BAE3-1568-F2F2-7C025C025448}"/>
              </a:ext>
            </a:extLst>
          </p:cNvPr>
          <p:cNvSpPr txBox="1">
            <a:spLocks/>
          </p:cNvSpPr>
          <p:nvPr/>
        </p:nvSpPr>
        <p:spPr>
          <a:xfrm>
            <a:off x="1" y="6454013"/>
            <a:ext cx="9144000" cy="33035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en-US"/>
            </a:defPPr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Shura Proposal 25/01 Artificial Intelligence</a:t>
            </a:r>
          </a:p>
        </p:txBody>
      </p:sp>
    </p:spTree>
    <p:extLst>
      <p:ext uri="{BB962C8B-B14F-4D97-AF65-F5344CB8AC3E}">
        <p14:creationId xmlns:p14="http://schemas.microsoft.com/office/powerpoint/2010/main" val="34098953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  <p:bldP spid="8" grpId="0" animBg="1"/>
      <p:bldP spid="9" grpId="0"/>
      <p:bldP spid="10" grpId="0"/>
      <p:bldP spid="11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0F656B-6371-F9F5-2132-C9F1C50D4E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6D7D5081-35A3-1FD2-C942-D7846CBACD0E}"/>
              </a:ext>
            </a:extLst>
          </p:cNvPr>
          <p:cNvSpPr txBox="1"/>
          <p:nvPr/>
        </p:nvSpPr>
        <p:spPr>
          <a:xfrm>
            <a:off x="155716" y="2188513"/>
            <a:ext cx="5797259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Unlike real friends, however, chatbots’ social understanding about when to </a:t>
            </a:r>
            <a:r>
              <a:rPr lang="en-US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encourage 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users and when to 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discourage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or disagree with them is not well-tuned. </a:t>
            </a:r>
          </a:p>
        </p:txBody>
      </p:sp>
      <p:pic>
        <p:nvPicPr>
          <p:cNvPr id="7" name="Picture 4" descr="Ahmadiyya Muslim Association UK - Official Website">
            <a:extLst>
              <a:ext uri="{FF2B5EF4-FFF2-40B4-BE49-F238E27FC236}">
                <a16:creationId xmlns:a16="http://schemas.microsoft.com/office/drawing/2014/main" id="{A7D7BDA0-6D04-8399-2029-2BD31EA4DF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641"/>
            <a:ext cx="1812095" cy="1584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D7D09CB-24C2-E318-F9C9-7EE921181C3F}"/>
              </a:ext>
            </a:extLst>
          </p:cNvPr>
          <p:cNvSpPr txBox="1"/>
          <p:nvPr/>
        </p:nvSpPr>
        <p:spPr>
          <a:xfrm>
            <a:off x="2579572" y="404664"/>
            <a:ext cx="6408712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What are the Disadvantages of AI?</a:t>
            </a:r>
            <a:endParaRPr lang="en-US" sz="2800" b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2" descr="Advantages and Disadvantages of AI Concept. Pros and Cons of Artificial ...">
            <a:extLst>
              <a:ext uri="{FF2B5EF4-FFF2-40B4-BE49-F238E27FC236}">
                <a16:creationId xmlns:a16="http://schemas.microsoft.com/office/drawing/2014/main" id="{51C4F55E-F6E8-8600-7D81-AD4AA131F7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11" t="10851" r="8421" b="14901"/>
          <a:stretch>
            <a:fillRect/>
          </a:stretch>
        </p:blipFill>
        <p:spPr bwMode="auto">
          <a:xfrm>
            <a:off x="1851781" y="427332"/>
            <a:ext cx="771297" cy="49327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ACBFEC1-1E8F-0795-7AEC-09EC37CD511F}"/>
              </a:ext>
            </a:extLst>
          </p:cNvPr>
          <p:cNvSpPr txBox="1"/>
          <p:nvPr/>
        </p:nvSpPr>
        <p:spPr>
          <a:xfrm>
            <a:off x="142892" y="1638141"/>
            <a:ext cx="74888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2g). It has no real understanding</a:t>
            </a:r>
          </a:p>
        </p:txBody>
      </p:sp>
      <p:pic>
        <p:nvPicPr>
          <p:cNvPr id="11" name="Picture 10" descr="A two robots with text boxes&#10;&#10;AI-generated content may be incorrect.">
            <a:extLst>
              <a:ext uri="{FF2B5EF4-FFF2-40B4-BE49-F238E27FC236}">
                <a16:creationId xmlns:a16="http://schemas.microsoft.com/office/drawing/2014/main" id="{6F1B5BE7-61E2-5F40-2FD8-CBB69EE7B65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165" r="4194"/>
          <a:stretch>
            <a:fillRect/>
          </a:stretch>
        </p:blipFill>
        <p:spPr>
          <a:xfrm>
            <a:off x="6011543" y="2445480"/>
            <a:ext cx="3012636" cy="19670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Subtitle 2">
            <a:extLst>
              <a:ext uri="{FF2B5EF4-FFF2-40B4-BE49-F238E27FC236}">
                <a16:creationId xmlns:a16="http://schemas.microsoft.com/office/drawing/2014/main" id="{1FE3E285-FD1C-1552-E77A-68E39D85356B}"/>
              </a:ext>
            </a:extLst>
          </p:cNvPr>
          <p:cNvSpPr txBox="1">
            <a:spLocks/>
          </p:cNvSpPr>
          <p:nvPr/>
        </p:nvSpPr>
        <p:spPr>
          <a:xfrm>
            <a:off x="1" y="6454013"/>
            <a:ext cx="9144000" cy="33035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en-US"/>
            </a:defPPr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Shura Proposal 25/01 Artificial Intelligence</a:t>
            </a:r>
          </a:p>
        </p:txBody>
      </p:sp>
    </p:spTree>
    <p:extLst>
      <p:ext uri="{BB962C8B-B14F-4D97-AF65-F5344CB8AC3E}">
        <p14:creationId xmlns:p14="http://schemas.microsoft.com/office/powerpoint/2010/main" val="28725019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40E6DA-A4AD-8F7D-DFD9-B26853F96C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DD65EB75-5A42-FEAA-550C-A3A9B4E70193}"/>
              </a:ext>
            </a:extLst>
          </p:cNvPr>
          <p:cNvSpPr txBox="1"/>
          <p:nvPr/>
        </p:nvSpPr>
        <p:spPr>
          <a:xfrm>
            <a:off x="107504" y="1628507"/>
            <a:ext cx="65594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3). It can take over some jobs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340F629-A34A-E12E-323F-CB52E8DB61D5}"/>
              </a:ext>
            </a:extLst>
          </p:cNvPr>
          <p:cNvSpPr txBox="1"/>
          <p:nvPr/>
        </p:nvSpPr>
        <p:spPr>
          <a:xfrm>
            <a:off x="97087" y="2297387"/>
            <a:ext cx="572463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Tasks like data entry, </a:t>
            </a:r>
            <a:r>
              <a:rPr lang="en-US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customer service, 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or basic writing are already being replaced.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5A83718-39B8-06B5-02AD-65AB67FEB065}"/>
              </a:ext>
            </a:extLst>
          </p:cNvPr>
          <p:cNvSpPr txBox="1"/>
          <p:nvPr/>
        </p:nvSpPr>
        <p:spPr>
          <a:xfrm>
            <a:off x="97087" y="4509120"/>
            <a:ext cx="892899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This can cause job loss in certain industries, </a:t>
            </a:r>
            <a:r>
              <a:rPr lang="en-US" sz="3600" b="1" i="1" dirty="0">
                <a:latin typeface="Arial" panose="020B0604020202020204" pitchFamily="34" charset="0"/>
                <a:cs typeface="Arial" panose="020B0604020202020204" pitchFamily="34" charset="0"/>
              </a:rPr>
              <a:t>and workers </a:t>
            </a:r>
            <a:r>
              <a:rPr lang="en-US" sz="3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may need to learn new skills.</a:t>
            </a:r>
          </a:p>
        </p:txBody>
      </p:sp>
      <p:pic>
        <p:nvPicPr>
          <p:cNvPr id="7" name="Picture 4" descr="Ahmadiyya Muslim Association UK - Official Website">
            <a:extLst>
              <a:ext uri="{FF2B5EF4-FFF2-40B4-BE49-F238E27FC236}">
                <a16:creationId xmlns:a16="http://schemas.microsoft.com/office/drawing/2014/main" id="{65B82969-6FF2-356D-31F1-9BF61CEF2B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641"/>
            <a:ext cx="1812095" cy="1584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7669D11-8704-CFF0-667F-884A975FA754}"/>
              </a:ext>
            </a:extLst>
          </p:cNvPr>
          <p:cNvSpPr txBox="1"/>
          <p:nvPr/>
        </p:nvSpPr>
        <p:spPr>
          <a:xfrm>
            <a:off x="2617367" y="330748"/>
            <a:ext cx="6408712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What are the Disadvantages of AI?</a:t>
            </a:r>
            <a:endParaRPr lang="en-US" sz="2800" b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2" descr="Advantages and Disadvantages of AI Concept. Pros and Cons of Artificial ...">
            <a:extLst>
              <a:ext uri="{FF2B5EF4-FFF2-40B4-BE49-F238E27FC236}">
                <a16:creationId xmlns:a16="http://schemas.microsoft.com/office/drawing/2014/main" id="{78BF6EEF-5AB5-9952-F57A-65AD22C1CC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11" t="10851" r="8421" b="14901"/>
          <a:stretch>
            <a:fillRect/>
          </a:stretch>
        </p:blipFill>
        <p:spPr bwMode="auto">
          <a:xfrm>
            <a:off x="1889576" y="353416"/>
            <a:ext cx="771297" cy="49327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A person standing next to a group of people&#10;&#10;AI-generated content may be incorrect.">
            <a:extLst>
              <a:ext uri="{FF2B5EF4-FFF2-40B4-BE49-F238E27FC236}">
                <a16:creationId xmlns:a16="http://schemas.microsoft.com/office/drawing/2014/main" id="{F8A6AB90-579C-7C1D-4F36-42BA153406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38596" y="2439683"/>
            <a:ext cx="3087483" cy="1978634"/>
          </a:xfrm>
          <a:prstGeom prst="rect">
            <a:avLst/>
          </a:prstGeom>
        </p:spPr>
      </p:pic>
      <p:sp>
        <p:nvSpPr>
          <p:cNvPr id="4" name="Subtitle 2">
            <a:extLst>
              <a:ext uri="{FF2B5EF4-FFF2-40B4-BE49-F238E27FC236}">
                <a16:creationId xmlns:a16="http://schemas.microsoft.com/office/drawing/2014/main" id="{63AE6820-9955-1DAF-1923-5EA6A6ED9B21}"/>
              </a:ext>
            </a:extLst>
          </p:cNvPr>
          <p:cNvSpPr txBox="1">
            <a:spLocks/>
          </p:cNvSpPr>
          <p:nvPr/>
        </p:nvSpPr>
        <p:spPr>
          <a:xfrm>
            <a:off x="1" y="6454013"/>
            <a:ext cx="9144000" cy="33035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en-US"/>
            </a:defPPr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Shura Proposal 25/01 Artificial Intelligence</a:t>
            </a:r>
          </a:p>
        </p:txBody>
      </p:sp>
    </p:spTree>
    <p:extLst>
      <p:ext uri="{BB962C8B-B14F-4D97-AF65-F5344CB8AC3E}">
        <p14:creationId xmlns:p14="http://schemas.microsoft.com/office/powerpoint/2010/main" val="20464285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5" grpId="0"/>
      <p:bldP spid="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0D109D-413A-6A2E-A62F-A069386417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95CAAEE6-E763-2505-8850-4A9A8DEA44AE}"/>
              </a:ext>
            </a:extLst>
          </p:cNvPr>
          <p:cNvSpPr txBox="1"/>
          <p:nvPr/>
        </p:nvSpPr>
        <p:spPr>
          <a:xfrm>
            <a:off x="107504" y="1697891"/>
            <a:ext cx="64087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4a). It depends on the data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0DCFC32-7289-2B2B-CE52-A3D15CF430D8}"/>
              </a:ext>
            </a:extLst>
          </p:cNvPr>
          <p:cNvSpPr txBox="1"/>
          <p:nvPr/>
        </p:nvSpPr>
        <p:spPr>
          <a:xfrm>
            <a:off x="107503" y="2429320"/>
            <a:ext cx="876166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If </a:t>
            </a:r>
            <a:r>
              <a:rPr lang="en-US" sz="3600" b="1" dirty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AI</a:t>
            </a:r>
            <a:r>
              <a:rPr lang="en-US" sz="3600" b="1" dirty="0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hasn’t seen something before, it gets confused. </a:t>
            </a:r>
          </a:p>
        </p:txBody>
      </p:sp>
      <p:pic>
        <p:nvPicPr>
          <p:cNvPr id="2" name="Picture 4" descr="Ahmadiyya Muslim Association UK - Official Website">
            <a:extLst>
              <a:ext uri="{FF2B5EF4-FFF2-40B4-BE49-F238E27FC236}">
                <a16:creationId xmlns:a16="http://schemas.microsoft.com/office/drawing/2014/main" id="{9162B952-FF4A-72C9-0DA8-97109F6708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641"/>
            <a:ext cx="1812095" cy="1584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EF4EF9B-B7EC-CFB4-6477-F374E672AD48}"/>
              </a:ext>
            </a:extLst>
          </p:cNvPr>
          <p:cNvSpPr txBox="1"/>
          <p:nvPr/>
        </p:nvSpPr>
        <p:spPr>
          <a:xfrm>
            <a:off x="2627784" y="219691"/>
            <a:ext cx="6408712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What are the Disadvantages of AI?</a:t>
            </a:r>
            <a:endParaRPr lang="en-US" sz="2800" b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2" descr="Advantages and Disadvantages of AI Concept. Pros and Cons of Artificial ...">
            <a:extLst>
              <a:ext uri="{FF2B5EF4-FFF2-40B4-BE49-F238E27FC236}">
                <a16:creationId xmlns:a16="http://schemas.microsoft.com/office/drawing/2014/main" id="{2FB9CE7F-2E35-C93B-9804-70437431A0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11" t="10851" r="8421" b="14901"/>
          <a:stretch>
            <a:fillRect/>
          </a:stretch>
        </p:blipFill>
        <p:spPr bwMode="auto">
          <a:xfrm>
            <a:off x="1899993" y="242359"/>
            <a:ext cx="771297" cy="49327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A robot looking at a bird&#10;&#10;AI-generated content may be incorrect.">
            <a:extLst>
              <a:ext uri="{FF2B5EF4-FFF2-40B4-BE49-F238E27FC236}">
                <a16:creationId xmlns:a16="http://schemas.microsoft.com/office/drawing/2014/main" id="{BF0D93AE-CBCE-9A2C-C905-DBE0633FC2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5898" y="3765823"/>
            <a:ext cx="3721102" cy="218345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Subtitle 2">
            <a:extLst>
              <a:ext uri="{FF2B5EF4-FFF2-40B4-BE49-F238E27FC236}">
                <a16:creationId xmlns:a16="http://schemas.microsoft.com/office/drawing/2014/main" id="{87F82D5A-C7B2-BBE5-D114-9B99869B7C9C}"/>
              </a:ext>
            </a:extLst>
          </p:cNvPr>
          <p:cNvSpPr txBox="1">
            <a:spLocks/>
          </p:cNvSpPr>
          <p:nvPr/>
        </p:nvSpPr>
        <p:spPr>
          <a:xfrm>
            <a:off x="1" y="6454013"/>
            <a:ext cx="9144000" cy="33035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en-US"/>
            </a:defPPr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Shura Proposal 25/01 Artificial Intelligence</a:t>
            </a:r>
          </a:p>
        </p:txBody>
      </p:sp>
    </p:spTree>
    <p:extLst>
      <p:ext uri="{BB962C8B-B14F-4D97-AF65-F5344CB8AC3E}">
        <p14:creationId xmlns:p14="http://schemas.microsoft.com/office/powerpoint/2010/main" val="1810034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5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E2E890-CAC5-4586-B9A8-B3C17D5216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D0145E4-CF92-9E98-C7CF-03348953AE61}"/>
              </a:ext>
            </a:extLst>
          </p:cNvPr>
          <p:cNvSpPr txBox="1"/>
          <p:nvPr/>
        </p:nvSpPr>
        <p:spPr>
          <a:xfrm>
            <a:off x="107504" y="2266711"/>
            <a:ext cx="82089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AI</a:t>
            </a:r>
            <a:r>
              <a:rPr lang="en-US" sz="3600" b="1" dirty="0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only learns from what it has seen.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78C7985-23A6-3857-3144-FE8028AD5FDE}"/>
              </a:ext>
            </a:extLst>
          </p:cNvPr>
          <p:cNvSpPr txBox="1"/>
          <p:nvPr/>
        </p:nvSpPr>
        <p:spPr>
          <a:xfrm>
            <a:off x="107504" y="2936615"/>
            <a:ext cx="32403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If you give it:</a:t>
            </a:r>
            <a:endParaRPr lang="en-US" sz="36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4F2136C-A4D2-84A0-8A2F-2C7C9FE7C3F1}"/>
              </a:ext>
            </a:extLst>
          </p:cNvPr>
          <p:cNvSpPr txBox="1"/>
          <p:nvPr/>
        </p:nvSpPr>
        <p:spPr>
          <a:xfrm>
            <a:off x="107504" y="3573274"/>
            <a:ext cx="80648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Biased data 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→ </a:t>
            </a:r>
            <a:r>
              <a:rPr lang="en-US" sz="3600" b="1" dirty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AI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becomes biased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D5487FA-6923-8C0E-001D-2EB2653ED2AD}"/>
              </a:ext>
            </a:extLst>
          </p:cNvPr>
          <p:cNvSpPr txBox="1"/>
          <p:nvPr/>
        </p:nvSpPr>
        <p:spPr>
          <a:xfrm>
            <a:off x="107504" y="4272134"/>
            <a:ext cx="86764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Wrong data 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→ </a:t>
            </a:r>
            <a:r>
              <a:rPr lang="en-US" sz="3600" b="1" dirty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AI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gives wrong answers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4961F27-842B-DD0A-9243-B630AAA1E762}"/>
              </a:ext>
            </a:extLst>
          </p:cNvPr>
          <p:cNvSpPr txBox="1"/>
          <p:nvPr/>
        </p:nvSpPr>
        <p:spPr>
          <a:xfrm>
            <a:off x="116382" y="5023522"/>
            <a:ext cx="84249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Limited data 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→ </a:t>
            </a:r>
            <a:r>
              <a:rPr lang="en-US" sz="3600" b="1" dirty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AI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becomes confused</a:t>
            </a:r>
          </a:p>
        </p:txBody>
      </p:sp>
      <p:pic>
        <p:nvPicPr>
          <p:cNvPr id="10" name="Picture 4" descr="Ahmadiyya Muslim Association UK - Official Website">
            <a:extLst>
              <a:ext uri="{FF2B5EF4-FFF2-40B4-BE49-F238E27FC236}">
                <a16:creationId xmlns:a16="http://schemas.microsoft.com/office/drawing/2014/main" id="{444706C5-36BC-5440-340F-AE3CC7D82F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641"/>
            <a:ext cx="1812095" cy="1584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B44C206-BB4C-F822-5784-63A17146E1D5}"/>
              </a:ext>
            </a:extLst>
          </p:cNvPr>
          <p:cNvSpPr txBox="1"/>
          <p:nvPr/>
        </p:nvSpPr>
        <p:spPr>
          <a:xfrm>
            <a:off x="2539015" y="325067"/>
            <a:ext cx="6408712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What are the Disadvantages of AI?</a:t>
            </a:r>
            <a:endParaRPr lang="en-US" sz="2800" b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2" descr="Advantages and Disadvantages of AI Concept. Pros and Cons of Artificial ...">
            <a:extLst>
              <a:ext uri="{FF2B5EF4-FFF2-40B4-BE49-F238E27FC236}">
                <a16:creationId xmlns:a16="http://schemas.microsoft.com/office/drawing/2014/main" id="{ACBD2E3B-0FA8-4BFC-011F-F53B6540625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11" t="10851" r="8421" b="14901"/>
          <a:stretch>
            <a:fillRect/>
          </a:stretch>
        </p:blipFill>
        <p:spPr bwMode="auto">
          <a:xfrm>
            <a:off x="1811224" y="347735"/>
            <a:ext cx="771297" cy="49327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539B401-26CF-1CA8-CEF5-A3AA2FEE1E5D}"/>
              </a:ext>
            </a:extLst>
          </p:cNvPr>
          <p:cNvSpPr txBox="1"/>
          <p:nvPr/>
        </p:nvSpPr>
        <p:spPr>
          <a:xfrm>
            <a:off x="107504" y="1643244"/>
            <a:ext cx="64087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4b). It depends on the data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B329622D-F3A1-778F-9A42-CB7D6036E994}"/>
              </a:ext>
            </a:extLst>
          </p:cNvPr>
          <p:cNvSpPr txBox="1">
            <a:spLocks/>
          </p:cNvSpPr>
          <p:nvPr/>
        </p:nvSpPr>
        <p:spPr>
          <a:xfrm>
            <a:off x="1" y="6454013"/>
            <a:ext cx="9144000" cy="33035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en-US"/>
            </a:defPPr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Shura Proposal 25/01 Artificial Intelligence</a:t>
            </a:r>
          </a:p>
        </p:txBody>
      </p:sp>
    </p:spTree>
    <p:extLst>
      <p:ext uri="{BB962C8B-B14F-4D97-AF65-F5344CB8AC3E}">
        <p14:creationId xmlns:p14="http://schemas.microsoft.com/office/powerpoint/2010/main" val="861119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/>
      <p:bldP spid="7" grpId="0"/>
      <p:bldP spid="8" grpId="0"/>
      <p:bldP spid="9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83A023-1BC3-8A35-D720-F6210E8FB3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4C748B90-B2BE-FEE7-7DC4-F89F37D97A70}"/>
              </a:ext>
            </a:extLst>
          </p:cNvPr>
          <p:cNvSpPr txBox="1"/>
          <p:nvPr/>
        </p:nvSpPr>
        <p:spPr>
          <a:xfrm>
            <a:off x="107504" y="2329512"/>
            <a:ext cx="469852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Its intelligence is only as good as the information it was trained on. </a:t>
            </a:r>
          </a:p>
        </p:txBody>
      </p:sp>
      <p:pic>
        <p:nvPicPr>
          <p:cNvPr id="2" name="Picture 4" descr="Ahmadiyya Muslim Association UK - Official Website">
            <a:extLst>
              <a:ext uri="{FF2B5EF4-FFF2-40B4-BE49-F238E27FC236}">
                <a16:creationId xmlns:a16="http://schemas.microsoft.com/office/drawing/2014/main" id="{B3C9906B-8D2B-29C5-56C5-EB77F937A9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641"/>
            <a:ext cx="1812095" cy="1584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79536A5-C5BE-61B8-60DE-55F326274A6E}"/>
              </a:ext>
            </a:extLst>
          </p:cNvPr>
          <p:cNvSpPr txBox="1"/>
          <p:nvPr/>
        </p:nvSpPr>
        <p:spPr>
          <a:xfrm>
            <a:off x="2627784" y="332656"/>
            <a:ext cx="6408712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What are the Disadvantages of AI?</a:t>
            </a:r>
            <a:endParaRPr lang="en-US" sz="2800" b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2" descr="Advantages and Disadvantages of AI Concept. Pros and Cons of Artificial ...">
            <a:extLst>
              <a:ext uri="{FF2B5EF4-FFF2-40B4-BE49-F238E27FC236}">
                <a16:creationId xmlns:a16="http://schemas.microsoft.com/office/drawing/2014/main" id="{4C6F3C9D-AA00-8996-B817-1E6ABD6CAB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11" t="10851" r="8421" b="14901"/>
          <a:stretch>
            <a:fillRect/>
          </a:stretch>
        </p:blipFill>
        <p:spPr bwMode="auto">
          <a:xfrm>
            <a:off x="1899993" y="355324"/>
            <a:ext cx="771297" cy="49327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6228041-5E15-16AF-9D90-6298E902E17F}"/>
              </a:ext>
            </a:extLst>
          </p:cNvPr>
          <p:cNvSpPr txBox="1"/>
          <p:nvPr/>
        </p:nvSpPr>
        <p:spPr>
          <a:xfrm>
            <a:off x="107504" y="1646888"/>
            <a:ext cx="64087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4c). It depends on the data</a:t>
            </a:r>
          </a:p>
        </p:txBody>
      </p:sp>
      <p:pic>
        <p:nvPicPr>
          <p:cNvPr id="6" name="Picture 5" descr="A computer screen shot of a computer&#10;&#10;AI-generated content may be incorrect.">
            <a:extLst>
              <a:ext uri="{FF2B5EF4-FFF2-40B4-BE49-F238E27FC236}">
                <a16:creationId xmlns:a16="http://schemas.microsoft.com/office/drawing/2014/main" id="{A7A8EC97-9D7E-4909-9427-E68C5BF022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92080" y="2329512"/>
            <a:ext cx="3621549" cy="2452340"/>
          </a:xfrm>
          <a:prstGeom prst="rect">
            <a:avLst/>
          </a:prstGeom>
        </p:spPr>
      </p:pic>
      <p:sp>
        <p:nvSpPr>
          <p:cNvPr id="4" name="Subtitle 2">
            <a:extLst>
              <a:ext uri="{FF2B5EF4-FFF2-40B4-BE49-F238E27FC236}">
                <a16:creationId xmlns:a16="http://schemas.microsoft.com/office/drawing/2014/main" id="{FC2D0A33-A302-2C1C-85C4-7935C6431816}"/>
              </a:ext>
            </a:extLst>
          </p:cNvPr>
          <p:cNvSpPr txBox="1">
            <a:spLocks/>
          </p:cNvSpPr>
          <p:nvPr/>
        </p:nvSpPr>
        <p:spPr>
          <a:xfrm>
            <a:off x="1" y="6454013"/>
            <a:ext cx="9144000" cy="33035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en-US"/>
            </a:defPPr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Shura Proposal 25/01 Artificial Intelligence</a:t>
            </a:r>
          </a:p>
        </p:txBody>
      </p:sp>
    </p:spTree>
    <p:extLst>
      <p:ext uri="{BB962C8B-B14F-4D97-AF65-F5344CB8AC3E}">
        <p14:creationId xmlns:p14="http://schemas.microsoft.com/office/powerpoint/2010/main" val="3857590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91E561-3E34-06A4-4218-30553B3CC7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7F739C9B-A0CB-10A2-6A3C-A158608CEA46}"/>
              </a:ext>
            </a:extLst>
          </p:cNvPr>
          <p:cNvSpPr txBox="1"/>
          <p:nvPr/>
        </p:nvSpPr>
        <p:spPr>
          <a:xfrm>
            <a:off x="159025" y="1685418"/>
            <a:ext cx="68572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5a). It raises privacy concerns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A539113-F44C-3332-AF9C-B5381A2F8C8A}"/>
              </a:ext>
            </a:extLst>
          </p:cNvPr>
          <p:cNvSpPr txBox="1"/>
          <p:nvPr/>
        </p:nvSpPr>
        <p:spPr>
          <a:xfrm>
            <a:off x="159024" y="2331749"/>
            <a:ext cx="491703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Some </a:t>
            </a:r>
            <a:r>
              <a:rPr lang="en-US" sz="3600" b="1" dirty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AI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systems collect a lot of personal data, 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which can be risky. </a:t>
            </a:r>
          </a:p>
        </p:txBody>
      </p:sp>
      <p:pic>
        <p:nvPicPr>
          <p:cNvPr id="2" name="Picture 4" descr="Ahmadiyya Muslim Association UK - Official Website">
            <a:extLst>
              <a:ext uri="{FF2B5EF4-FFF2-40B4-BE49-F238E27FC236}">
                <a16:creationId xmlns:a16="http://schemas.microsoft.com/office/drawing/2014/main" id="{E6AB88E0-A661-0F79-0D0B-D9E60BC53A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641"/>
            <a:ext cx="1812095" cy="1584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464420B-A1AB-1133-4288-4B2398C7D8BD}"/>
              </a:ext>
            </a:extLst>
          </p:cNvPr>
          <p:cNvSpPr txBox="1"/>
          <p:nvPr/>
        </p:nvSpPr>
        <p:spPr>
          <a:xfrm>
            <a:off x="2627784" y="388180"/>
            <a:ext cx="6408712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What are the Disadvantages of AI?</a:t>
            </a:r>
            <a:endParaRPr lang="en-US" sz="2800" b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2" descr="Advantages and Disadvantages of AI Concept. Pros and Cons of Artificial ...">
            <a:extLst>
              <a:ext uri="{FF2B5EF4-FFF2-40B4-BE49-F238E27FC236}">
                <a16:creationId xmlns:a16="http://schemas.microsoft.com/office/drawing/2014/main" id="{8414FDBC-014A-50D0-A4AC-4F87AE763A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11" t="10851" r="8421" b="14901"/>
          <a:stretch>
            <a:fillRect/>
          </a:stretch>
        </p:blipFill>
        <p:spPr bwMode="auto">
          <a:xfrm>
            <a:off x="1899993" y="410848"/>
            <a:ext cx="771297" cy="49327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A robot holding a phone&#10;&#10;AI-generated content may be incorrect.">
            <a:extLst>
              <a:ext uri="{FF2B5EF4-FFF2-40B4-BE49-F238E27FC236}">
                <a16:creationId xmlns:a16="http://schemas.microsoft.com/office/drawing/2014/main" id="{2F2B206D-C6BF-C522-3F56-EFB6DF13CF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7124" y="2359097"/>
            <a:ext cx="3556430" cy="23941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Subtitle 2">
            <a:extLst>
              <a:ext uri="{FF2B5EF4-FFF2-40B4-BE49-F238E27FC236}">
                <a16:creationId xmlns:a16="http://schemas.microsoft.com/office/drawing/2014/main" id="{600B6EDD-0242-7012-2AC0-115FDA389261}"/>
              </a:ext>
            </a:extLst>
          </p:cNvPr>
          <p:cNvSpPr txBox="1">
            <a:spLocks/>
          </p:cNvSpPr>
          <p:nvPr/>
        </p:nvSpPr>
        <p:spPr>
          <a:xfrm>
            <a:off x="1" y="6454013"/>
            <a:ext cx="9144000" cy="33035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en-US"/>
            </a:defPPr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Shura Proposal 25/01 Artificial Intelligence</a:t>
            </a:r>
          </a:p>
        </p:txBody>
      </p:sp>
    </p:spTree>
    <p:extLst>
      <p:ext uri="{BB962C8B-B14F-4D97-AF65-F5344CB8AC3E}">
        <p14:creationId xmlns:p14="http://schemas.microsoft.com/office/powerpoint/2010/main" val="3748924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5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9AFAB5-A2BE-5905-ABEB-7E2AEF1851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539A43DC-82FA-DCA7-4FD0-DCE2BFD52228}"/>
              </a:ext>
            </a:extLst>
          </p:cNvPr>
          <p:cNvSpPr txBox="1"/>
          <p:nvPr/>
        </p:nvSpPr>
        <p:spPr>
          <a:xfrm>
            <a:off x="201387" y="2326509"/>
            <a:ext cx="511256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Some </a:t>
            </a:r>
            <a:r>
              <a:rPr lang="en-US" sz="3600" b="1" dirty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AI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systems require huge amounts of personal data, </a:t>
            </a:r>
          </a:p>
          <a:p>
            <a:pPr algn="just"/>
            <a:r>
              <a:rPr lang="en-US" sz="36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such as:</a:t>
            </a:r>
            <a:endParaRPr lang="en-US" sz="36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D91B680-C4FC-53CD-A618-5EFC4A8B99B4}"/>
              </a:ext>
            </a:extLst>
          </p:cNvPr>
          <p:cNvSpPr txBox="1"/>
          <p:nvPr/>
        </p:nvSpPr>
        <p:spPr>
          <a:xfrm>
            <a:off x="222184" y="4588360"/>
            <a:ext cx="74824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Faces, </a:t>
            </a:r>
            <a:r>
              <a:rPr lang="en-US" sz="3600" b="1" dirty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Voices,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Locations, </a:t>
            </a:r>
            <a:r>
              <a:rPr lang="en-US" sz="36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Search history,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Behaviour patterns</a:t>
            </a:r>
          </a:p>
        </p:txBody>
      </p:sp>
      <p:pic>
        <p:nvPicPr>
          <p:cNvPr id="2" name="Picture 4" descr="Ahmadiyya Muslim Association UK - Official Website">
            <a:extLst>
              <a:ext uri="{FF2B5EF4-FFF2-40B4-BE49-F238E27FC236}">
                <a16:creationId xmlns:a16="http://schemas.microsoft.com/office/drawing/2014/main" id="{382C5BDE-693A-0220-9906-29732844CF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641"/>
            <a:ext cx="1812095" cy="1584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72C53FE-4E7C-9299-7083-370A4CA6EFAD}"/>
              </a:ext>
            </a:extLst>
          </p:cNvPr>
          <p:cNvSpPr txBox="1"/>
          <p:nvPr/>
        </p:nvSpPr>
        <p:spPr>
          <a:xfrm>
            <a:off x="2714165" y="366821"/>
            <a:ext cx="6408712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What are the Disadvantages of AI?</a:t>
            </a:r>
            <a:endParaRPr lang="en-US" sz="2800" b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2" descr="Advantages and Disadvantages of AI Concept. Pros and Cons of Artificial ...">
            <a:extLst>
              <a:ext uri="{FF2B5EF4-FFF2-40B4-BE49-F238E27FC236}">
                <a16:creationId xmlns:a16="http://schemas.microsoft.com/office/drawing/2014/main" id="{D08827AA-3C3D-3535-E6A7-6B03108964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11" t="10851" r="8421" b="14901"/>
          <a:stretch>
            <a:fillRect/>
          </a:stretch>
        </p:blipFill>
        <p:spPr bwMode="auto">
          <a:xfrm>
            <a:off x="1986374" y="389489"/>
            <a:ext cx="771297" cy="49327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707411C-F923-BE2B-3446-077C4F3684DD}"/>
              </a:ext>
            </a:extLst>
          </p:cNvPr>
          <p:cNvSpPr txBox="1"/>
          <p:nvPr/>
        </p:nvSpPr>
        <p:spPr>
          <a:xfrm>
            <a:off x="179512" y="1686983"/>
            <a:ext cx="68572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5b). It raises privacy concerns</a:t>
            </a:r>
          </a:p>
        </p:txBody>
      </p:sp>
      <p:pic>
        <p:nvPicPr>
          <p:cNvPr id="6" name="Picture 5" descr="A group of people looking at a computer chip&#10;&#10;AI-generated content may be incorrect.">
            <a:extLst>
              <a:ext uri="{FF2B5EF4-FFF2-40B4-BE49-F238E27FC236}">
                <a16:creationId xmlns:a16="http://schemas.microsoft.com/office/drawing/2014/main" id="{FC02876F-1515-D1E9-2EF0-FE57B2FBA6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90211" y="2391196"/>
            <a:ext cx="2943224" cy="1966912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4" name="Subtitle 2">
            <a:extLst>
              <a:ext uri="{FF2B5EF4-FFF2-40B4-BE49-F238E27FC236}">
                <a16:creationId xmlns:a16="http://schemas.microsoft.com/office/drawing/2014/main" id="{7A1BB28A-A089-3324-F0D5-FD5916F3F32B}"/>
              </a:ext>
            </a:extLst>
          </p:cNvPr>
          <p:cNvSpPr txBox="1">
            <a:spLocks/>
          </p:cNvSpPr>
          <p:nvPr/>
        </p:nvSpPr>
        <p:spPr>
          <a:xfrm>
            <a:off x="1" y="6454013"/>
            <a:ext cx="9144000" cy="33035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en-US"/>
            </a:defPPr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Shura Proposal 25/01 Artificial Intelligence</a:t>
            </a:r>
          </a:p>
        </p:txBody>
      </p:sp>
    </p:spTree>
    <p:extLst>
      <p:ext uri="{BB962C8B-B14F-4D97-AF65-F5344CB8AC3E}">
        <p14:creationId xmlns:p14="http://schemas.microsoft.com/office/powerpoint/2010/main" val="1512466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D052CA-7BAB-754A-4281-38EEEC512F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C3D2347-5237-7F11-A80D-A1955C951EA2}"/>
              </a:ext>
            </a:extLst>
          </p:cNvPr>
          <p:cNvSpPr txBox="1"/>
          <p:nvPr/>
        </p:nvSpPr>
        <p:spPr>
          <a:xfrm>
            <a:off x="107504" y="2274838"/>
            <a:ext cx="529258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If this data is misused, hacked, or leaked, it can </a:t>
            </a:r>
            <a:r>
              <a:rPr lang="en-US" sz="3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cause serious privacy risks.</a:t>
            </a:r>
          </a:p>
        </p:txBody>
      </p:sp>
      <p:pic>
        <p:nvPicPr>
          <p:cNvPr id="2" name="Picture 4" descr="Ahmadiyya Muslim Association UK - Official Website">
            <a:extLst>
              <a:ext uri="{FF2B5EF4-FFF2-40B4-BE49-F238E27FC236}">
                <a16:creationId xmlns:a16="http://schemas.microsoft.com/office/drawing/2014/main" id="{51466DB8-DCBC-2712-39AB-1CC89935E0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641"/>
            <a:ext cx="1812095" cy="1584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6CBCB12-C990-823B-6768-59027835B553}"/>
              </a:ext>
            </a:extLst>
          </p:cNvPr>
          <p:cNvSpPr txBox="1"/>
          <p:nvPr/>
        </p:nvSpPr>
        <p:spPr>
          <a:xfrm>
            <a:off x="2627784" y="332656"/>
            <a:ext cx="6408712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What are the Disadvantages of AI?</a:t>
            </a:r>
            <a:endParaRPr lang="en-US" sz="2800" b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2" descr="Advantages and Disadvantages of AI Concept. Pros and Cons of Artificial ...">
            <a:extLst>
              <a:ext uri="{FF2B5EF4-FFF2-40B4-BE49-F238E27FC236}">
                <a16:creationId xmlns:a16="http://schemas.microsoft.com/office/drawing/2014/main" id="{7563EB49-3680-B4EB-F841-07704B3C8B3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11" t="10851" r="8421" b="14901"/>
          <a:stretch>
            <a:fillRect/>
          </a:stretch>
        </p:blipFill>
        <p:spPr bwMode="auto">
          <a:xfrm>
            <a:off x="1899993" y="355324"/>
            <a:ext cx="771297" cy="49327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1E3DD2A-4214-C93B-D2DB-305F62783334}"/>
              </a:ext>
            </a:extLst>
          </p:cNvPr>
          <p:cNvSpPr txBox="1"/>
          <p:nvPr/>
        </p:nvSpPr>
        <p:spPr>
          <a:xfrm>
            <a:off x="107504" y="1663561"/>
            <a:ext cx="68572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5c). It raises privacy concerns</a:t>
            </a:r>
          </a:p>
        </p:txBody>
      </p:sp>
      <p:pic>
        <p:nvPicPr>
          <p:cNvPr id="6" name="Picture 5" descr="A person looking at a computer screen&#10;&#10;AI-generated content may be incorrect.">
            <a:extLst>
              <a:ext uri="{FF2B5EF4-FFF2-40B4-BE49-F238E27FC236}">
                <a16:creationId xmlns:a16="http://schemas.microsoft.com/office/drawing/2014/main" id="{7F25D10B-FC8B-5AAF-274F-28B1899C3F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0152" y="2420888"/>
            <a:ext cx="2828530" cy="188380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Subtitle 2">
            <a:extLst>
              <a:ext uri="{FF2B5EF4-FFF2-40B4-BE49-F238E27FC236}">
                <a16:creationId xmlns:a16="http://schemas.microsoft.com/office/drawing/2014/main" id="{00E41404-3C6A-FB2A-43D0-C047AD35C9F3}"/>
              </a:ext>
            </a:extLst>
          </p:cNvPr>
          <p:cNvSpPr txBox="1">
            <a:spLocks/>
          </p:cNvSpPr>
          <p:nvPr/>
        </p:nvSpPr>
        <p:spPr>
          <a:xfrm>
            <a:off x="1" y="6454013"/>
            <a:ext cx="9144000" cy="33035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en-US"/>
            </a:defPPr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Shura Proposal 25/01 Artificial Intelligence</a:t>
            </a:r>
          </a:p>
        </p:txBody>
      </p:sp>
    </p:spTree>
    <p:extLst>
      <p:ext uri="{BB962C8B-B14F-4D97-AF65-F5344CB8AC3E}">
        <p14:creationId xmlns:p14="http://schemas.microsoft.com/office/powerpoint/2010/main" val="1631886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7B24F5-AA5F-E9C9-32F0-4AA2E8F744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2A153C02-F788-C7E3-9241-25D2F8C1455A}"/>
              </a:ext>
            </a:extLst>
          </p:cNvPr>
          <p:cNvSpPr txBox="1"/>
          <p:nvPr/>
        </p:nvSpPr>
        <p:spPr>
          <a:xfrm>
            <a:off x="107504" y="1588077"/>
            <a:ext cx="58866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6a). Potential for Misuse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84BFB27-EC09-9FB6-0F69-B6428C454626}"/>
              </a:ext>
            </a:extLst>
          </p:cNvPr>
          <p:cNvSpPr txBox="1"/>
          <p:nvPr/>
        </p:nvSpPr>
        <p:spPr>
          <a:xfrm>
            <a:off x="107504" y="2274838"/>
            <a:ext cx="588665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AI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technology can be used for 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harmful purposes,</a:t>
            </a:r>
            <a:r>
              <a:rPr lang="en-US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36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such as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F1C253B-093B-09BD-301B-4C46D2EF3072}"/>
              </a:ext>
            </a:extLst>
          </p:cNvPr>
          <p:cNvSpPr txBox="1"/>
          <p:nvPr/>
        </p:nvSpPr>
        <p:spPr>
          <a:xfrm>
            <a:off x="107505" y="4389519"/>
            <a:ext cx="525658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creating sophisticated disinformation campaigns (deepfakes)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4" descr="Ahmadiyya Muslim Association UK - Official Website">
            <a:extLst>
              <a:ext uri="{FF2B5EF4-FFF2-40B4-BE49-F238E27FC236}">
                <a16:creationId xmlns:a16="http://schemas.microsoft.com/office/drawing/2014/main" id="{71943541-7085-5E0A-0D21-D57CEB1AD2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641"/>
            <a:ext cx="1812095" cy="1584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F5063D3-CE94-1011-7ED3-5B2D2C6D359E}"/>
              </a:ext>
            </a:extLst>
          </p:cNvPr>
          <p:cNvSpPr txBox="1"/>
          <p:nvPr/>
        </p:nvSpPr>
        <p:spPr>
          <a:xfrm>
            <a:off x="2572261" y="329710"/>
            <a:ext cx="6408712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What are the Disadvantages of AI?</a:t>
            </a:r>
            <a:endParaRPr lang="en-US" sz="2800" b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2" descr="Advantages and Disadvantages of AI Concept. Pros and Cons of Artificial ...">
            <a:extLst>
              <a:ext uri="{FF2B5EF4-FFF2-40B4-BE49-F238E27FC236}">
                <a16:creationId xmlns:a16="http://schemas.microsoft.com/office/drawing/2014/main" id="{00B63088-F961-A0BE-6C8D-8D88E5DDB8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11" t="10851" r="8421" b="14901"/>
          <a:stretch>
            <a:fillRect/>
          </a:stretch>
        </p:blipFill>
        <p:spPr bwMode="auto">
          <a:xfrm>
            <a:off x="1844470" y="352378"/>
            <a:ext cx="771297" cy="49327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A maze with blue balls and red letters&#10;&#10;AI-generated content may be incorrect.">
            <a:extLst>
              <a:ext uri="{FF2B5EF4-FFF2-40B4-BE49-F238E27FC236}">
                <a16:creationId xmlns:a16="http://schemas.microsoft.com/office/drawing/2014/main" id="{CE2861CA-4D4D-80C2-CB9D-DACA5470A0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76617" y="2096467"/>
            <a:ext cx="3063572" cy="2954159"/>
          </a:xfrm>
          <a:prstGeom prst="rect">
            <a:avLst/>
          </a:prstGeom>
        </p:spPr>
      </p:pic>
      <p:sp>
        <p:nvSpPr>
          <p:cNvPr id="4" name="Subtitle 2">
            <a:extLst>
              <a:ext uri="{FF2B5EF4-FFF2-40B4-BE49-F238E27FC236}">
                <a16:creationId xmlns:a16="http://schemas.microsoft.com/office/drawing/2014/main" id="{9D6F008F-F11D-D282-2E90-53E0E043B2FB}"/>
              </a:ext>
            </a:extLst>
          </p:cNvPr>
          <p:cNvSpPr txBox="1">
            <a:spLocks/>
          </p:cNvSpPr>
          <p:nvPr/>
        </p:nvSpPr>
        <p:spPr>
          <a:xfrm>
            <a:off x="1" y="6454013"/>
            <a:ext cx="9144000" cy="33035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en-US"/>
            </a:defPPr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Shura Proposal 25/01 Artificial Intelligence</a:t>
            </a:r>
          </a:p>
        </p:txBody>
      </p:sp>
    </p:spTree>
    <p:extLst>
      <p:ext uri="{BB962C8B-B14F-4D97-AF65-F5344CB8AC3E}">
        <p14:creationId xmlns:p14="http://schemas.microsoft.com/office/powerpoint/2010/main" val="41606424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D9331B-8A3E-FED0-5B4C-FA197AB878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D807BE2-7D78-3402-658C-38EF2B039537}"/>
              </a:ext>
            </a:extLst>
          </p:cNvPr>
          <p:cNvSpPr txBox="1"/>
          <p:nvPr/>
        </p:nvSpPr>
        <p:spPr>
          <a:xfrm>
            <a:off x="94301" y="2336093"/>
            <a:ext cx="428045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An </a:t>
            </a:r>
            <a:r>
              <a:rPr lang="en-US" sz="3600" b="1" dirty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AI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can scan thousands in a moment and point out problems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ECF8D10-7DA5-F7C5-8BEC-307456D19D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9908" y="2514600"/>
            <a:ext cx="4207669" cy="18288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9D66BAF-2A4F-35BA-C8AF-326B0051B197}"/>
              </a:ext>
            </a:extLst>
          </p:cNvPr>
          <p:cNvSpPr txBox="1"/>
          <p:nvPr/>
        </p:nvSpPr>
        <p:spPr>
          <a:xfrm>
            <a:off x="359532" y="4644417"/>
            <a:ext cx="84249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This speed helps humans make better decisions. </a:t>
            </a:r>
          </a:p>
        </p:txBody>
      </p:sp>
      <p:pic>
        <p:nvPicPr>
          <p:cNvPr id="2" name="Picture 4" descr="Ahmadiyya Muslim Association UK - Official Website">
            <a:extLst>
              <a:ext uri="{FF2B5EF4-FFF2-40B4-BE49-F238E27FC236}">
                <a16:creationId xmlns:a16="http://schemas.microsoft.com/office/drawing/2014/main" id="{7BFE07C5-C6C4-4A36-4017-BE50BFE5E7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641"/>
            <a:ext cx="1812095" cy="1584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70255A6-13CA-5219-3E81-F67737833CE2}"/>
              </a:ext>
            </a:extLst>
          </p:cNvPr>
          <p:cNvSpPr txBox="1"/>
          <p:nvPr/>
        </p:nvSpPr>
        <p:spPr>
          <a:xfrm>
            <a:off x="3059832" y="276272"/>
            <a:ext cx="55394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What are the advantages of AI?</a:t>
            </a:r>
            <a:endParaRPr lang="en-US" sz="2800" b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 descr="Premium Vector | Artificial Intelligence Logo Icon symbol AI deep ...">
            <a:extLst>
              <a:ext uri="{FF2B5EF4-FFF2-40B4-BE49-F238E27FC236}">
                <a16:creationId xmlns:a16="http://schemas.microsoft.com/office/drawing/2014/main" id="{A03A38C7-2FDD-9FA3-8C94-EA2E1843A4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97" t="27870" r="24013" b="28952"/>
          <a:stretch>
            <a:fillRect/>
          </a:stretch>
        </p:blipFill>
        <p:spPr bwMode="auto">
          <a:xfrm>
            <a:off x="2123728" y="383922"/>
            <a:ext cx="765850" cy="3079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28DE985-A745-B454-7B59-5D6BC3AF4F8D}"/>
              </a:ext>
            </a:extLst>
          </p:cNvPr>
          <p:cNvSpPr txBox="1"/>
          <p:nvPr/>
        </p:nvSpPr>
        <p:spPr>
          <a:xfrm>
            <a:off x="0" y="1688764"/>
            <a:ext cx="540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1c)  AI works very fast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90B5CBF-C111-E874-8D5D-ABC95C86C185}"/>
              </a:ext>
            </a:extLst>
          </p:cNvPr>
          <p:cNvSpPr txBox="1">
            <a:spLocks/>
          </p:cNvSpPr>
          <p:nvPr/>
        </p:nvSpPr>
        <p:spPr>
          <a:xfrm>
            <a:off x="1" y="6454013"/>
            <a:ext cx="9144000" cy="33035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en-US"/>
            </a:defPPr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Shura Proposal 25/01 Artificial Intelligence</a:t>
            </a:r>
          </a:p>
        </p:txBody>
      </p:sp>
    </p:spTree>
    <p:extLst>
      <p:ext uri="{BB962C8B-B14F-4D97-AF65-F5344CB8AC3E}">
        <p14:creationId xmlns:p14="http://schemas.microsoft.com/office/powerpoint/2010/main" val="17364571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DC26C6-DFB3-FA5A-7C3F-98B617AF98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CD59BF7-D406-DFED-9D09-70E953DAA42D}"/>
              </a:ext>
            </a:extLst>
          </p:cNvPr>
          <p:cNvSpPr txBox="1"/>
          <p:nvPr/>
        </p:nvSpPr>
        <p:spPr>
          <a:xfrm>
            <a:off x="107504" y="2337344"/>
            <a:ext cx="481742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Enabling mass surveillance,</a:t>
            </a:r>
            <a:endParaRPr lang="en-US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88CCA3A-BEB0-A31A-BBE6-BB120048B030}"/>
              </a:ext>
            </a:extLst>
          </p:cNvPr>
          <p:cNvSpPr txBox="1"/>
          <p:nvPr/>
        </p:nvSpPr>
        <p:spPr>
          <a:xfrm>
            <a:off x="96104" y="3198081"/>
            <a:ext cx="502255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US" sz="3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powering self-controlled weapons. </a:t>
            </a:r>
          </a:p>
        </p:txBody>
      </p:sp>
      <p:pic>
        <p:nvPicPr>
          <p:cNvPr id="5" name="Picture 4" descr="Ahmadiyya Muslim Association UK - Official Website">
            <a:extLst>
              <a:ext uri="{FF2B5EF4-FFF2-40B4-BE49-F238E27FC236}">
                <a16:creationId xmlns:a16="http://schemas.microsoft.com/office/drawing/2014/main" id="{170DD778-B82A-232B-C6F4-C1D6FB9E02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641"/>
            <a:ext cx="1812095" cy="1584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0764F20-4629-EAB4-5FBD-F2B20D1B5E59}"/>
              </a:ext>
            </a:extLst>
          </p:cNvPr>
          <p:cNvSpPr txBox="1"/>
          <p:nvPr/>
        </p:nvSpPr>
        <p:spPr>
          <a:xfrm>
            <a:off x="2563877" y="315443"/>
            <a:ext cx="6408712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What are the Disadvantages of AI?</a:t>
            </a:r>
            <a:endParaRPr lang="en-US" sz="2800" b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2" descr="Advantages and Disadvantages of AI Concept. Pros and Cons of Artificial ...">
            <a:extLst>
              <a:ext uri="{FF2B5EF4-FFF2-40B4-BE49-F238E27FC236}">
                <a16:creationId xmlns:a16="http://schemas.microsoft.com/office/drawing/2014/main" id="{4D32326B-A006-0209-13A3-02E4C78199F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11" t="10851" r="8421" b="14901"/>
          <a:stretch>
            <a:fillRect/>
          </a:stretch>
        </p:blipFill>
        <p:spPr bwMode="auto">
          <a:xfrm>
            <a:off x="1836086" y="338111"/>
            <a:ext cx="771297" cy="49327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B9AB8B0-115F-49AC-5044-FCF8DCFD8320}"/>
              </a:ext>
            </a:extLst>
          </p:cNvPr>
          <p:cNvSpPr txBox="1"/>
          <p:nvPr/>
        </p:nvSpPr>
        <p:spPr>
          <a:xfrm>
            <a:off x="107504" y="1593260"/>
            <a:ext cx="58866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6b). Potential for Misuse</a:t>
            </a:r>
          </a:p>
        </p:txBody>
      </p:sp>
      <p:pic>
        <p:nvPicPr>
          <p:cNvPr id="12" name="Picture 11" descr="Several cameras on a pole&#10;&#10;AI-generated content may be incorrect.">
            <a:extLst>
              <a:ext uri="{FF2B5EF4-FFF2-40B4-BE49-F238E27FC236}">
                <a16:creationId xmlns:a16="http://schemas.microsoft.com/office/drawing/2014/main" id="{2E809745-E8FB-E604-DEF6-C130167F2E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27517" y="2258671"/>
            <a:ext cx="3445072" cy="23175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Subtitle 2">
            <a:extLst>
              <a:ext uri="{FF2B5EF4-FFF2-40B4-BE49-F238E27FC236}">
                <a16:creationId xmlns:a16="http://schemas.microsoft.com/office/drawing/2014/main" id="{5EEF7F1B-2268-57D3-51CE-59D2A472B00D}"/>
              </a:ext>
            </a:extLst>
          </p:cNvPr>
          <p:cNvSpPr txBox="1">
            <a:spLocks/>
          </p:cNvSpPr>
          <p:nvPr/>
        </p:nvSpPr>
        <p:spPr>
          <a:xfrm>
            <a:off x="1" y="6454013"/>
            <a:ext cx="9144000" cy="33035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en-US"/>
            </a:defPPr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Shura Proposal 25/01 Artificial Intelligence</a:t>
            </a:r>
          </a:p>
        </p:txBody>
      </p:sp>
    </p:spTree>
    <p:extLst>
      <p:ext uri="{BB962C8B-B14F-4D97-AF65-F5344CB8AC3E}">
        <p14:creationId xmlns:p14="http://schemas.microsoft.com/office/powerpoint/2010/main" val="41309976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7867A1-B78A-79A7-D0F2-2C1BA75A41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7427F32-A0BC-32C7-8911-19FA407EF064}"/>
              </a:ext>
            </a:extLst>
          </p:cNvPr>
          <p:cNvSpPr txBox="1"/>
          <p:nvPr/>
        </p:nvSpPr>
        <p:spPr>
          <a:xfrm>
            <a:off x="198908" y="1772817"/>
            <a:ext cx="588525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 simple terms…</a:t>
            </a:r>
          </a:p>
          <a:p>
            <a:r>
              <a:rPr lang="en-US" sz="3600" b="1" dirty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AI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is powerful and helpful, but it needs careful control.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999832C-5364-4790-9ED8-4349F1A5A973}"/>
              </a:ext>
            </a:extLst>
          </p:cNvPr>
          <p:cNvSpPr txBox="1"/>
          <p:nvPr/>
        </p:nvSpPr>
        <p:spPr>
          <a:xfrm>
            <a:off x="198908" y="3910991"/>
            <a:ext cx="649469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Humans must supervise it, 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guide it, and make sure it’s used responsibly.</a:t>
            </a:r>
          </a:p>
        </p:txBody>
      </p:sp>
      <p:pic>
        <p:nvPicPr>
          <p:cNvPr id="6" name="Picture 4" descr="Ahmadiyya Muslim Association UK - Official Website">
            <a:extLst>
              <a:ext uri="{FF2B5EF4-FFF2-40B4-BE49-F238E27FC236}">
                <a16:creationId xmlns:a16="http://schemas.microsoft.com/office/drawing/2014/main" id="{86D2D409-F82E-447E-32D3-1F9B0A95CC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641"/>
            <a:ext cx="1812095" cy="1584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FD985CE-A467-516A-4CFE-2D514DECD70E}"/>
              </a:ext>
            </a:extLst>
          </p:cNvPr>
          <p:cNvSpPr txBox="1"/>
          <p:nvPr/>
        </p:nvSpPr>
        <p:spPr>
          <a:xfrm>
            <a:off x="2627784" y="332656"/>
            <a:ext cx="6408712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What are the Disadvantages of AI?</a:t>
            </a:r>
            <a:endParaRPr lang="en-US" sz="2800" b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2" descr="Advantages and Disadvantages of AI Concept. Pros and Cons of Artificial ...">
            <a:extLst>
              <a:ext uri="{FF2B5EF4-FFF2-40B4-BE49-F238E27FC236}">
                <a16:creationId xmlns:a16="http://schemas.microsoft.com/office/drawing/2014/main" id="{A2D58CF3-7D25-EC86-93D8-4DD360A1E8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11" t="10851" r="8421" b="14901"/>
          <a:stretch>
            <a:fillRect/>
          </a:stretch>
        </p:blipFill>
        <p:spPr bwMode="auto">
          <a:xfrm>
            <a:off x="1899993" y="355324"/>
            <a:ext cx="771297" cy="49327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A statue of a person holding a scale and a gavel&#10;&#10;AI-generated content may be incorrect.">
            <a:extLst>
              <a:ext uri="{FF2B5EF4-FFF2-40B4-BE49-F238E27FC236}">
                <a16:creationId xmlns:a16="http://schemas.microsoft.com/office/drawing/2014/main" id="{DAB85EA9-45AB-042D-5304-C9D50B5104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07621" y="1556792"/>
            <a:ext cx="2428875" cy="3381375"/>
          </a:xfrm>
          <a:prstGeom prst="rect">
            <a:avLst/>
          </a:prstGeom>
        </p:spPr>
      </p:pic>
      <p:sp>
        <p:nvSpPr>
          <p:cNvPr id="4" name="Subtitle 2">
            <a:extLst>
              <a:ext uri="{FF2B5EF4-FFF2-40B4-BE49-F238E27FC236}">
                <a16:creationId xmlns:a16="http://schemas.microsoft.com/office/drawing/2014/main" id="{35768AB0-5829-266F-A132-73A9F6770274}"/>
              </a:ext>
            </a:extLst>
          </p:cNvPr>
          <p:cNvSpPr txBox="1">
            <a:spLocks/>
          </p:cNvSpPr>
          <p:nvPr/>
        </p:nvSpPr>
        <p:spPr>
          <a:xfrm>
            <a:off x="1" y="6454013"/>
            <a:ext cx="9144000" cy="33035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en-US"/>
            </a:defPPr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Shura Proposal 25/01 Artificial Intelligence</a:t>
            </a:r>
          </a:p>
        </p:txBody>
      </p:sp>
    </p:spTree>
    <p:extLst>
      <p:ext uri="{BB962C8B-B14F-4D97-AF65-F5344CB8AC3E}">
        <p14:creationId xmlns:p14="http://schemas.microsoft.com/office/powerpoint/2010/main" val="1017515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D33232-2971-8AC0-0F46-BAE1E33188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Beveled 1">
            <a:extLst>
              <a:ext uri="{FF2B5EF4-FFF2-40B4-BE49-F238E27FC236}">
                <a16:creationId xmlns:a16="http://schemas.microsoft.com/office/drawing/2014/main" id="{4EE1B700-57DF-DFDE-92AC-DDDA88DFD4C1}"/>
              </a:ext>
            </a:extLst>
          </p:cNvPr>
          <p:cNvSpPr/>
          <p:nvPr/>
        </p:nvSpPr>
        <p:spPr>
          <a:xfrm>
            <a:off x="1169622" y="2367839"/>
            <a:ext cx="7519456" cy="519751"/>
          </a:xfrm>
          <a:prstGeom prst="bevel">
            <a:avLst/>
          </a:prstGeom>
          <a:solidFill>
            <a:schemeClr val="tx1">
              <a:lumMod val="8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 can make mistakes</a:t>
            </a:r>
            <a:endParaRPr lang="en-GB" sz="2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: Beveled 2">
            <a:extLst>
              <a:ext uri="{FF2B5EF4-FFF2-40B4-BE49-F238E27FC236}">
                <a16:creationId xmlns:a16="http://schemas.microsoft.com/office/drawing/2014/main" id="{7E5D0E71-4955-4EAD-3786-FE16966BAF1F}"/>
              </a:ext>
            </a:extLst>
          </p:cNvPr>
          <p:cNvSpPr/>
          <p:nvPr/>
        </p:nvSpPr>
        <p:spPr>
          <a:xfrm>
            <a:off x="1151461" y="3037238"/>
            <a:ext cx="7519456" cy="833050"/>
          </a:xfrm>
          <a:prstGeom prst="bevel">
            <a:avLst/>
          </a:prstGeom>
          <a:solidFill>
            <a:schemeClr val="tx1">
              <a:lumMod val="8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 encourages and validates whatever is expressed including most harmful and self-destructive thoughts.</a:t>
            </a:r>
          </a:p>
        </p:txBody>
      </p:sp>
      <p:sp>
        <p:nvSpPr>
          <p:cNvPr id="5" name="Rectangle: Beveled 4">
            <a:extLst>
              <a:ext uri="{FF2B5EF4-FFF2-40B4-BE49-F238E27FC236}">
                <a16:creationId xmlns:a16="http://schemas.microsoft.com/office/drawing/2014/main" id="{C18CF781-701E-8A56-CDD5-68FBED533183}"/>
              </a:ext>
            </a:extLst>
          </p:cNvPr>
          <p:cNvSpPr/>
          <p:nvPr/>
        </p:nvSpPr>
        <p:spPr>
          <a:xfrm>
            <a:off x="1151461" y="4017321"/>
            <a:ext cx="7519457" cy="537941"/>
          </a:xfrm>
          <a:prstGeom prst="bevel">
            <a:avLst/>
          </a:prstGeom>
          <a:solidFill>
            <a:schemeClr val="tx1">
              <a:lumMod val="8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 can cause job loss in certain industries</a:t>
            </a:r>
            <a:endParaRPr lang="en-GB" sz="2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: Beveled 5">
            <a:extLst>
              <a:ext uri="{FF2B5EF4-FFF2-40B4-BE49-F238E27FC236}">
                <a16:creationId xmlns:a16="http://schemas.microsoft.com/office/drawing/2014/main" id="{19059EF4-04B9-554F-0645-FEEB732BA817}"/>
              </a:ext>
            </a:extLst>
          </p:cNvPr>
          <p:cNvSpPr/>
          <p:nvPr/>
        </p:nvSpPr>
        <p:spPr>
          <a:xfrm>
            <a:off x="1169622" y="4702295"/>
            <a:ext cx="7519457" cy="535197"/>
          </a:xfrm>
          <a:prstGeom prst="bevel">
            <a:avLst/>
          </a:prstGeom>
          <a:solidFill>
            <a:schemeClr val="tx1">
              <a:lumMod val="8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 only learns from what it has seen.</a:t>
            </a:r>
          </a:p>
        </p:txBody>
      </p:sp>
      <p:sp>
        <p:nvSpPr>
          <p:cNvPr id="8" name="Rectangle: Beveled 7">
            <a:extLst>
              <a:ext uri="{FF2B5EF4-FFF2-40B4-BE49-F238E27FC236}">
                <a16:creationId xmlns:a16="http://schemas.microsoft.com/office/drawing/2014/main" id="{5BE3C06F-54F2-D569-F5A3-B2512A78223F}"/>
              </a:ext>
            </a:extLst>
          </p:cNvPr>
          <p:cNvSpPr/>
          <p:nvPr/>
        </p:nvSpPr>
        <p:spPr>
          <a:xfrm>
            <a:off x="1169622" y="5380827"/>
            <a:ext cx="7519457" cy="756084"/>
          </a:xfrm>
          <a:prstGeom prst="bevel">
            <a:avLst/>
          </a:prstGeom>
          <a:solidFill>
            <a:schemeClr val="tx1">
              <a:lumMod val="8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Some AI systems collect a lot of personal data, which can be risky. </a:t>
            </a:r>
          </a:p>
        </p:txBody>
      </p:sp>
      <p:sp>
        <p:nvSpPr>
          <p:cNvPr id="10" name="Rectangle: Beveled 9">
            <a:extLst>
              <a:ext uri="{FF2B5EF4-FFF2-40B4-BE49-F238E27FC236}">
                <a16:creationId xmlns:a16="http://schemas.microsoft.com/office/drawing/2014/main" id="{6F2F2F67-1E87-8487-9146-3A6229081713}"/>
              </a:ext>
            </a:extLst>
          </p:cNvPr>
          <p:cNvSpPr/>
          <p:nvPr/>
        </p:nvSpPr>
        <p:spPr>
          <a:xfrm>
            <a:off x="164158" y="2448172"/>
            <a:ext cx="352799" cy="359084"/>
          </a:xfrm>
          <a:prstGeom prst="bevel">
            <a:avLst/>
          </a:prstGeom>
          <a:solidFill>
            <a:schemeClr val="tx1">
              <a:lumMod val="8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14313" indent="-214313" algn="ctr">
              <a:buFont typeface="Wingdings" panose="05000000000000000000" pitchFamily="2" charset="2"/>
              <a:buChar char="ü"/>
            </a:pPr>
            <a:endParaRPr lang="en-GB" sz="1350" dirty="0"/>
          </a:p>
        </p:txBody>
      </p:sp>
      <p:sp>
        <p:nvSpPr>
          <p:cNvPr id="11" name="Rectangle: Beveled 10">
            <a:extLst>
              <a:ext uri="{FF2B5EF4-FFF2-40B4-BE49-F238E27FC236}">
                <a16:creationId xmlns:a16="http://schemas.microsoft.com/office/drawing/2014/main" id="{C459CB02-BA51-AB95-75FB-50FAEC787BA0}"/>
              </a:ext>
            </a:extLst>
          </p:cNvPr>
          <p:cNvSpPr/>
          <p:nvPr/>
        </p:nvSpPr>
        <p:spPr>
          <a:xfrm>
            <a:off x="599920" y="2448172"/>
            <a:ext cx="352799" cy="359084"/>
          </a:xfrm>
          <a:prstGeom prst="bevel">
            <a:avLst/>
          </a:prstGeom>
          <a:solidFill>
            <a:schemeClr val="tx1">
              <a:lumMod val="8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2" name="Rectangle: Beveled 11">
            <a:extLst>
              <a:ext uri="{FF2B5EF4-FFF2-40B4-BE49-F238E27FC236}">
                <a16:creationId xmlns:a16="http://schemas.microsoft.com/office/drawing/2014/main" id="{944C09FF-4DB2-0884-42FE-2BEBA4E58C4D}"/>
              </a:ext>
            </a:extLst>
          </p:cNvPr>
          <p:cNvSpPr/>
          <p:nvPr/>
        </p:nvSpPr>
        <p:spPr>
          <a:xfrm>
            <a:off x="171277" y="3251856"/>
            <a:ext cx="352799" cy="359084"/>
          </a:xfrm>
          <a:prstGeom prst="bevel">
            <a:avLst/>
          </a:prstGeom>
          <a:solidFill>
            <a:schemeClr val="tx1">
              <a:lumMod val="8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3" name="Rectangle: Beveled 12">
            <a:extLst>
              <a:ext uri="{FF2B5EF4-FFF2-40B4-BE49-F238E27FC236}">
                <a16:creationId xmlns:a16="http://schemas.microsoft.com/office/drawing/2014/main" id="{2D139991-993B-E7B4-8735-742754B2E65A}"/>
              </a:ext>
            </a:extLst>
          </p:cNvPr>
          <p:cNvSpPr/>
          <p:nvPr/>
        </p:nvSpPr>
        <p:spPr>
          <a:xfrm>
            <a:off x="598433" y="3249458"/>
            <a:ext cx="352799" cy="359084"/>
          </a:xfrm>
          <a:prstGeom prst="bevel">
            <a:avLst/>
          </a:prstGeom>
          <a:solidFill>
            <a:schemeClr val="tx1">
              <a:lumMod val="8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4" name="Rectangle: Beveled 13">
            <a:extLst>
              <a:ext uri="{FF2B5EF4-FFF2-40B4-BE49-F238E27FC236}">
                <a16:creationId xmlns:a16="http://schemas.microsoft.com/office/drawing/2014/main" id="{EBFF6815-4AAE-B1D8-5077-50BD5CB79501}"/>
              </a:ext>
            </a:extLst>
          </p:cNvPr>
          <p:cNvSpPr/>
          <p:nvPr/>
        </p:nvSpPr>
        <p:spPr>
          <a:xfrm>
            <a:off x="171277" y="4081642"/>
            <a:ext cx="352799" cy="359084"/>
          </a:xfrm>
          <a:prstGeom prst="bevel">
            <a:avLst/>
          </a:prstGeom>
          <a:solidFill>
            <a:schemeClr val="tx1">
              <a:lumMod val="8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5" name="Rectangle: Beveled 14">
            <a:extLst>
              <a:ext uri="{FF2B5EF4-FFF2-40B4-BE49-F238E27FC236}">
                <a16:creationId xmlns:a16="http://schemas.microsoft.com/office/drawing/2014/main" id="{CB785E7B-11D2-F649-608A-86DB5CE37146}"/>
              </a:ext>
            </a:extLst>
          </p:cNvPr>
          <p:cNvSpPr/>
          <p:nvPr/>
        </p:nvSpPr>
        <p:spPr>
          <a:xfrm>
            <a:off x="598433" y="4081642"/>
            <a:ext cx="352799" cy="359084"/>
          </a:xfrm>
          <a:prstGeom prst="bevel">
            <a:avLst/>
          </a:prstGeom>
          <a:solidFill>
            <a:schemeClr val="tx1">
              <a:lumMod val="8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6" name="Rectangle: Beveled 15">
            <a:extLst>
              <a:ext uri="{FF2B5EF4-FFF2-40B4-BE49-F238E27FC236}">
                <a16:creationId xmlns:a16="http://schemas.microsoft.com/office/drawing/2014/main" id="{94FA6291-CB22-9411-F660-C69F45465FE5}"/>
              </a:ext>
            </a:extLst>
          </p:cNvPr>
          <p:cNvSpPr/>
          <p:nvPr/>
        </p:nvSpPr>
        <p:spPr>
          <a:xfrm>
            <a:off x="164157" y="4782220"/>
            <a:ext cx="352799" cy="359084"/>
          </a:xfrm>
          <a:prstGeom prst="bevel">
            <a:avLst/>
          </a:prstGeom>
          <a:solidFill>
            <a:schemeClr val="tx1">
              <a:lumMod val="8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7" name="Rectangle: Beveled 16">
            <a:extLst>
              <a:ext uri="{FF2B5EF4-FFF2-40B4-BE49-F238E27FC236}">
                <a16:creationId xmlns:a16="http://schemas.microsoft.com/office/drawing/2014/main" id="{6179062E-8B61-F46A-2BEA-E5648FBFCB40}"/>
              </a:ext>
            </a:extLst>
          </p:cNvPr>
          <p:cNvSpPr/>
          <p:nvPr/>
        </p:nvSpPr>
        <p:spPr>
          <a:xfrm>
            <a:off x="586813" y="4782220"/>
            <a:ext cx="352799" cy="359084"/>
          </a:xfrm>
          <a:prstGeom prst="bevel">
            <a:avLst/>
          </a:prstGeom>
          <a:solidFill>
            <a:schemeClr val="tx1">
              <a:lumMod val="8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8" name="Rectangle: Beveled 17">
            <a:extLst>
              <a:ext uri="{FF2B5EF4-FFF2-40B4-BE49-F238E27FC236}">
                <a16:creationId xmlns:a16="http://schemas.microsoft.com/office/drawing/2014/main" id="{5A39F3E2-7294-11C9-3D34-775247992E78}"/>
              </a:ext>
            </a:extLst>
          </p:cNvPr>
          <p:cNvSpPr/>
          <p:nvPr/>
        </p:nvSpPr>
        <p:spPr>
          <a:xfrm>
            <a:off x="171277" y="5545157"/>
            <a:ext cx="352799" cy="359084"/>
          </a:xfrm>
          <a:prstGeom prst="bevel">
            <a:avLst/>
          </a:prstGeom>
          <a:solidFill>
            <a:schemeClr val="tx1">
              <a:lumMod val="8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9" name="Rectangle: Beveled 18">
            <a:extLst>
              <a:ext uri="{FF2B5EF4-FFF2-40B4-BE49-F238E27FC236}">
                <a16:creationId xmlns:a16="http://schemas.microsoft.com/office/drawing/2014/main" id="{4E8F5D8B-255C-11C5-1A88-33D5B484D56A}"/>
              </a:ext>
            </a:extLst>
          </p:cNvPr>
          <p:cNvSpPr/>
          <p:nvPr/>
        </p:nvSpPr>
        <p:spPr>
          <a:xfrm>
            <a:off x="598434" y="5545157"/>
            <a:ext cx="352799" cy="359084"/>
          </a:xfrm>
          <a:prstGeom prst="bevel">
            <a:avLst/>
          </a:prstGeom>
          <a:solidFill>
            <a:schemeClr val="tx1">
              <a:lumMod val="8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pic>
        <p:nvPicPr>
          <p:cNvPr id="1026" name="Picture 2" descr="Red Colored Tick">
            <a:extLst>
              <a:ext uri="{FF2B5EF4-FFF2-40B4-BE49-F238E27FC236}">
                <a16:creationId xmlns:a16="http://schemas.microsoft.com/office/drawing/2014/main" id="{1B758055-7798-D0D6-8C70-6875EF5D09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08" t="12425" b="13222"/>
          <a:stretch>
            <a:fillRect/>
          </a:stretch>
        </p:blipFill>
        <p:spPr bwMode="auto">
          <a:xfrm>
            <a:off x="240433" y="2515697"/>
            <a:ext cx="214490" cy="251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Red Colored Tick">
            <a:extLst>
              <a:ext uri="{FF2B5EF4-FFF2-40B4-BE49-F238E27FC236}">
                <a16:creationId xmlns:a16="http://schemas.microsoft.com/office/drawing/2014/main" id="{C5369F36-02C5-F8BF-5B58-4BE5ED0C410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08" t="12425" b="13222"/>
          <a:stretch>
            <a:fillRect/>
          </a:stretch>
        </p:blipFill>
        <p:spPr bwMode="auto">
          <a:xfrm>
            <a:off x="235747" y="3303045"/>
            <a:ext cx="214490" cy="251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Red Colored Tick">
            <a:extLst>
              <a:ext uri="{FF2B5EF4-FFF2-40B4-BE49-F238E27FC236}">
                <a16:creationId xmlns:a16="http://schemas.microsoft.com/office/drawing/2014/main" id="{35D6FA44-16B4-087B-E184-E8F82FF78F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08" t="12425" b="13222"/>
          <a:stretch>
            <a:fillRect/>
          </a:stretch>
        </p:blipFill>
        <p:spPr bwMode="auto">
          <a:xfrm>
            <a:off x="240431" y="4135229"/>
            <a:ext cx="214490" cy="251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Red Colored Tick">
            <a:extLst>
              <a:ext uri="{FF2B5EF4-FFF2-40B4-BE49-F238E27FC236}">
                <a16:creationId xmlns:a16="http://schemas.microsoft.com/office/drawing/2014/main" id="{BDD7C0EC-A3FC-5DCA-DCFB-32362C3AAB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08" t="12425" b="13222"/>
          <a:stretch>
            <a:fillRect/>
          </a:stretch>
        </p:blipFill>
        <p:spPr bwMode="auto">
          <a:xfrm>
            <a:off x="235747" y="4835807"/>
            <a:ext cx="214490" cy="251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Red Colored Tick">
            <a:extLst>
              <a:ext uri="{FF2B5EF4-FFF2-40B4-BE49-F238E27FC236}">
                <a16:creationId xmlns:a16="http://schemas.microsoft.com/office/drawing/2014/main" id="{EE29A241-5CC0-6A10-03DB-C6285548F81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08" t="12425" b="13222"/>
          <a:stretch>
            <a:fillRect/>
          </a:stretch>
        </p:blipFill>
        <p:spPr bwMode="auto">
          <a:xfrm>
            <a:off x="235747" y="5598744"/>
            <a:ext cx="214490" cy="251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Ahmadiyya Muslim Association UK - Official Website">
            <a:extLst>
              <a:ext uri="{FF2B5EF4-FFF2-40B4-BE49-F238E27FC236}">
                <a16:creationId xmlns:a16="http://schemas.microsoft.com/office/drawing/2014/main" id="{B65122E1-CBA7-7B7C-9B78-FC91AA5236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641"/>
            <a:ext cx="1812095" cy="1584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127D13-691B-CBA6-592F-D9F3F15A0322}"/>
              </a:ext>
            </a:extLst>
          </p:cNvPr>
          <p:cNvSpPr txBox="1"/>
          <p:nvPr/>
        </p:nvSpPr>
        <p:spPr>
          <a:xfrm>
            <a:off x="3563888" y="253052"/>
            <a:ext cx="296634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3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Key Takeaways</a:t>
            </a:r>
            <a:endParaRPr lang="en-US" sz="2800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4" descr="Project Key Takeaway Monotone Icon In Powerpoint Pptx Png And Editable ...">
            <a:extLst>
              <a:ext uri="{FF2B5EF4-FFF2-40B4-BE49-F238E27FC236}">
                <a16:creationId xmlns:a16="http://schemas.microsoft.com/office/drawing/2014/main" id="{42E9E4C0-451E-2620-6733-AF37688441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3" t="17451" r="24012" b="2751"/>
          <a:stretch>
            <a:fillRect/>
          </a:stretch>
        </p:blipFill>
        <p:spPr bwMode="auto">
          <a:xfrm>
            <a:off x="3186176" y="298373"/>
            <a:ext cx="616022" cy="532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05EA67E8-5745-78A1-C925-433E16CAF6CE}"/>
              </a:ext>
            </a:extLst>
          </p:cNvPr>
          <p:cNvSpPr txBox="1"/>
          <p:nvPr/>
        </p:nvSpPr>
        <p:spPr>
          <a:xfrm>
            <a:off x="83963" y="1788593"/>
            <a:ext cx="85869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b="1" dirty="0">
                <a:latin typeface="Arial" panose="020B0604020202020204" pitchFamily="34" charset="0"/>
                <a:cs typeface="Arial" panose="020B0604020202020204" pitchFamily="34" charset="0"/>
              </a:rPr>
              <a:t>True / False</a:t>
            </a:r>
            <a:r>
              <a:rPr lang="en-US" sz="13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	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Questions</a:t>
            </a:r>
            <a:endParaRPr lang="en-GB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B0087412-0326-9BA6-066B-108B632F11C6}"/>
              </a:ext>
            </a:extLst>
          </p:cNvPr>
          <p:cNvSpPr txBox="1">
            <a:spLocks/>
          </p:cNvSpPr>
          <p:nvPr/>
        </p:nvSpPr>
        <p:spPr>
          <a:xfrm>
            <a:off x="1" y="6454013"/>
            <a:ext cx="9144000" cy="33035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en-US"/>
            </a:defPPr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Shura Proposal 25/01 Artificial Intelligence</a:t>
            </a:r>
          </a:p>
        </p:txBody>
      </p:sp>
    </p:spTree>
    <p:extLst>
      <p:ext uri="{BB962C8B-B14F-4D97-AF65-F5344CB8AC3E}">
        <p14:creationId xmlns:p14="http://schemas.microsoft.com/office/powerpoint/2010/main" val="1756515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5" grpId="0" animBg="1"/>
      <p:bldP spid="6" grpId="0" animBg="1"/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C5254D-F948-A7FF-B980-705A8241CF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3F9052DA-4FD8-510A-17E8-944F5A36EC23}"/>
              </a:ext>
            </a:extLst>
          </p:cNvPr>
          <p:cNvSpPr txBox="1"/>
          <p:nvPr/>
        </p:nvSpPr>
        <p:spPr>
          <a:xfrm>
            <a:off x="35532" y="1656899"/>
            <a:ext cx="49810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2a) It doesn’t get tired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C4A6106-D74D-12BE-CC2F-282823EFA571}"/>
              </a:ext>
            </a:extLst>
          </p:cNvPr>
          <p:cNvSpPr txBox="1"/>
          <p:nvPr/>
        </p:nvSpPr>
        <p:spPr>
          <a:xfrm>
            <a:off x="35532" y="2324971"/>
            <a:ext cx="60639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Humans get sleepy, bored, or stressed.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83F524F-7E40-ACBF-B79A-AC277CCA3866}"/>
              </a:ext>
            </a:extLst>
          </p:cNvPr>
          <p:cNvSpPr txBox="1"/>
          <p:nvPr/>
        </p:nvSpPr>
        <p:spPr>
          <a:xfrm>
            <a:off x="35532" y="4046939"/>
            <a:ext cx="698474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It can:</a:t>
            </a:r>
          </a:p>
          <a:p>
            <a:pPr algn="ctr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Work 24/7</a:t>
            </a:r>
          </a:p>
          <a:p>
            <a:pPr algn="ctr"/>
            <a:r>
              <a:rPr lang="en-US" sz="36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Repeat the same task forever</a:t>
            </a:r>
          </a:p>
          <a:p>
            <a:pPr algn="ctr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Do it without losing quality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3E06041-98B5-D370-95C4-C18DEC785636}"/>
              </a:ext>
            </a:extLst>
          </p:cNvPr>
          <p:cNvSpPr txBox="1"/>
          <p:nvPr/>
        </p:nvSpPr>
        <p:spPr>
          <a:xfrm>
            <a:off x="2004984" y="3410417"/>
            <a:ext cx="28144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AI</a:t>
            </a:r>
            <a:r>
              <a:rPr lang="en-US" sz="3600" b="1" dirty="0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does not.</a:t>
            </a:r>
            <a:endParaRPr lang="en-US" sz="36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4" descr="Ahmadiyya Muslim Association UK - Official Website">
            <a:extLst>
              <a:ext uri="{FF2B5EF4-FFF2-40B4-BE49-F238E27FC236}">
                <a16:creationId xmlns:a16="http://schemas.microsoft.com/office/drawing/2014/main" id="{D28D26AF-60E1-BC38-A0AE-B74FED7397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641"/>
            <a:ext cx="1812095" cy="1584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AE0FF10-BE17-B1F2-D6E2-9B7BA0569010}"/>
              </a:ext>
            </a:extLst>
          </p:cNvPr>
          <p:cNvSpPr txBox="1"/>
          <p:nvPr/>
        </p:nvSpPr>
        <p:spPr>
          <a:xfrm>
            <a:off x="3065485" y="260648"/>
            <a:ext cx="55394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What are the advantages of AI?</a:t>
            </a:r>
            <a:endParaRPr lang="en-US" sz="2800" b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 descr="Premium Vector | Artificial Intelligence Logo Icon symbol AI deep ...">
            <a:extLst>
              <a:ext uri="{FF2B5EF4-FFF2-40B4-BE49-F238E27FC236}">
                <a16:creationId xmlns:a16="http://schemas.microsoft.com/office/drawing/2014/main" id="{3F101FC0-3437-93D0-B454-5F55050CFE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97" t="27870" r="24013" b="28952"/>
          <a:stretch>
            <a:fillRect/>
          </a:stretch>
        </p:blipFill>
        <p:spPr bwMode="auto">
          <a:xfrm>
            <a:off x="2129381" y="368298"/>
            <a:ext cx="765850" cy="3079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A person covering their face with their hands&#10;&#10;AI-generated content may be incorrect.">
            <a:extLst>
              <a:ext uri="{FF2B5EF4-FFF2-40B4-BE49-F238E27FC236}">
                <a16:creationId xmlns:a16="http://schemas.microsoft.com/office/drawing/2014/main" id="{0F9C6E1F-388A-5844-D208-0C9C439925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64367" y="2302559"/>
            <a:ext cx="1859096" cy="278864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E2D810C3-541B-A945-6FEA-24A0F78E9002}"/>
              </a:ext>
            </a:extLst>
          </p:cNvPr>
          <p:cNvSpPr txBox="1">
            <a:spLocks/>
          </p:cNvSpPr>
          <p:nvPr/>
        </p:nvSpPr>
        <p:spPr>
          <a:xfrm>
            <a:off x="1" y="6454013"/>
            <a:ext cx="9144000" cy="33035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en-US"/>
            </a:defPPr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Shura Proposal 25/01 Artificial Intelligence</a:t>
            </a:r>
          </a:p>
        </p:txBody>
      </p:sp>
    </p:spTree>
    <p:extLst>
      <p:ext uri="{BB962C8B-B14F-4D97-AF65-F5344CB8AC3E}">
        <p14:creationId xmlns:p14="http://schemas.microsoft.com/office/powerpoint/2010/main" val="17368217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" decel="100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/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189222-7484-8E19-B8EB-5859BC49FF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C649DD3-BA4A-C563-B2D1-005929AF1130}"/>
              </a:ext>
            </a:extLst>
          </p:cNvPr>
          <p:cNvSpPr txBox="1"/>
          <p:nvPr/>
        </p:nvSpPr>
        <p:spPr>
          <a:xfrm>
            <a:off x="16151" y="2281915"/>
            <a:ext cx="517372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This makes </a:t>
            </a:r>
            <a:r>
              <a:rPr lang="en-US" sz="3600" b="1" dirty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AI 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great for factories, customer support, or monitoring systems.</a:t>
            </a:r>
          </a:p>
        </p:txBody>
      </p:sp>
      <p:pic>
        <p:nvPicPr>
          <p:cNvPr id="4" name="Picture 4" descr="Ahmadiyya Muslim Association UK - Official Website">
            <a:extLst>
              <a:ext uri="{FF2B5EF4-FFF2-40B4-BE49-F238E27FC236}">
                <a16:creationId xmlns:a16="http://schemas.microsoft.com/office/drawing/2014/main" id="{0B2097CB-BF3F-3B5A-A6E1-FC6EAFE061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641"/>
            <a:ext cx="1812095" cy="1584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C47F5F6-03BE-713A-F03E-FC02F3A84F56}"/>
              </a:ext>
            </a:extLst>
          </p:cNvPr>
          <p:cNvSpPr txBox="1"/>
          <p:nvPr/>
        </p:nvSpPr>
        <p:spPr>
          <a:xfrm>
            <a:off x="3131840" y="297014"/>
            <a:ext cx="55394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What are the advantages of AI?</a:t>
            </a:r>
            <a:endParaRPr lang="en-US" sz="2800" b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 descr="Premium Vector | Artificial Intelligence Logo Icon symbol AI deep ...">
            <a:extLst>
              <a:ext uri="{FF2B5EF4-FFF2-40B4-BE49-F238E27FC236}">
                <a16:creationId xmlns:a16="http://schemas.microsoft.com/office/drawing/2014/main" id="{FED8C635-8E44-0354-DED8-72F1F1AA95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97" t="27870" r="24013" b="28952"/>
          <a:stretch>
            <a:fillRect/>
          </a:stretch>
        </p:blipFill>
        <p:spPr bwMode="auto">
          <a:xfrm>
            <a:off x="2195736" y="404664"/>
            <a:ext cx="765850" cy="3079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AEECB55-6F56-E624-E395-55E58AD571E2}"/>
              </a:ext>
            </a:extLst>
          </p:cNvPr>
          <p:cNvSpPr txBox="1"/>
          <p:nvPr/>
        </p:nvSpPr>
        <p:spPr>
          <a:xfrm>
            <a:off x="0" y="1621431"/>
            <a:ext cx="49810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2b) It doesn’t get tired</a:t>
            </a:r>
          </a:p>
        </p:txBody>
      </p:sp>
      <p:pic>
        <p:nvPicPr>
          <p:cNvPr id="13" name="Picture 12" descr="A row of robots on wheels&#10;&#10;AI-generated content may be incorrect.">
            <a:extLst>
              <a:ext uri="{FF2B5EF4-FFF2-40B4-BE49-F238E27FC236}">
                <a16:creationId xmlns:a16="http://schemas.microsoft.com/office/drawing/2014/main" id="{68716C5A-101E-DDC0-9606-42A2BACE9C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74984" y="2295365"/>
            <a:ext cx="3059832" cy="229487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3C82FE88-7EA0-9D8B-65A5-99390BA75D1A}"/>
              </a:ext>
            </a:extLst>
          </p:cNvPr>
          <p:cNvSpPr txBox="1">
            <a:spLocks/>
          </p:cNvSpPr>
          <p:nvPr/>
        </p:nvSpPr>
        <p:spPr>
          <a:xfrm>
            <a:off x="1" y="6454013"/>
            <a:ext cx="9144000" cy="33035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en-US"/>
            </a:defPPr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Shura Proposal 25/01 Artificial Intelligence</a:t>
            </a:r>
          </a:p>
        </p:txBody>
      </p:sp>
    </p:spTree>
    <p:extLst>
      <p:ext uri="{BB962C8B-B14F-4D97-AF65-F5344CB8AC3E}">
        <p14:creationId xmlns:p14="http://schemas.microsoft.com/office/powerpoint/2010/main" val="41241338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DA9B4F-84F9-DE5D-F806-646BF649EF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93270B8C-FF5E-3FDC-1655-04AE8159416C}"/>
              </a:ext>
            </a:extLst>
          </p:cNvPr>
          <p:cNvSpPr txBox="1"/>
          <p:nvPr/>
        </p:nvSpPr>
        <p:spPr>
          <a:xfrm>
            <a:off x="47327" y="1635853"/>
            <a:ext cx="84249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3a) It helps humans do difficult tasks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6C31F46-7846-2B80-FEB0-EF1CEA9BA6BB}"/>
              </a:ext>
            </a:extLst>
          </p:cNvPr>
          <p:cNvSpPr txBox="1"/>
          <p:nvPr/>
        </p:nvSpPr>
        <p:spPr>
          <a:xfrm>
            <a:off x="34551" y="2327679"/>
            <a:ext cx="13445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Like: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76E0E87-91C9-22FB-7DB6-00D4F2D5C833}"/>
              </a:ext>
            </a:extLst>
          </p:cNvPr>
          <p:cNvSpPr txBox="1"/>
          <p:nvPr/>
        </p:nvSpPr>
        <p:spPr>
          <a:xfrm>
            <a:off x="47327" y="2972455"/>
            <a:ext cx="45905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Finding diseases in medical scans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2D3FB53-F6F6-4EF6-AB0A-DFDA43C2E22D}"/>
              </a:ext>
            </a:extLst>
          </p:cNvPr>
          <p:cNvSpPr txBox="1"/>
          <p:nvPr/>
        </p:nvSpPr>
        <p:spPr>
          <a:xfrm>
            <a:off x="22412" y="4171229"/>
            <a:ext cx="51845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Translating languages</a:t>
            </a:r>
          </a:p>
        </p:txBody>
      </p:sp>
      <p:pic>
        <p:nvPicPr>
          <p:cNvPr id="2" name="Picture 4" descr="Ahmadiyya Muslim Association UK - Official Website">
            <a:extLst>
              <a:ext uri="{FF2B5EF4-FFF2-40B4-BE49-F238E27FC236}">
                <a16:creationId xmlns:a16="http://schemas.microsoft.com/office/drawing/2014/main" id="{9EDFDE1B-055F-303C-7179-666AC81312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641"/>
            <a:ext cx="1812095" cy="1584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B916094-A64F-50C2-77AF-4CF96DA7FE70}"/>
              </a:ext>
            </a:extLst>
          </p:cNvPr>
          <p:cNvSpPr txBox="1"/>
          <p:nvPr/>
        </p:nvSpPr>
        <p:spPr>
          <a:xfrm>
            <a:off x="3131840" y="221143"/>
            <a:ext cx="55394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What are the advantages of AI?</a:t>
            </a:r>
            <a:endParaRPr lang="en-US" sz="2800" b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 descr="Premium Vector | Artificial Intelligence Logo Icon symbol AI deep ...">
            <a:extLst>
              <a:ext uri="{FF2B5EF4-FFF2-40B4-BE49-F238E27FC236}">
                <a16:creationId xmlns:a16="http://schemas.microsoft.com/office/drawing/2014/main" id="{C73E7283-E8D0-B043-D717-68174D8B45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97" t="27870" r="24013" b="28952"/>
          <a:stretch>
            <a:fillRect/>
          </a:stretch>
        </p:blipFill>
        <p:spPr bwMode="auto">
          <a:xfrm>
            <a:off x="2195736" y="328793"/>
            <a:ext cx="765850" cy="3079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A close-up of a x-ray&#10;&#10;AI-generated content may be incorrect.">
            <a:extLst>
              <a:ext uri="{FF2B5EF4-FFF2-40B4-BE49-F238E27FC236}">
                <a16:creationId xmlns:a16="http://schemas.microsoft.com/office/drawing/2014/main" id="{7829D559-0DFD-8E27-A45B-BFE106C499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75430" y="2487379"/>
            <a:ext cx="2618543" cy="174501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8" name="Picture 17" descr="A map of the world with different languages&#10;&#10;AI-generated content may be incorrect.">
            <a:extLst>
              <a:ext uri="{FF2B5EF4-FFF2-40B4-BE49-F238E27FC236}">
                <a16:creationId xmlns:a16="http://schemas.microsoft.com/office/drawing/2014/main" id="{19587F42-340E-1491-C0F5-228904C7AB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36278" y="4589591"/>
            <a:ext cx="2696845" cy="143691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426E8FEB-1E0C-9327-FFEB-810E9F460410}"/>
              </a:ext>
            </a:extLst>
          </p:cNvPr>
          <p:cNvSpPr txBox="1">
            <a:spLocks/>
          </p:cNvSpPr>
          <p:nvPr/>
        </p:nvSpPr>
        <p:spPr>
          <a:xfrm>
            <a:off x="1" y="6454013"/>
            <a:ext cx="9144000" cy="33035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en-US"/>
            </a:defPPr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Shura Proposal 25/01 Artificial Intelligence</a:t>
            </a:r>
          </a:p>
        </p:txBody>
      </p:sp>
    </p:spTree>
    <p:extLst>
      <p:ext uri="{BB962C8B-B14F-4D97-AF65-F5344CB8AC3E}">
        <p14:creationId xmlns:p14="http://schemas.microsoft.com/office/powerpoint/2010/main" val="605507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5" grpId="0"/>
      <p:bldP spid="10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5F703C-3D98-C6A9-C762-CDFD6918CA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6A3003BA-57FC-0DCE-2034-9A11CCE6EDB3}"/>
              </a:ext>
            </a:extLst>
          </p:cNvPr>
          <p:cNvSpPr txBox="1"/>
          <p:nvPr/>
        </p:nvSpPr>
        <p:spPr>
          <a:xfrm>
            <a:off x="107504" y="2258192"/>
            <a:ext cx="543660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AI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can support humans in difficult or dangerous tasks</a:t>
            </a:r>
            <a:r>
              <a:rPr lang="en-US" sz="33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AC8231E-E5A4-EB66-57C1-25BC85C5FCC8}"/>
              </a:ext>
            </a:extLst>
          </p:cNvPr>
          <p:cNvSpPr txBox="1"/>
          <p:nvPr/>
        </p:nvSpPr>
        <p:spPr>
          <a:xfrm>
            <a:off x="134072" y="3984916"/>
            <a:ext cx="519022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Examples:</a:t>
            </a:r>
            <a:endParaRPr lang="en-US" sz="36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Detecting diseases in medical scans</a:t>
            </a:r>
          </a:p>
        </p:txBody>
      </p:sp>
      <p:pic>
        <p:nvPicPr>
          <p:cNvPr id="2" name="Picture 4" descr="Ahmadiyya Muslim Association UK - Official Website">
            <a:extLst>
              <a:ext uri="{FF2B5EF4-FFF2-40B4-BE49-F238E27FC236}">
                <a16:creationId xmlns:a16="http://schemas.microsoft.com/office/drawing/2014/main" id="{55B8DD03-12C8-BE93-A432-70E80E278D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641"/>
            <a:ext cx="1812095" cy="1584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E605C4F-F294-C820-D851-8A8F0F355747}"/>
              </a:ext>
            </a:extLst>
          </p:cNvPr>
          <p:cNvSpPr txBox="1"/>
          <p:nvPr/>
        </p:nvSpPr>
        <p:spPr>
          <a:xfrm>
            <a:off x="3347864" y="207468"/>
            <a:ext cx="55394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What are the advantages of AI?</a:t>
            </a:r>
            <a:endParaRPr lang="en-US" sz="2800" b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 descr="Premium Vector | Artificial Intelligence Logo Icon symbol AI deep ...">
            <a:extLst>
              <a:ext uri="{FF2B5EF4-FFF2-40B4-BE49-F238E27FC236}">
                <a16:creationId xmlns:a16="http://schemas.microsoft.com/office/drawing/2014/main" id="{CDB44EA7-A0A2-1807-DEC9-926EF0C48D0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97" t="27870" r="24013" b="28952"/>
          <a:stretch>
            <a:fillRect/>
          </a:stretch>
        </p:blipFill>
        <p:spPr bwMode="auto">
          <a:xfrm>
            <a:off x="2411760" y="315118"/>
            <a:ext cx="765850" cy="3079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4B45DD4-835A-2285-E78A-A472E411BA5C}"/>
              </a:ext>
            </a:extLst>
          </p:cNvPr>
          <p:cNvSpPr txBox="1"/>
          <p:nvPr/>
        </p:nvSpPr>
        <p:spPr>
          <a:xfrm>
            <a:off x="107504" y="1611861"/>
            <a:ext cx="84249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3b) It helps humans do difficult tasks</a:t>
            </a:r>
          </a:p>
        </p:txBody>
      </p:sp>
      <p:pic>
        <p:nvPicPr>
          <p:cNvPr id="16" name="Picture 15" descr="A person in a military uniform&#10;&#10;AI-generated content may be incorrect.">
            <a:extLst>
              <a:ext uri="{FF2B5EF4-FFF2-40B4-BE49-F238E27FC236}">
                <a16:creationId xmlns:a16="http://schemas.microsoft.com/office/drawing/2014/main" id="{E2709647-06C7-B8FD-A995-E5D3C9363D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0192" y="2353132"/>
            <a:ext cx="2121063" cy="212106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8" name="Picture 17" descr="A hand pointing at x-ray images&#10;&#10;AI-generated content may be incorrect.">
            <a:extLst>
              <a:ext uri="{FF2B5EF4-FFF2-40B4-BE49-F238E27FC236}">
                <a16:creationId xmlns:a16="http://schemas.microsoft.com/office/drawing/2014/main" id="{E87490FF-FA44-381C-8A7D-69157F311C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76256" y="4725144"/>
            <a:ext cx="1169551" cy="175432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D8E7E3A1-D72D-F5AC-DCC7-DDA1D2A73519}"/>
              </a:ext>
            </a:extLst>
          </p:cNvPr>
          <p:cNvSpPr txBox="1">
            <a:spLocks/>
          </p:cNvSpPr>
          <p:nvPr/>
        </p:nvSpPr>
        <p:spPr>
          <a:xfrm>
            <a:off x="1" y="6454013"/>
            <a:ext cx="9144000" cy="33035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en-US"/>
            </a:defPPr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Shura Proposal 25/01 Artificial Intelligence</a:t>
            </a:r>
          </a:p>
        </p:txBody>
      </p:sp>
    </p:spTree>
    <p:extLst>
      <p:ext uri="{BB962C8B-B14F-4D97-AF65-F5344CB8AC3E}">
        <p14:creationId xmlns:p14="http://schemas.microsoft.com/office/powerpoint/2010/main" val="3377391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FFB113-AA0D-F410-4BE8-2B624F3FDF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4437B6B-352E-7492-A158-70CABC2AD439}"/>
              </a:ext>
            </a:extLst>
          </p:cNvPr>
          <p:cNvSpPr txBox="1"/>
          <p:nvPr/>
        </p:nvSpPr>
        <p:spPr>
          <a:xfrm>
            <a:off x="24245" y="2180347"/>
            <a:ext cx="62039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Helping scientists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analyse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space or climate data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6D85F8-0897-1673-6A17-6F9DDD858638}"/>
              </a:ext>
            </a:extLst>
          </p:cNvPr>
          <p:cNvSpPr txBox="1"/>
          <p:nvPr/>
        </p:nvSpPr>
        <p:spPr>
          <a:xfrm>
            <a:off x="35133" y="3509491"/>
            <a:ext cx="62039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Controlling robots in dangerous environments</a:t>
            </a:r>
          </a:p>
        </p:txBody>
      </p:sp>
      <p:pic>
        <p:nvPicPr>
          <p:cNvPr id="5" name="Picture 4" descr="Ahmadiyya Muslim Association UK - Official Website">
            <a:extLst>
              <a:ext uri="{FF2B5EF4-FFF2-40B4-BE49-F238E27FC236}">
                <a16:creationId xmlns:a16="http://schemas.microsoft.com/office/drawing/2014/main" id="{0D79CB96-1F54-C860-EEDD-DC9C551115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641"/>
            <a:ext cx="1812095" cy="1584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Premium Vector | Artificial Intelligence Logo Icon symbol AI deep ...">
            <a:extLst>
              <a:ext uri="{FF2B5EF4-FFF2-40B4-BE49-F238E27FC236}">
                <a16:creationId xmlns:a16="http://schemas.microsoft.com/office/drawing/2014/main" id="{344D8650-AB0E-7185-D77A-1B26C932705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97" t="27870" r="24013" b="28952"/>
          <a:stretch>
            <a:fillRect/>
          </a:stretch>
        </p:blipFill>
        <p:spPr bwMode="auto">
          <a:xfrm>
            <a:off x="2333760" y="300061"/>
            <a:ext cx="765850" cy="3079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0EFC60F-8F15-82E1-30F9-2EF64966E551}"/>
              </a:ext>
            </a:extLst>
          </p:cNvPr>
          <p:cNvSpPr txBox="1"/>
          <p:nvPr/>
        </p:nvSpPr>
        <p:spPr>
          <a:xfrm>
            <a:off x="24245" y="1594183"/>
            <a:ext cx="84249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3c) It helps humans do difficult tasks</a:t>
            </a:r>
          </a:p>
        </p:txBody>
      </p:sp>
      <p:pic>
        <p:nvPicPr>
          <p:cNvPr id="13" name="Picture 12" descr="A person sitting in a chair looking at a large screen with multiple screens&#10;&#10;AI-generated content may be incorrect.">
            <a:extLst>
              <a:ext uri="{FF2B5EF4-FFF2-40B4-BE49-F238E27FC236}">
                <a16:creationId xmlns:a16="http://schemas.microsoft.com/office/drawing/2014/main" id="{2B27775D-D595-AAA4-B77E-9C9AD72CF3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48264" y="2264087"/>
            <a:ext cx="1754326" cy="17543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Picture 14" descr="A large robot in a desert&#10;&#10;AI-generated content may be incorrect.">
            <a:extLst>
              <a:ext uri="{FF2B5EF4-FFF2-40B4-BE49-F238E27FC236}">
                <a16:creationId xmlns:a16="http://schemas.microsoft.com/office/drawing/2014/main" id="{93DDA4EC-95FD-9CC4-D9A1-A6F0AE1D62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29804" y="4221088"/>
            <a:ext cx="1918660" cy="19186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2F8B6651-2191-A099-AD29-6D9F961DB31E}"/>
              </a:ext>
            </a:extLst>
          </p:cNvPr>
          <p:cNvSpPr txBox="1">
            <a:spLocks/>
          </p:cNvSpPr>
          <p:nvPr/>
        </p:nvSpPr>
        <p:spPr>
          <a:xfrm>
            <a:off x="1" y="6454013"/>
            <a:ext cx="9144000" cy="33035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en-US"/>
            </a:defPPr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Shura Proposal 25/01 Artificial Intelligence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F08E584-DF49-F0FC-5FE7-0B77208644A1}"/>
              </a:ext>
            </a:extLst>
          </p:cNvPr>
          <p:cNvSpPr txBox="1"/>
          <p:nvPr/>
        </p:nvSpPr>
        <p:spPr>
          <a:xfrm>
            <a:off x="3131840" y="205686"/>
            <a:ext cx="55394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What are the advantages of AI?</a:t>
            </a:r>
            <a:endParaRPr lang="en-US" sz="2800" b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5336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4.44444E-6 L -0.25 -4.44444E-6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e428470d-11db-4dda-8dbd-2bd6f5a56483" xsi:nil="true"/>
    <lcf76f155ced4ddcb4097134ff3c332f xmlns="ab26a04b-3537-42cc-8201-9818c483e0ba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2B5D38E44A69B43A81DBD0843922215" ma:contentTypeVersion="10" ma:contentTypeDescription="Create a new document." ma:contentTypeScope="" ma:versionID="445979f2f275c17072146859995e213e">
  <xsd:schema xmlns:xsd="http://www.w3.org/2001/XMLSchema" xmlns:xs="http://www.w3.org/2001/XMLSchema" xmlns:p="http://schemas.microsoft.com/office/2006/metadata/properties" xmlns:ns2="ab26a04b-3537-42cc-8201-9818c483e0ba" xmlns:ns3="e428470d-11db-4dda-8dbd-2bd6f5a56483" targetNamespace="http://schemas.microsoft.com/office/2006/metadata/properties" ma:root="true" ma:fieldsID="9b9a9448e3976a954de6b8a69b4ab7b5" ns2:_="" ns3:_="">
    <xsd:import namespace="ab26a04b-3537-42cc-8201-9818c483e0ba"/>
    <xsd:import namespace="e428470d-11db-4dda-8dbd-2bd6f5a5648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b26a04b-3537-42cc-8201-9818c483e0b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5444fb00-79ba-46d0-bc20-0b9bfc14c56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428470d-11db-4dda-8dbd-2bd6f5a5648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7c6ac725-f87d-4040-9e64-2e1c02c3249a}" ma:internalName="TaxCatchAll" ma:showField="CatchAllData" ma:web="e428470d-11db-4dda-8dbd-2bd6f5a5648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48C1532-D6AF-450A-9195-3D2C8CDCAE13}">
  <ds:schemaRefs>
    <ds:schemaRef ds:uri="http://schemas.microsoft.com/office/2006/metadata/properties"/>
    <ds:schemaRef ds:uri="http://schemas.microsoft.com/office/infopath/2007/PartnerControls"/>
    <ds:schemaRef ds:uri="e428470d-11db-4dda-8dbd-2bd6f5a56483"/>
    <ds:schemaRef ds:uri="ab26a04b-3537-42cc-8201-9818c483e0ba"/>
  </ds:schemaRefs>
</ds:datastoreItem>
</file>

<file path=customXml/itemProps2.xml><?xml version="1.0" encoding="utf-8"?>
<ds:datastoreItem xmlns:ds="http://schemas.openxmlformats.org/officeDocument/2006/customXml" ds:itemID="{71488218-83FA-40A9-924E-69BFD85E9DD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7AA10FC-5F68-4D23-ACC1-98F9FF5DB07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b26a04b-3537-42cc-8201-9818c483e0ba"/>
    <ds:schemaRef ds:uri="e428470d-11db-4dda-8dbd-2bd6f5a5648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3113</TotalTime>
  <Words>1601</Words>
  <Application>Microsoft Office PowerPoint</Application>
  <PresentationFormat>On-screen Show (4:3)</PresentationFormat>
  <Paragraphs>229</Paragraphs>
  <Slides>42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3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Hewlett-Packard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Religious Founders Day</dc:title>
  <dc:creator>Daddyo</dc:creator>
  <cp:lastModifiedBy>Nadimur Rahman</cp:lastModifiedBy>
  <cp:revision>150</cp:revision>
  <dcterms:created xsi:type="dcterms:W3CDTF">2020-06-06T15:02:48Z</dcterms:created>
  <dcterms:modified xsi:type="dcterms:W3CDTF">2026-06-06T18:37:54Z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0x010100F2B5D38E44A69B43A81DBD0843922215</vt:lpwstr>
  </property>
  <property fmtid="{D5CDD505-2E9C-101B-9397-08002B2CF9AE}" pid="3" name="MediaServiceImageTags">
    <vt:lpwstr/>
  </property>
</Properties>
</file>